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4" r:id="rId6"/>
    <p:sldId id="257" r:id="rId7"/>
    <p:sldId id="258" r:id="rId8"/>
    <p:sldId id="259" r:id="rId9"/>
    <p:sldId id="329" r:id="rId10"/>
    <p:sldId id="260" r:id="rId11"/>
    <p:sldId id="263" r:id="rId12"/>
    <p:sldId id="264" r:id="rId13"/>
    <p:sldId id="265" r:id="rId14"/>
    <p:sldId id="266" r:id="rId15"/>
    <p:sldId id="267" r:id="rId16"/>
    <p:sldId id="268" r:id="rId17"/>
    <p:sldId id="333" r:id="rId18"/>
    <p:sldId id="269" r:id="rId19"/>
    <p:sldId id="261" r:id="rId20"/>
    <p:sldId id="286" r:id="rId21"/>
    <p:sldId id="287" r:id="rId22"/>
    <p:sldId id="289" r:id="rId23"/>
    <p:sldId id="290" r:id="rId24"/>
    <p:sldId id="291" r:id="rId25"/>
    <p:sldId id="292" r:id="rId26"/>
    <p:sldId id="303" r:id="rId27"/>
    <p:sldId id="304" r:id="rId28"/>
    <p:sldId id="305" r:id="rId29"/>
    <p:sldId id="306" r:id="rId30"/>
    <p:sldId id="307" r:id="rId31"/>
    <p:sldId id="308" r:id="rId32"/>
    <p:sldId id="309" r:id="rId33"/>
    <p:sldId id="310" r:id="rId34"/>
    <p:sldId id="311" r:id="rId35"/>
    <p:sldId id="312" r:id="rId36"/>
    <p:sldId id="279" r:id="rId37"/>
    <p:sldId id="281" r:id="rId38"/>
    <p:sldId id="282" r:id="rId39"/>
    <p:sldId id="283" r:id="rId40"/>
    <p:sldId id="284" r:id="rId41"/>
    <p:sldId id="280" r:id="rId42"/>
    <p:sldId id="314" r:id="rId43"/>
    <p:sldId id="315" r:id="rId44"/>
    <p:sldId id="316" r:id="rId45"/>
    <p:sldId id="317" r:id="rId46"/>
    <p:sldId id="318" r:id="rId47"/>
    <p:sldId id="319" r:id="rId48"/>
    <p:sldId id="320" r:id="rId49"/>
    <p:sldId id="321" r:id="rId50"/>
    <p:sldId id="331" r:id="rId51"/>
    <p:sldId id="322" r:id="rId52"/>
    <p:sldId id="323" r:id="rId53"/>
    <p:sldId id="324"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wielkopolskie!$Q$51:$X$51</c:f>
              <c:numCache>
                <c:formatCode>General</c:formatCode>
                <c:ptCount val="8"/>
                <c:pt idx="0">
                  <c:v>257</c:v>
                </c:pt>
                <c:pt idx="1">
                  <c:v>205</c:v>
                </c:pt>
                <c:pt idx="2">
                  <c:v>224</c:v>
                </c:pt>
                <c:pt idx="3">
                  <c:v>211</c:v>
                </c:pt>
                <c:pt idx="4">
                  <c:v>177</c:v>
                </c:pt>
                <c:pt idx="5">
                  <c:v>155</c:v>
                </c:pt>
                <c:pt idx="6">
                  <c:v>173</c:v>
                </c:pt>
                <c:pt idx="7">
                  <c:v>183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wielkopolskie!$Q$50:$X$50</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wielkopolskie!$Q$52:$X$52</c:f>
              <c:numCache>
                <c:formatCode>General</c:formatCode>
                <c:ptCount val="8"/>
                <c:pt idx="0">
                  <c:v>289</c:v>
                </c:pt>
                <c:pt idx="1">
                  <c:v>240</c:v>
                </c:pt>
                <c:pt idx="2">
                  <c:v>257</c:v>
                </c:pt>
                <c:pt idx="3">
                  <c:v>231</c:v>
                </c:pt>
                <c:pt idx="4">
                  <c:v>200</c:v>
                </c:pt>
                <c:pt idx="5">
                  <c:v>186</c:v>
                </c:pt>
                <c:pt idx="6">
                  <c:v>200</c:v>
                </c:pt>
                <c:pt idx="7">
                  <c:v>201</c:v>
                </c:pt>
              </c:numCache>
            </c:numRef>
          </c:val>
          <c:smooth val="0"/>
        </c:ser>
        <c:dLbls>
          <c:showLegendKey val="0"/>
          <c:showVal val="0"/>
          <c:showCatName val="0"/>
          <c:showSerName val="0"/>
          <c:showPercent val="0"/>
          <c:showBubbleSize val="0"/>
        </c:dLbls>
        <c:smooth val="0"/>
        <c:axId val="320885472"/>
        <c:axId val="320882728"/>
      </c:lineChart>
      <c:catAx>
        <c:axId val="32088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20882728"/>
        <c:crosses val="autoZero"/>
        <c:auto val="1"/>
        <c:lblAlgn val="ctr"/>
        <c:lblOffset val="100"/>
        <c:noMultiLvlLbl val="0"/>
      </c:catAx>
      <c:valAx>
        <c:axId val="320882728"/>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2088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681830596630943E-2"/>
          <c:w val="0.90286351706036749"/>
          <c:h val="0.87975786940985401"/>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świętokrzyskie!$E$54:$K$54</c:f>
              <c:numCache>
                <c:formatCode>General</c:formatCode>
                <c:ptCount val="7"/>
                <c:pt idx="0">
                  <c:v>1</c:v>
                </c:pt>
                <c:pt idx="1">
                  <c:v>2</c:v>
                </c:pt>
                <c:pt idx="2">
                  <c:v>3</c:v>
                </c:pt>
                <c:pt idx="3">
                  <c:v>2</c:v>
                </c:pt>
                <c:pt idx="4">
                  <c:v>2</c:v>
                </c:pt>
                <c:pt idx="5">
                  <c:v>3</c:v>
                </c:pt>
                <c:pt idx="6">
                  <c:v>0</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dLbl>
              <c:idx val="0"/>
              <c:layout>
                <c:manualLayout>
                  <c:x val="-9.7806182032817591E-3"/>
                  <c:y val="-2.308652455922007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świętokrzyskie!$E$53:$K$53</c:f>
              <c:numCache>
                <c:formatCode>General</c:formatCode>
                <c:ptCount val="7"/>
                <c:pt idx="0">
                  <c:v>2011</c:v>
                </c:pt>
                <c:pt idx="1">
                  <c:v>2012</c:v>
                </c:pt>
                <c:pt idx="2">
                  <c:v>2013</c:v>
                </c:pt>
                <c:pt idx="3">
                  <c:v>2014</c:v>
                </c:pt>
                <c:pt idx="4">
                  <c:v>2015</c:v>
                </c:pt>
                <c:pt idx="5">
                  <c:v>2016</c:v>
                </c:pt>
                <c:pt idx="6">
                  <c:v>2017</c:v>
                </c:pt>
              </c:numCache>
            </c:numRef>
          </c:cat>
          <c:val>
            <c:numRef>
              <c:f>świętokrzyskie!$E$55:$K$55</c:f>
              <c:numCache>
                <c:formatCode>General</c:formatCode>
                <c:ptCount val="7"/>
                <c:pt idx="0">
                  <c:v>3</c:v>
                </c:pt>
                <c:pt idx="1">
                  <c:v>2</c:v>
                </c:pt>
                <c:pt idx="2">
                  <c:v>0</c:v>
                </c:pt>
                <c:pt idx="3">
                  <c:v>3</c:v>
                </c:pt>
                <c:pt idx="4">
                  <c:v>0</c:v>
                </c:pt>
                <c:pt idx="5">
                  <c:v>0</c:v>
                </c:pt>
                <c:pt idx="6">
                  <c:v>1</c:v>
                </c:pt>
              </c:numCache>
            </c:numRef>
          </c:val>
          <c:smooth val="0"/>
        </c:ser>
        <c:dLbls>
          <c:showLegendKey val="0"/>
          <c:showVal val="0"/>
          <c:showCatName val="0"/>
          <c:showSerName val="0"/>
          <c:showPercent val="0"/>
          <c:showBubbleSize val="0"/>
        </c:dLbls>
        <c:smooth val="0"/>
        <c:axId val="320883120"/>
        <c:axId val="320883512"/>
      </c:lineChart>
      <c:catAx>
        <c:axId val="320883120"/>
        <c:scaling>
          <c:orientation val="minMax"/>
        </c:scaling>
        <c:delete val="1"/>
        <c:axPos val="b"/>
        <c:numFmt formatCode="General" sourceLinked="1"/>
        <c:majorTickMark val="none"/>
        <c:minorTickMark val="none"/>
        <c:tickLblPos val="nextTo"/>
        <c:crossAx val="320883512"/>
        <c:crosses val="autoZero"/>
        <c:auto val="1"/>
        <c:lblAlgn val="ctr"/>
        <c:lblOffset val="100"/>
        <c:noMultiLvlLbl val="0"/>
      </c:catAx>
      <c:valAx>
        <c:axId val="320883512"/>
        <c:scaling>
          <c:orientation val="minMax"/>
          <c:max val="25"/>
        </c:scaling>
        <c:delete val="1"/>
        <c:axPos val="l"/>
        <c:numFmt formatCode="General" sourceLinked="1"/>
        <c:majorTickMark val="none"/>
        <c:minorTickMark val="none"/>
        <c:tickLblPos val="nextTo"/>
        <c:crossAx val="320883120"/>
        <c:crosses val="autoZero"/>
        <c:crossBetween val="between"/>
      </c:valAx>
      <c:spPr>
        <a:noFill/>
        <a:ln w="25400">
          <a:noFill/>
        </a:ln>
        <a:effectLst/>
      </c:spPr>
    </c:plotArea>
    <c:legend>
      <c:legendPos val="b"/>
      <c:layout>
        <c:manualLayout>
          <c:xMode val="edge"/>
          <c:yMode val="edge"/>
          <c:x val="0.47293810760990407"/>
          <c:y val="0.94139154086072041"/>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wielkopolskie!$Q$57:$X$57</c:f>
              <c:numCache>
                <c:formatCode>General</c:formatCode>
                <c:ptCount val="8"/>
                <c:pt idx="0">
                  <c:v>46</c:v>
                </c:pt>
                <c:pt idx="1">
                  <c:v>46</c:v>
                </c:pt>
                <c:pt idx="2">
                  <c:v>27</c:v>
                </c:pt>
                <c:pt idx="3">
                  <c:v>31</c:v>
                </c:pt>
                <c:pt idx="4">
                  <c:v>21</c:v>
                </c:pt>
                <c:pt idx="5">
                  <c:v>34</c:v>
                </c:pt>
                <c:pt idx="6">
                  <c:v>30</c:v>
                </c:pt>
                <c:pt idx="7">
                  <c:v>25</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wielkopolskie!$Q$56:$X$56</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wielkopolskie!$Q$58:$X$58</c:f>
              <c:numCache>
                <c:formatCode>General</c:formatCode>
                <c:ptCount val="8"/>
                <c:pt idx="0">
                  <c:v>56</c:v>
                </c:pt>
                <c:pt idx="1">
                  <c:v>51</c:v>
                </c:pt>
                <c:pt idx="2">
                  <c:v>36</c:v>
                </c:pt>
                <c:pt idx="3">
                  <c:v>36</c:v>
                </c:pt>
                <c:pt idx="4">
                  <c:v>24</c:v>
                </c:pt>
                <c:pt idx="5">
                  <c:v>40</c:v>
                </c:pt>
                <c:pt idx="6">
                  <c:v>37</c:v>
                </c:pt>
                <c:pt idx="7">
                  <c:v>28</c:v>
                </c:pt>
              </c:numCache>
            </c:numRef>
          </c:val>
          <c:smooth val="0"/>
        </c:ser>
        <c:dLbls>
          <c:showLegendKey val="0"/>
          <c:showVal val="0"/>
          <c:showCatName val="0"/>
          <c:showSerName val="0"/>
          <c:showPercent val="0"/>
          <c:showBubbleSize val="0"/>
        </c:dLbls>
        <c:smooth val="0"/>
        <c:axId val="455953592"/>
        <c:axId val="455955160"/>
      </c:lineChart>
      <c:catAx>
        <c:axId val="455953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5955160"/>
        <c:crosses val="autoZero"/>
        <c:auto val="1"/>
        <c:lblAlgn val="ctr"/>
        <c:lblOffset val="100"/>
        <c:noMultiLvlLbl val="0"/>
      </c:catAx>
      <c:valAx>
        <c:axId val="45595516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595359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wielkopolskie!$Q$65:$X$65</c:f>
              <c:numCache>
                <c:formatCode>General</c:formatCode>
                <c:ptCount val="8"/>
                <c:pt idx="0">
                  <c:v>52</c:v>
                </c:pt>
                <c:pt idx="1">
                  <c:v>62</c:v>
                </c:pt>
                <c:pt idx="2">
                  <c:v>59</c:v>
                </c:pt>
                <c:pt idx="3">
                  <c:v>49</c:v>
                </c:pt>
                <c:pt idx="4">
                  <c:v>42</c:v>
                </c:pt>
                <c:pt idx="5">
                  <c:v>53</c:v>
                </c:pt>
                <c:pt idx="6">
                  <c:v>48</c:v>
                </c:pt>
                <c:pt idx="7">
                  <c:v>47</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wielkopolskie!$Q$64:$X$64</c:f>
              <c:numCache>
                <c:formatCode>General</c:formatCode>
                <c:ptCount val="8"/>
                <c:pt idx="0">
                  <c:v>2010</c:v>
                </c:pt>
                <c:pt idx="1">
                  <c:v>2011</c:v>
                </c:pt>
                <c:pt idx="2">
                  <c:v>2012</c:v>
                </c:pt>
                <c:pt idx="3">
                  <c:v>2013</c:v>
                </c:pt>
                <c:pt idx="4">
                  <c:v>2014</c:v>
                </c:pt>
                <c:pt idx="5">
                  <c:v>2015</c:v>
                </c:pt>
                <c:pt idx="6">
                  <c:v>2016</c:v>
                </c:pt>
                <c:pt idx="7">
                  <c:v>2017</c:v>
                </c:pt>
              </c:numCache>
            </c:numRef>
          </c:cat>
          <c:val>
            <c:numRef>
              <c:f>wielkopolskie!$Q$66:$X$66</c:f>
              <c:numCache>
                <c:formatCode>General</c:formatCode>
                <c:ptCount val="8"/>
                <c:pt idx="0">
                  <c:v>29</c:v>
                </c:pt>
                <c:pt idx="1">
                  <c:v>32</c:v>
                </c:pt>
                <c:pt idx="2">
                  <c:v>37</c:v>
                </c:pt>
                <c:pt idx="3">
                  <c:v>36</c:v>
                </c:pt>
                <c:pt idx="4">
                  <c:v>24</c:v>
                </c:pt>
                <c:pt idx="5">
                  <c:v>33</c:v>
                </c:pt>
                <c:pt idx="6">
                  <c:v>30</c:v>
                </c:pt>
                <c:pt idx="7">
                  <c:v>29</c:v>
                </c:pt>
              </c:numCache>
            </c:numRef>
          </c:val>
          <c:smooth val="0"/>
        </c:ser>
        <c:dLbls>
          <c:showLegendKey val="0"/>
          <c:showVal val="0"/>
          <c:showCatName val="0"/>
          <c:showSerName val="0"/>
          <c:showPercent val="0"/>
          <c:showBubbleSize val="0"/>
        </c:dLbls>
        <c:smooth val="0"/>
        <c:axId val="455957904"/>
        <c:axId val="455952808"/>
      </c:lineChart>
      <c:catAx>
        <c:axId val="455957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55952808"/>
        <c:crosses val="autoZero"/>
        <c:auto val="1"/>
        <c:lblAlgn val="ctr"/>
        <c:lblOffset val="100"/>
        <c:noMultiLvlLbl val="0"/>
      </c:catAx>
      <c:valAx>
        <c:axId val="45595280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55957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warmińsko-mazurskim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797"/>
                  <c:y val="6.1721500345031058E-2"/>
                </c:manualLayout>
              </c:layout>
              <c:tx>
                <c:rich>
                  <a:bodyPr/>
                  <a:lstStyle/>
                  <a:p>
                    <a:r>
                      <a:rPr lang="en-US" baseline="0" dirty="0" smtClean="0"/>
                      <a:t>740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warmińsko-mazurskie</c:v>
                </c:pt>
                <c:pt idx="1">
                  <c:v>pozostałe województwa</c:v>
                </c:pt>
              </c:strCache>
            </c:strRef>
          </c:cat>
          <c:val>
            <c:numRef>
              <c:f>Arkusz1!$P$26:$P$27</c:f>
              <c:numCache>
                <c:formatCode>General</c:formatCode>
                <c:ptCount val="2"/>
                <c:pt idx="0">
                  <c:v>740</c:v>
                </c:pt>
                <c:pt idx="1">
                  <c:v>13020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warmińsko-mazurskim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2017 roku</a:t>
            </a: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warmińsko-mazurskie</c:v>
                </c:pt>
                <c:pt idx="1">
                  <c:v>pozostałe województwa</c:v>
                </c:pt>
              </c:strCache>
            </c:strRef>
          </c:cat>
          <c:val>
            <c:numRef>
              <c:f>wielkopolskie!$U$25:$U$26</c:f>
              <c:numCache>
                <c:formatCode>General</c:formatCode>
                <c:ptCount val="2"/>
                <c:pt idx="0">
                  <c:v>14</c:v>
                </c:pt>
                <c:pt idx="1">
                  <c:v>187</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warmińsko-mazurskie</c:v>
                </c:pt>
                <c:pt idx="1">
                  <c:v>pozostałe województwa</c:v>
                </c:pt>
              </c:strCache>
            </c:strRef>
          </c:cat>
          <c:val>
            <c:numRef>
              <c:f>wielkopolskie!$V$25:$V$26</c:f>
              <c:numCache>
                <c:formatCode>General</c:formatCode>
                <c:ptCount val="2"/>
                <c:pt idx="0">
                  <c:v>6.965174129353234E-2</c:v>
                </c:pt>
                <c:pt idx="1">
                  <c:v>0.93034825870646765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warmińsko-mazurskim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2015-2017</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świętokrzyskie!$AA$8:$AA$10</c:f>
              <c:numCache>
                <c:formatCode>General</c:formatCode>
                <c:ptCount val="3"/>
                <c:pt idx="0">
                  <c:v>1</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świętokrzyskie!$AB$8:$AB$10</c:f>
              <c:numCache>
                <c:formatCode>General</c:formatCode>
                <c:ptCount val="3"/>
                <c:pt idx="0">
                  <c:v>0</c:v>
                </c:pt>
                <c:pt idx="1">
                  <c:v>0</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świętokrzyskie!$AC$8:$AC$10</c:f>
              <c:numCache>
                <c:formatCode>General</c:formatCode>
                <c:ptCount val="3"/>
                <c:pt idx="0">
                  <c:v>1</c:v>
                </c:pt>
                <c:pt idx="1">
                  <c:v>1</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świętokrzyskie!$AD$8:$AD$10</c:f>
              <c:numCache>
                <c:formatCode>General</c:formatCode>
                <c:ptCount val="3"/>
                <c:pt idx="0">
                  <c:v>4</c:v>
                </c:pt>
                <c:pt idx="1">
                  <c:v>6</c:v>
                </c:pt>
                <c:pt idx="2">
                  <c:v>14</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2015</c:v>
                </c:pt>
                <c:pt idx="1">
                  <c:v>2016</c:v>
                </c:pt>
                <c:pt idx="2">
                  <c:v>2017</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320884296"/>
        <c:axId val="320888216"/>
        <c:axId val="0"/>
      </c:bar3DChart>
      <c:catAx>
        <c:axId val="3208842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20888216"/>
        <c:crosses val="autoZero"/>
        <c:auto val="1"/>
        <c:lblAlgn val="ctr"/>
        <c:lblOffset val="100"/>
        <c:noMultiLvlLbl val="0"/>
      </c:catAx>
      <c:valAx>
        <c:axId val="320888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20884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warmińsko-mazurskim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1.479591826827951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świętokrzyskie!$AA$19:$AA$25</c:f>
              <c:numCache>
                <c:formatCode>General</c:formatCode>
                <c:ptCount val="7"/>
                <c:pt idx="0">
                  <c:v>9</c:v>
                </c:pt>
                <c:pt idx="1">
                  <c:v>10</c:v>
                </c:pt>
                <c:pt idx="2">
                  <c:v>18</c:v>
                </c:pt>
                <c:pt idx="3">
                  <c:v>7</c:v>
                </c:pt>
                <c:pt idx="4">
                  <c:v>6</c:v>
                </c:pt>
                <c:pt idx="5">
                  <c:v>7</c:v>
                </c:pt>
                <c:pt idx="6">
                  <c:v>14</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świętokrzyskie!$Z$19:$Z$25</c:f>
              <c:numCache>
                <c:formatCode>General</c:formatCode>
                <c:ptCount val="7"/>
                <c:pt idx="0">
                  <c:v>2011</c:v>
                </c:pt>
                <c:pt idx="1">
                  <c:v>2012</c:v>
                </c:pt>
                <c:pt idx="2">
                  <c:v>2013</c:v>
                </c:pt>
                <c:pt idx="3">
                  <c:v>2014</c:v>
                </c:pt>
                <c:pt idx="4">
                  <c:v>2015</c:v>
                </c:pt>
                <c:pt idx="5">
                  <c:v>2016</c:v>
                </c:pt>
                <c:pt idx="6">
                  <c:v>2017</c:v>
                </c:pt>
              </c:numCache>
            </c:numRef>
          </c:cat>
          <c:val>
            <c:numRef>
              <c:f>świętokrzyskie!$AB$19:$AB$25</c:f>
              <c:numCache>
                <c:formatCode>General</c:formatCode>
                <c:ptCount val="7"/>
                <c:pt idx="0">
                  <c:v>0</c:v>
                </c:pt>
                <c:pt idx="1">
                  <c:v>1</c:v>
                </c:pt>
                <c:pt idx="2">
                  <c:v>0</c:v>
                </c:pt>
                <c:pt idx="3">
                  <c:v>0</c:v>
                </c:pt>
                <c:pt idx="4">
                  <c:v>0</c:v>
                </c:pt>
                <c:pt idx="5">
                  <c:v>0</c:v>
                </c:pt>
                <c:pt idx="6">
                  <c:v>0</c:v>
                </c:pt>
              </c:numCache>
            </c:numRef>
          </c:val>
        </c:ser>
        <c:dLbls>
          <c:showLegendKey val="0"/>
          <c:showVal val="0"/>
          <c:showCatName val="0"/>
          <c:showSerName val="0"/>
          <c:showPercent val="0"/>
          <c:showBubbleSize val="0"/>
        </c:dLbls>
        <c:gapWidth val="150"/>
        <c:shape val="box"/>
        <c:axId val="320889392"/>
        <c:axId val="320888608"/>
        <c:axId val="0"/>
      </c:bar3DChart>
      <c:catAx>
        <c:axId val="3208893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0888608"/>
        <c:crosses val="autoZero"/>
        <c:auto val="1"/>
        <c:lblAlgn val="ctr"/>
        <c:lblOffset val="100"/>
        <c:noMultiLvlLbl val="0"/>
      </c:catAx>
      <c:valAx>
        <c:axId val="320888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320889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2018-11-29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2018-11-29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2018-11-29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2018-11-29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2018-11-29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2018-11-29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2018-11-29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2018-11-29</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2018-11-29</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4.png"/><Relationship Id="rId1" Type="http://schemas.openxmlformats.org/officeDocument/2006/relationships/slideLayout" Target="../slideLayouts/slideLayout12.xml"/><Relationship Id="rId6" Type="http://schemas.openxmlformats.org/officeDocument/2006/relationships/image" Target="../media/image56.jpg"/><Relationship Id="rId5" Type="http://schemas.openxmlformats.org/officeDocument/2006/relationships/image" Target="../media/image49.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9.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6.bin"/><Relationship Id="rId3" Type="http://schemas.openxmlformats.org/officeDocument/2006/relationships/image" Target="../media/image50.png"/><Relationship Id="rId7" Type="http://schemas.openxmlformats.org/officeDocument/2006/relationships/image" Target="../media/image61.emf"/><Relationship Id="rId12" Type="http://schemas.openxmlformats.org/officeDocument/2006/relationships/oleObject" Target="../embeddings/oleObject5.bin"/><Relationship Id="rId17" Type="http://schemas.openxmlformats.org/officeDocument/2006/relationships/image" Target="../media/image65.emf"/><Relationship Id="rId2" Type="http://schemas.openxmlformats.org/officeDocument/2006/relationships/slideLayout" Target="../slideLayouts/slideLayout12.xml"/><Relationship Id="rId16" Type="http://schemas.openxmlformats.org/officeDocument/2006/relationships/image" Target="../media/image64.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3.emf"/><Relationship Id="rId5" Type="http://schemas.openxmlformats.org/officeDocument/2006/relationships/image" Target="../media/image60.emf"/><Relationship Id="rId15" Type="http://schemas.openxmlformats.org/officeDocument/2006/relationships/oleObject" Target="../embeddings/oleObject8.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2.emf"/><Relationship Id="rId14"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219390"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Olsztyn, 30.11.2018</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223331570"/>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39548"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13 760</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201 </a:t>
            </a:r>
            <a:r>
              <a:rPr lang="pl-PL" dirty="0" smtClean="0">
                <a:latin typeface="Arial" panose="020B0604020202020204" pitchFamily="34" charset="0"/>
                <a:cs typeface="Arial" panose="020B0604020202020204" pitchFamily="34" charset="0"/>
              </a:rPr>
              <a:t>wypadków w 2017 r.</a:t>
            </a:r>
          </a:p>
          <a:p>
            <a:r>
              <a:rPr lang="pl-PL" sz="4000" b="1" dirty="0" smtClean="0">
                <a:latin typeface="Arial" panose="020B0604020202020204" pitchFamily="34" charset="0"/>
                <a:cs typeface="Arial" panose="020B0604020202020204" pitchFamily="34" charset="0"/>
              </a:rPr>
              <a:t>164</a:t>
            </a:r>
            <a:r>
              <a:rPr lang="pl-PL" dirty="0" smtClean="0">
                <a:latin typeface="Arial" panose="020B0604020202020204" pitchFamily="34" charset="0"/>
                <a:cs typeface="Arial" panose="020B0604020202020204" pitchFamily="34" charset="0"/>
              </a:rPr>
              <a:t> wypadki w I-IX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3095784"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WARMIŃSKO-MAZURSKIE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504759" cy="2554545"/>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1 055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740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14 </a:t>
            </a:r>
            <a:r>
              <a:rPr lang="pl-PL" dirty="0" smtClean="0">
                <a:latin typeface="Arial" panose="020B0604020202020204" pitchFamily="34" charset="0"/>
                <a:cs typeface="Arial" panose="020B0604020202020204" pitchFamily="34" charset="0"/>
              </a:rPr>
              <a:t>wypadków w 2017 r.</a:t>
            </a:r>
          </a:p>
          <a:p>
            <a:r>
              <a:rPr lang="pl-PL" sz="4000" b="1" dirty="0">
                <a:latin typeface="Arial" panose="020B0604020202020204" pitchFamily="34" charset="0"/>
                <a:cs typeface="Arial" panose="020B0604020202020204" pitchFamily="34" charset="0"/>
              </a:rPr>
              <a:t>4</a:t>
            </a:r>
            <a:r>
              <a:rPr lang="pl-PL" dirty="0" smtClean="0">
                <a:latin typeface="Arial" panose="020B0604020202020204" pitchFamily="34" charset="0"/>
                <a:cs typeface="Arial" panose="020B0604020202020204" pitchFamily="34" charset="0"/>
              </a:rPr>
              <a:t> wypadki w I-IX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13 760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2927711933"/>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332639987"/>
              </p:ext>
            </p:extLst>
          </p:nvPr>
        </p:nvGraphicFramePr>
        <p:xfrm>
          <a:off x="5496219"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337721985"/>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30416635"/>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77882308"/>
              </p:ext>
            </p:extLst>
          </p:nvPr>
        </p:nvGraphicFramePr>
        <p:xfrm>
          <a:off x="951185" y="2207173"/>
          <a:ext cx="9089405" cy="37521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483430734"/>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7549660"/>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Olsztynie</a:t>
            </a:r>
            <a:endParaRPr lang="pl-PL" sz="3200" dirty="0">
              <a:solidFill>
                <a:schemeClr val="bg1"/>
              </a:solidFill>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1539929908"/>
              </p:ext>
            </p:extLst>
          </p:nvPr>
        </p:nvGraphicFramePr>
        <p:xfrm>
          <a:off x="2544234" y="2854325"/>
          <a:ext cx="7289800" cy="1076325"/>
        </p:xfrm>
        <a:graphic>
          <a:graphicData uri="http://schemas.openxmlformats.org/drawingml/2006/table">
            <a:tbl>
              <a:tblPr>
                <a:tableStyleId>{073A0DAA-6AF3-43AB-8588-CEC1D06C72B9}</a:tableStyleId>
              </a:tblPr>
              <a:tblGrid>
                <a:gridCol w="609335"/>
                <a:gridCol w="561730"/>
                <a:gridCol w="685501"/>
                <a:gridCol w="723585"/>
                <a:gridCol w="4709649"/>
              </a:tblGrid>
              <a:tr h="0">
                <a:tc>
                  <a:txBody>
                    <a:bodyPr/>
                    <a:lstStyle/>
                    <a:p>
                      <a:pPr algn="ctr" fontAlgn="ctr"/>
                      <a:r>
                        <a:rPr lang="pl-PL" sz="1100" b="1" u="none" strike="noStrike" dirty="0">
                          <a:solidFill>
                            <a:schemeClr val="bg1"/>
                          </a:solidFill>
                          <a:effectLst/>
                        </a:rPr>
                        <a:t>Lp.</a:t>
                      </a:r>
                      <a:endParaRPr lang="pl-PL" sz="1100" b="1" i="0" u="none" strike="noStrike" dirty="0">
                        <a:solidFill>
                          <a:schemeClr val="bg1"/>
                        </a:solidFill>
                        <a:effectLst/>
                        <a:latin typeface="Calibri" panose="020F0502020204030204" pitchFamily="34" charset="0"/>
                      </a:endParaRPr>
                    </a:p>
                  </a:txBody>
                  <a:tcPr marL="9525" marR="9525" marT="9525" marB="0" anchor="ctr">
                    <a:solidFill>
                      <a:schemeClr val="tx1"/>
                    </a:solidFill>
                  </a:tcPr>
                </a:tc>
                <a:tc>
                  <a:txBody>
                    <a:bodyPr/>
                    <a:lstStyle/>
                    <a:p>
                      <a:pPr algn="ctr" fontAlgn="ctr"/>
                      <a:r>
                        <a:rPr lang="pl-PL" sz="1000" b="1" u="none" strike="noStrike" dirty="0">
                          <a:solidFill>
                            <a:schemeClr val="bg1"/>
                          </a:solidFill>
                          <a:effectLst/>
                        </a:rPr>
                        <a:t>Nr linii kolejowej</a:t>
                      </a:r>
                      <a:endParaRPr lang="pl-PL" sz="1000" b="1" i="0" u="none" strike="noStrike" dirty="0">
                        <a:solidFill>
                          <a:schemeClr val="bg1"/>
                        </a:solidFill>
                        <a:effectLst/>
                        <a:latin typeface="Arial CE" panose="020B0604020202020204" pitchFamily="34" charset="0"/>
                      </a:endParaRPr>
                    </a:p>
                  </a:txBody>
                  <a:tcPr marL="9525" marR="9525" marT="9525" marB="0" anchor="ctr">
                    <a:solidFill>
                      <a:schemeClr val="tx1"/>
                    </a:solidFill>
                  </a:tcPr>
                </a:tc>
                <a:tc>
                  <a:txBody>
                    <a:bodyPr/>
                    <a:lstStyle/>
                    <a:p>
                      <a:pPr algn="ctr" fontAlgn="ctr"/>
                      <a:r>
                        <a:rPr lang="pl-PL" sz="1000" b="1" u="none" strike="noStrike" dirty="0">
                          <a:solidFill>
                            <a:schemeClr val="bg1"/>
                          </a:solidFill>
                          <a:effectLst/>
                        </a:rPr>
                        <a:t>km przejazdu</a:t>
                      </a:r>
                      <a:endParaRPr lang="pl-PL" sz="1000" b="1" i="0" u="none" strike="noStrike" dirty="0">
                        <a:solidFill>
                          <a:schemeClr val="bg1"/>
                        </a:solidFill>
                        <a:effectLst/>
                        <a:latin typeface="Arial CE" panose="020B0604020202020204" pitchFamily="34" charset="0"/>
                      </a:endParaRPr>
                    </a:p>
                  </a:txBody>
                  <a:tcPr marL="9525" marR="9525" marT="9525" marB="0" anchor="ctr">
                    <a:solidFill>
                      <a:schemeClr val="tx1"/>
                    </a:solidFill>
                  </a:tcPr>
                </a:tc>
                <a:tc>
                  <a:txBody>
                    <a:bodyPr/>
                    <a:lstStyle/>
                    <a:p>
                      <a:pPr algn="ctr" fontAlgn="ctr"/>
                      <a:r>
                        <a:rPr lang="pl-PL" sz="1000" b="1" u="none" strike="noStrike" dirty="0" smtClean="0">
                          <a:solidFill>
                            <a:schemeClr val="bg1"/>
                          </a:solidFill>
                          <a:effectLst/>
                        </a:rPr>
                        <a:t>kategoria </a:t>
                      </a:r>
                      <a:r>
                        <a:rPr lang="pl-PL" sz="1000" b="1" u="none" strike="noStrike" dirty="0">
                          <a:solidFill>
                            <a:schemeClr val="bg1"/>
                          </a:solidFill>
                          <a:effectLst/>
                        </a:rPr>
                        <a:t>przejazdu</a:t>
                      </a:r>
                      <a:endParaRPr lang="pl-PL" sz="1000" b="1" i="0" u="none" strike="noStrike" dirty="0">
                        <a:solidFill>
                          <a:schemeClr val="bg1"/>
                        </a:solidFill>
                        <a:effectLst/>
                        <a:latin typeface="Arial CE" panose="020B0604020202020204" pitchFamily="34" charset="0"/>
                      </a:endParaRPr>
                    </a:p>
                  </a:txBody>
                  <a:tcPr marL="9525" marR="9525" marT="9525" marB="0" anchor="ctr">
                    <a:solidFill>
                      <a:schemeClr val="tx1"/>
                    </a:solidFill>
                  </a:tcPr>
                </a:tc>
                <a:tc>
                  <a:txBody>
                    <a:bodyPr/>
                    <a:lstStyle/>
                    <a:p>
                      <a:pPr algn="ctr" fontAlgn="ctr"/>
                      <a:r>
                        <a:rPr lang="pl-PL" sz="1000" b="1" u="none" strike="noStrike" dirty="0">
                          <a:solidFill>
                            <a:schemeClr val="bg1"/>
                          </a:solidFill>
                          <a:effectLst/>
                        </a:rPr>
                        <a:t>Nr i nazwa drogi</a:t>
                      </a:r>
                      <a:endParaRPr lang="pl-PL" sz="1000" b="1" i="0" u="none" strike="noStrike" dirty="0">
                        <a:solidFill>
                          <a:schemeClr val="bg1"/>
                        </a:solidFill>
                        <a:effectLst/>
                        <a:latin typeface="Arial CE" panose="020B0604020202020204" pitchFamily="34" charset="0"/>
                      </a:endParaRPr>
                    </a:p>
                  </a:txBody>
                  <a:tcPr marL="9525" marR="9525" marT="9525" marB="0" anchor="ctr">
                    <a:solidFill>
                      <a:schemeClr val="tx1"/>
                    </a:solidFill>
                  </a:tcPr>
                </a:tc>
              </a:tr>
              <a:tr h="190500">
                <a:tc>
                  <a:txBody>
                    <a:bodyPr/>
                    <a:lstStyle/>
                    <a:p>
                      <a:pPr algn="l" fontAlgn="b"/>
                      <a:r>
                        <a:rPr lang="pl-PL" sz="1100" u="none" strike="noStrike" dirty="0">
                          <a:effectLst/>
                        </a:rPr>
                        <a:t>1</a:t>
                      </a:r>
                      <a:endParaRPr lang="pl-PL"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pl-PL" sz="1000" u="none" strike="noStrike">
                          <a:effectLst/>
                        </a:rPr>
                        <a:t>219</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dirty="0">
                          <a:effectLst/>
                        </a:rPr>
                        <a:t>3,648</a:t>
                      </a:r>
                      <a:endParaRPr lang="pl-PL" sz="1000" b="0" i="0" u="none" strike="noStrike" dirty="0">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dirty="0">
                          <a:effectLst/>
                        </a:rPr>
                        <a:t>C</a:t>
                      </a:r>
                      <a:endParaRPr lang="pl-PL" sz="1000" b="1" i="0" u="none" strike="noStrike" dirty="0">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dirty="0">
                          <a:effectLst/>
                        </a:rPr>
                        <a:t>Ostrzeszewo - droga polna </a:t>
                      </a:r>
                      <a:endParaRPr lang="pl-PL" sz="1000" b="0" i="0" u="none" strike="noStrike" dirty="0">
                        <a:solidFill>
                          <a:srgbClr val="000000"/>
                        </a:solidFill>
                        <a:effectLst/>
                        <a:latin typeface="Arial CE" panose="020B0604020202020204" pitchFamily="34" charset="0"/>
                      </a:endParaRPr>
                    </a:p>
                  </a:txBody>
                  <a:tcPr marL="9525" marR="9525" marT="9525" marB="0" anchor="b"/>
                </a:tc>
              </a:tr>
              <a:tr h="190500">
                <a:tc>
                  <a:txBody>
                    <a:bodyPr/>
                    <a:lstStyle/>
                    <a:p>
                      <a:pPr algn="l" fontAlgn="b"/>
                      <a:r>
                        <a:rPr lang="pl-PL" sz="1100" u="none" strike="noStrike">
                          <a:effectLst/>
                        </a:rPr>
                        <a:t>2</a:t>
                      </a:r>
                      <a:endParaRPr lang="pl-PL"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pl-PL" sz="1000" u="none" strike="noStrike">
                          <a:effectLst/>
                        </a:rPr>
                        <a:t>220</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5,514</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B</a:t>
                      </a:r>
                      <a:endParaRPr lang="pl-PL" sz="1000" b="1" i="0" u="none" strike="noStrike">
                        <a:solidFill>
                          <a:srgbClr val="000000"/>
                        </a:solidFill>
                        <a:effectLst/>
                        <a:latin typeface="Arial CE" panose="020B0604020202020204" pitchFamily="34" charset="0"/>
                      </a:endParaRPr>
                    </a:p>
                  </a:txBody>
                  <a:tcPr marL="9525" marR="9525" marT="9525" marB="0" anchor="b"/>
                </a:tc>
                <a:tc>
                  <a:txBody>
                    <a:bodyPr/>
                    <a:lstStyle/>
                    <a:p>
                      <a:pPr algn="ctr" fontAlgn="ctr"/>
                      <a:r>
                        <a:rPr lang="pl-PL" sz="1000" u="none" strike="noStrike">
                          <a:effectLst/>
                        </a:rPr>
                        <a:t>ul. Hozjusza w Olsztynie </a:t>
                      </a:r>
                      <a:endParaRPr lang="pl-PL" sz="1000" b="0" i="0" u="none" strike="noStrike">
                        <a:solidFill>
                          <a:srgbClr val="000000"/>
                        </a:solidFill>
                        <a:effectLst/>
                        <a:latin typeface="Arial CE" panose="020B0604020202020204" pitchFamily="34" charset="0"/>
                      </a:endParaRPr>
                    </a:p>
                  </a:txBody>
                  <a:tcPr marL="9525" marR="9525" marT="9525" marB="0" anchor="ctr"/>
                </a:tc>
              </a:tr>
              <a:tr h="190500">
                <a:tc>
                  <a:txBody>
                    <a:bodyPr/>
                    <a:lstStyle/>
                    <a:p>
                      <a:pPr algn="l" fontAlgn="b"/>
                      <a:r>
                        <a:rPr lang="pl-PL" sz="1100" u="none" strike="noStrike">
                          <a:effectLst/>
                        </a:rPr>
                        <a:t>3</a:t>
                      </a:r>
                      <a:endParaRPr lang="pl-PL"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pl-PL" sz="1000" u="none" strike="noStrike">
                          <a:effectLst/>
                        </a:rPr>
                        <a:t>220</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7,779</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A</a:t>
                      </a:r>
                      <a:endParaRPr lang="pl-PL" sz="1000" b="1" i="0" u="none" strike="noStrike">
                        <a:solidFill>
                          <a:srgbClr val="000000"/>
                        </a:solidFill>
                        <a:effectLst/>
                        <a:latin typeface="Arial CE" panose="020B0604020202020204" pitchFamily="34" charset="0"/>
                      </a:endParaRPr>
                    </a:p>
                  </a:txBody>
                  <a:tcPr marL="9525" marR="9525" marT="9525" marB="0" anchor="b"/>
                </a:tc>
                <a:tc>
                  <a:txBody>
                    <a:bodyPr/>
                    <a:lstStyle/>
                    <a:p>
                      <a:pPr algn="ctr" fontAlgn="ctr"/>
                      <a:r>
                        <a:rPr lang="pl-PL" sz="1000" u="none" strike="noStrike">
                          <a:effectLst/>
                        </a:rPr>
                        <a:t>Gutkowo - Redykajny w Olsztynie ul. Przepiórcza</a:t>
                      </a:r>
                      <a:endParaRPr lang="pl-PL" sz="1000" b="0" i="0" u="none" strike="noStrike">
                        <a:solidFill>
                          <a:srgbClr val="000000"/>
                        </a:solidFill>
                        <a:effectLst/>
                        <a:latin typeface="Arial CE" panose="020B0604020202020204" pitchFamily="34" charset="0"/>
                      </a:endParaRPr>
                    </a:p>
                  </a:txBody>
                  <a:tcPr marL="9525" marR="9525" marT="9525" marB="0" anchor="ctr"/>
                </a:tc>
              </a:tr>
              <a:tr h="190500">
                <a:tc>
                  <a:txBody>
                    <a:bodyPr/>
                    <a:lstStyle/>
                    <a:p>
                      <a:pPr algn="l" fontAlgn="b"/>
                      <a:r>
                        <a:rPr lang="pl-PL" sz="1100" u="none" strike="noStrike">
                          <a:effectLst/>
                        </a:rPr>
                        <a:t>4</a:t>
                      </a:r>
                      <a:endParaRPr lang="pl-PL"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pl-PL" sz="1000" u="none" strike="noStrike">
                          <a:effectLst/>
                        </a:rPr>
                        <a:t>220</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8,541</a:t>
                      </a:r>
                      <a:endParaRPr lang="pl-PL" sz="1000" b="0" i="0" u="none" strike="noStrike">
                        <a:solidFill>
                          <a:srgbClr val="000000"/>
                        </a:solidFill>
                        <a:effectLst/>
                        <a:latin typeface="Arial CE" panose="020B0604020202020204" pitchFamily="34" charset="0"/>
                      </a:endParaRPr>
                    </a:p>
                  </a:txBody>
                  <a:tcPr marL="9525" marR="9525" marT="9525" marB="0" anchor="b"/>
                </a:tc>
                <a:tc>
                  <a:txBody>
                    <a:bodyPr/>
                    <a:lstStyle/>
                    <a:p>
                      <a:pPr algn="ctr" fontAlgn="b"/>
                      <a:r>
                        <a:rPr lang="pl-PL" sz="1000" u="none" strike="noStrike">
                          <a:effectLst/>
                        </a:rPr>
                        <a:t>A</a:t>
                      </a:r>
                      <a:endParaRPr lang="pl-PL" sz="1000" b="1" i="0" u="none" strike="noStrike">
                        <a:solidFill>
                          <a:srgbClr val="000000"/>
                        </a:solidFill>
                        <a:effectLst/>
                        <a:latin typeface="Arial CE" panose="020B0604020202020204" pitchFamily="34" charset="0"/>
                      </a:endParaRPr>
                    </a:p>
                  </a:txBody>
                  <a:tcPr marL="9525" marR="9525" marT="9525" marB="0" anchor="b"/>
                </a:tc>
                <a:tc>
                  <a:txBody>
                    <a:bodyPr/>
                    <a:lstStyle/>
                    <a:p>
                      <a:pPr algn="ctr" fontAlgn="ctr"/>
                      <a:r>
                        <a:rPr lang="pl-PL" sz="1000" u="none" strike="noStrike" dirty="0">
                          <a:effectLst/>
                        </a:rPr>
                        <a:t>droga .ul.  Łukasiewicza (do Orlenu)</a:t>
                      </a:r>
                      <a:endParaRPr lang="pl-PL" sz="1000" b="0" i="0" u="none" strike="noStrike" dirty="0">
                        <a:solidFill>
                          <a:srgbClr val="000000"/>
                        </a:solidFill>
                        <a:effectLst/>
                        <a:latin typeface="Arial CE" panose="020B0604020202020204" pitchFamily="34" charset="0"/>
                      </a:endParaRPr>
                    </a:p>
                  </a:txBody>
                  <a:tcPr marL="9525" marR="9525" marT="9525" marB="0" anchor="ctr"/>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535350" cy="3693319"/>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w</a:t>
            </a:r>
            <a:r>
              <a:rPr lang="pl-PL" b="1" dirty="0" smtClean="0">
                <a:solidFill>
                  <a:prstClr val="white"/>
                </a:solidFill>
                <a:latin typeface="Arial" panose="020B0604020202020204" pitchFamily="34" charset="0"/>
                <a:cs typeface="Arial" panose="020B0604020202020204" pitchFamily="34" charset="0"/>
              </a:rPr>
              <a:t>ypełnienie zaleceń Państwowej Komisji Badania Wypadków Kolejowych</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9" name="Obraz 8"/>
          <p:cNvPicPr>
            <a:picLocks noChangeAspect="1"/>
          </p:cNvPicPr>
          <p:nvPr/>
        </p:nvPicPr>
        <p:blipFill rotWithShape="1">
          <a:blip r:embed="rId2"/>
          <a:srcRect l="34358" t="7928" r="32804" b="4145"/>
          <a:stretch/>
        </p:blipFill>
        <p:spPr>
          <a:xfrm>
            <a:off x="1231919" y="381918"/>
            <a:ext cx="4063275" cy="6119996"/>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02"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403"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404"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405"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06"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407"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08"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409"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6275</TotalTime>
  <Words>2424</Words>
  <Application>Microsoft Office PowerPoint</Application>
  <PresentationFormat>Panoramiczny</PresentationFormat>
  <Paragraphs>465</Paragraphs>
  <Slides>52</Slides>
  <Notes>0</Notes>
  <HiddenSlides>0</HiddenSlides>
  <MMClips>0</MMClips>
  <ScaleCrop>false</ScaleCrop>
  <HeadingPairs>
    <vt:vector size="8" baseType="variant">
      <vt:variant>
        <vt:lpstr>Używane czcionki</vt:lpstr>
      </vt:variant>
      <vt:variant>
        <vt:i4>8</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3" baseType="lpstr">
      <vt:lpstr>Arial</vt:lpstr>
      <vt:lpstr>Arial CE</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Olsztynie</vt:lpstr>
      <vt:lpstr>Akty prawne</vt:lpstr>
      <vt:lpstr>Przejazd kolejowo-drogowy</vt:lpstr>
      <vt:lpstr>Przejazd kolejowo-drogowy</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315</cp:revision>
  <dcterms:created xsi:type="dcterms:W3CDTF">2016-07-20T14:01:06Z</dcterms:created>
  <dcterms:modified xsi:type="dcterms:W3CDTF">2018-11-29T08:42:39Z</dcterms:modified>
</cp:coreProperties>
</file>