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57"/>
  </p:notesMasterIdLst>
  <p:handoutMasterIdLst>
    <p:handoutMasterId r:id="rId58"/>
  </p:handoutMasterIdLst>
  <p:sldIdLst>
    <p:sldId id="256" r:id="rId4"/>
    <p:sldId id="336" r:id="rId5"/>
    <p:sldId id="325" r:id="rId6"/>
    <p:sldId id="334" r:id="rId7"/>
    <p:sldId id="257" r:id="rId8"/>
    <p:sldId id="258" r:id="rId9"/>
    <p:sldId id="335" r:id="rId10"/>
    <p:sldId id="259" r:id="rId11"/>
    <p:sldId id="329" r:id="rId12"/>
    <p:sldId id="260" r:id="rId13"/>
    <p:sldId id="350" r:id="rId14"/>
    <p:sldId id="264" r:id="rId15"/>
    <p:sldId id="265" r:id="rId16"/>
    <p:sldId id="266" r:id="rId17"/>
    <p:sldId id="351" r:id="rId18"/>
    <p:sldId id="268" r:id="rId19"/>
    <p:sldId id="333" r:id="rId20"/>
    <p:sldId id="269" r:id="rId21"/>
    <p:sldId id="261" r:id="rId22"/>
    <p:sldId id="353" r:id="rId23"/>
    <p:sldId id="354" r:id="rId24"/>
    <p:sldId id="356" r:id="rId25"/>
    <p:sldId id="355" r:id="rId26"/>
    <p:sldId id="291" r:id="rId27"/>
    <p:sldId id="292" r:id="rId28"/>
    <p:sldId id="303" r:id="rId29"/>
    <p:sldId id="344" r:id="rId30"/>
    <p:sldId id="340" r:id="rId31"/>
    <p:sldId id="343" r:id="rId32"/>
    <p:sldId id="342" r:id="rId33"/>
    <p:sldId id="341" r:id="rId34"/>
    <p:sldId id="345" r:id="rId35"/>
    <p:sldId id="347" r:id="rId36"/>
    <p:sldId id="346" r:id="rId37"/>
    <p:sldId id="312" r:id="rId38"/>
    <p:sldId id="279" r:id="rId39"/>
    <p:sldId id="281" r:id="rId40"/>
    <p:sldId id="282" r:id="rId41"/>
    <p:sldId id="283" r:id="rId42"/>
    <p:sldId id="284" r:id="rId43"/>
    <p:sldId id="280" r:id="rId44"/>
    <p:sldId id="314" r:id="rId45"/>
    <p:sldId id="315" r:id="rId46"/>
    <p:sldId id="316" r:id="rId47"/>
    <p:sldId id="317" r:id="rId48"/>
    <p:sldId id="318" r:id="rId49"/>
    <p:sldId id="352" r:id="rId50"/>
    <p:sldId id="320" r:id="rId51"/>
    <p:sldId id="321" r:id="rId52"/>
    <p:sldId id="331" r:id="rId53"/>
    <p:sldId id="322" r:id="rId54"/>
    <p:sldId id="323" r:id="rId55"/>
    <p:sldId id="349" r:id="rId56"/>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226" userDrawn="1">
          <p15:clr>
            <a:srgbClr val="A4A3A4"/>
          </p15:clr>
        </p15:guide>
        <p15:guide id="3" orient="horz" pos="3952" userDrawn="1">
          <p15:clr>
            <a:srgbClr val="A4A3A4"/>
          </p15:clr>
        </p15:guide>
        <p15:guide id="4" pos="1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91" d="100"/>
          <a:sy n="91" d="100"/>
        </p:scale>
        <p:origin x="66" y="516"/>
      </p:cViewPr>
      <p:guideLst>
        <p:guide pos="4226"/>
        <p:guide orient="horz" pos="3952"/>
        <p:guide pos="1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z osobami przebywającymi w miejscach niedozwolonych</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8103303556418344E-3"/>
                  <c:y val="4.91268381464094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312</c:v>
                </c:pt>
                <c:pt idx="1">
                  <c:v>337</c:v>
                </c:pt>
                <c:pt idx="2">
                  <c:v>240</c:v>
                </c:pt>
                <c:pt idx="3">
                  <c:v>223</c:v>
                </c:pt>
                <c:pt idx="4">
                  <c:v>224</c:v>
                </c:pt>
                <c:pt idx="5">
                  <c:v>222</c:v>
                </c:pt>
                <c:pt idx="6">
                  <c:v>183</c:v>
                </c:pt>
                <c:pt idx="7">
                  <c:v>203</c:v>
                </c:pt>
                <c:pt idx="8">
                  <c:v>202</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270110118547278E-3"/>
                  <c:y val="-5.83381202988613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205</c:v>
                </c:pt>
              </c:numCache>
            </c:numRef>
          </c:val>
          <c:smooth val="0"/>
        </c:ser>
        <c:dLbls>
          <c:showLegendKey val="0"/>
          <c:showVal val="0"/>
          <c:showCatName val="0"/>
          <c:showSerName val="0"/>
          <c:showPercent val="0"/>
          <c:showBubbleSize val="0"/>
        </c:dLbls>
        <c:smooth val="0"/>
        <c:axId val="304107456"/>
        <c:axId val="304107848"/>
      </c:lineChart>
      <c:catAx>
        <c:axId val="30410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04107848"/>
        <c:crosses val="autoZero"/>
        <c:auto val="1"/>
        <c:lblAlgn val="ctr"/>
        <c:lblOffset val="100"/>
        <c:noMultiLvlLbl val="0"/>
      </c:catAx>
      <c:valAx>
        <c:axId val="304107848"/>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04107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680023609907"/>
          <c:y val="8.544499461651681E-3"/>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1</c:v>
                </c:pt>
                <c:pt idx="1">
                  <c:v>1</c:v>
                </c:pt>
                <c:pt idx="2">
                  <c:v>1</c:v>
                </c:pt>
                <c:pt idx="3">
                  <c:v>2</c:v>
                </c:pt>
                <c:pt idx="4">
                  <c:v>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0</c:v>
                </c:pt>
                <c:pt idx="1">
                  <c:v>3</c:v>
                </c:pt>
                <c:pt idx="2">
                  <c:v>2</c:v>
                </c:pt>
                <c:pt idx="3">
                  <c:v>3</c:v>
                </c:pt>
                <c:pt idx="4">
                  <c:v>1</c:v>
                </c:pt>
              </c:numCache>
            </c:numRef>
          </c:val>
          <c:smooth val="0"/>
        </c:ser>
        <c:dLbls>
          <c:showLegendKey val="0"/>
          <c:showVal val="0"/>
          <c:showCatName val="0"/>
          <c:showSerName val="0"/>
          <c:showPercent val="0"/>
          <c:showBubbleSize val="0"/>
        </c:dLbls>
        <c:smooth val="0"/>
        <c:axId val="483614928"/>
        <c:axId val="483611008"/>
      </c:lineChart>
      <c:catAx>
        <c:axId val="483614928"/>
        <c:scaling>
          <c:orientation val="minMax"/>
        </c:scaling>
        <c:delete val="1"/>
        <c:axPos val="b"/>
        <c:numFmt formatCode="General" sourceLinked="1"/>
        <c:majorTickMark val="none"/>
        <c:minorTickMark val="none"/>
        <c:tickLblPos val="nextTo"/>
        <c:crossAx val="483611008"/>
        <c:crosses val="autoZero"/>
        <c:auto val="1"/>
        <c:lblAlgn val="ctr"/>
        <c:lblOffset val="100"/>
        <c:noMultiLvlLbl val="0"/>
      </c:catAx>
      <c:valAx>
        <c:axId val="483611008"/>
        <c:scaling>
          <c:orientation val="minMax"/>
          <c:max val="25"/>
        </c:scaling>
        <c:delete val="1"/>
        <c:axPos val="l"/>
        <c:numFmt formatCode="General" sourceLinked="1"/>
        <c:majorTickMark val="none"/>
        <c:minorTickMark val="none"/>
        <c:tickLblPos val="nextTo"/>
        <c:crossAx val="483614928"/>
        <c:crosses val="autoZero"/>
        <c:crossBetween val="between"/>
      </c:valAx>
      <c:spPr>
        <a:noFill/>
        <a:ln w="25400">
          <a:noFill/>
        </a:ln>
        <a:effectLst/>
      </c:spPr>
    </c:plotArea>
    <c:legend>
      <c:legendPos val="b"/>
      <c:layout>
        <c:manualLayout>
          <c:xMode val="edge"/>
          <c:yMode val="edge"/>
          <c:x val="0.4701436452661093"/>
          <c:y val="0.95881147582343973"/>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6.5320821736120083E-2"/>
          <c:w val="0.93514678472809554"/>
          <c:h val="0.61488146947462718"/>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32</c:v>
                </c:pt>
              </c:numCache>
            </c:numRef>
          </c:val>
          <c:smooth val="0"/>
        </c:ser>
        <c:dLbls>
          <c:showLegendKey val="0"/>
          <c:showVal val="0"/>
          <c:showCatName val="0"/>
          <c:showSerName val="0"/>
          <c:showPercent val="0"/>
          <c:showBubbleSize val="0"/>
        </c:dLbls>
        <c:smooth val="0"/>
        <c:axId val="483611792"/>
        <c:axId val="483616888"/>
      </c:lineChart>
      <c:catAx>
        <c:axId val="48361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83616888"/>
        <c:crosses val="autoZero"/>
        <c:auto val="1"/>
        <c:lblAlgn val="ctr"/>
        <c:lblOffset val="100"/>
        <c:noMultiLvlLbl val="0"/>
      </c:catAx>
      <c:valAx>
        <c:axId val="48361688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836117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egendEntry>
        <c:idx val="1"/>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ayout>
        <c:manualLayout>
          <c:xMode val="edge"/>
          <c:yMode val="edge"/>
          <c:x val="4.9340904727211518E-2"/>
          <c:y val="0.83842600529668254"/>
          <c:w val="0.91439739084487492"/>
          <c:h val="0.139286727381235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72414773706525115"/>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34</c:v>
                </c:pt>
              </c:numCache>
            </c:numRef>
          </c:val>
          <c:smooth val="0"/>
        </c:ser>
        <c:dLbls>
          <c:showLegendKey val="0"/>
          <c:showVal val="0"/>
          <c:showCatName val="0"/>
          <c:showSerName val="0"/>
          <c:showPercent val="0"/>
          <c:showBubbleSize val="0"/>
        </c:dLbls>
        <c:smooth val="0"/>
        <c:axId val="483613752"/>
        <c:axId val="483610224"/>
      </c:lineChart>
      <c:catAx>
        <c:axId val="483613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83610224"/>
        <c:crosses val="autoZero"/>
        <c:auto val="1"/>
        <c:lblAlgn val="ctr"/>
        <c:lblOffset val="100"/>
        <c:noMultiLvlLbl val="0"/>
      </c:catAx>
      <c:valAx>
        <c:axId val="48361022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836137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egendEntry>
        <c:idx val="1"/>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ayout>
        <c:manualLayout>
          <c:xMode val="edge"/>
          <c:yMode val="edge"/>
          <c:x val="5.3211710347537119E-2"/>
          <c:y val="0.85727995520622524"/>
          <c:w val="0.89357647699183129"/>
          <c:h val="0.1400507461005119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 </a:t>
            </a:r>
            <a:r>
              <a:rPr lang="pl-PL" sz="1400" b="0" i="0" u="sng" baseline="0" dirty="0">
                <a:solidFill>
                  <a:schemeClr val="tx1"/>
                </a:solidFill>
                <a:effectLst/>
                <a:latin typeface="Arial" panose="020B0604020202020204" pitchFamily="34" charset="0"/>
                <a:cs typeface="Arial" panose="020B0604020202020204" pitchFamily="34" charset="0"/>
              </a:rPr>
              <a:t>w skali kraju</a:t>
            </a:r>
            <a:r>
              <a:rPr lang="pl-PL" sz="1400" b="0" i="0" baseline="0" dirty="0">
                <a:solidFill>
                  <a:schemeClr val="tx1"/>
                </a:solidFill>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na liniach eksploatowanych </a:t>
            </a:r>
            <a:br>
              <a:rPr lang="pl-PL" sz="1400" b="0" i="0" baseline="0" dirty="0">
                <a:solidFill>
                  <a:schemeClr val="tx1"/>
                </a:solidFill>
                <a:effectLst/>
                <a:latin typeface="Arial" panose="020B0604020202020204" pitchFamily="34" charset="0"/>
                <a:cs typeface="Arial" panose="020B0604020202020204" pitchFamily="34" charset="0"/>
              </a:rPr>
            </a:br>
            <a:r>
              <a:rPr lang="pl-PL" sz="1400" b="0" i="0" baseline="0" dirty="0">
                <a:solidFill>
                  <a:schemeClr val="tx1"/>
                </a:solidFill>
                <a:effectLst/>
                <a:latin typeface="Arial" panose="020B0604020202020204" pitchFamily="34" charset="0"/>
                <a:cs typeface="Arial" panose="020B0604020202020204" pitchFamily="34" charset="0"/>
              </a:rPr>
              <a:t>i nieeksploatowanych </a:t>
            </a:r>
            <a:endParaRPr lang="pl-PL" sz="1400" b="0" dirty="0">
              <a:solidFill>
                <a:schemeClr val="tx1"/>
              </a:solidFill>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400" b="0" i="0" u="sng" baseline="0" dirty="0">
                <a:solidFill>
                  <a:schemeClr val="tx1"/>
                </a:solidFill>
                <a:effectLst/>
                <a:latin typeface="Arial" panose="020B0604020202020204" pitchFamily="34" charset="0"/>
                <a:cs typeface="Arial" panose="020B0604020202020204" pitchFamily="34" charset="0"/>
              </a:rPr>
              <a:t>w woj. </a:t>
            </a:r>
            <a:r>
              <a:rPr lang="pl-PL" sz="1400" b="0" i="0" u="sng" baseline="0" dirty="0" smtClean="0">
                <a:solidFill>
                  <a:schemeClr val="tx1"/>
                </a:solidFill>
                <a:effectLst/>
                <a:latin typeface="Arial" panose="020B0604020202020204" pitchFamily="34" charset="0"/>
                <a:cs typeface="Arial" panose="020B0604020202020204" pitchFamily="34" charset="0"/>
              </a:rPr>
              <a:t>małopolskim</a:t>
            </a:r>
            <a:endParaRPr lang="pl-PL" sz="1400" b="0" dirty="0">
              <a:solidFill>
                <a:schemeClr val="tx1"/>
              </a:solidFill>
              <a:effectLst/>
              <a:latin typeface="Arial" panose="020B0604020202020204" pitchFamily="34" charset="0"/>
              <a:cs typeface="Arial" panose="020B0604020202020204" pitchFamily="34" charset="0"/>
            </a:endParaRPr>
          </a:p>
        </c:rich>
      </c:tx>
      <c:layout>
        <c:manualLayout>
          <c:xMode val="edge"/>
          <c:yMode val="edge"/>
          <c:x val="0.30364853109577977"/>
          <c:y val="4.35483512561889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449342994260748"/>
          <c:y val="0.32861187434369227"/>
          <c:w val="0.40158123685393871"/>
          <c:h val="0.53869207754768011"/>
        </c:manualLayout>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7429560614315362"/>
                  <c:y val="8.1017884997315423E-2"/>
                </c:manualLayout>
              </c:layout>
              <c:tx>
                <c:rich>
                  <a:bodyPr/>
                  <a:lstStyle/>
                  <a:p>
                    <a:r>
                      <a:rPr lang="en-US" baseline="0" dirty="0" smtClean="0"/>
                      <a:t>977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0.11194299494035921"/>
                  <c:y val="-0.21174451132529104"/>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małopolskie</c:v>
                </c:pt>
                <c:pt idx="1">
                  <c:v>pozostałe województwa</c:v>
                </c:pt>
              </c:strCache>
            </c:strRef>
          </c:cat>
          <c:val>
            <c:numRef>
              <c:f>Arkusz1!$P$26:$P$27</c:f>
              <c:numCache>
                <c:formatCode>General</c:formatCode>
                <c:ptCount val="2"/>
                <c:pt idx="0">
                  <c:v>977</c:v>
                </c:pt>
                <c:pt idx="1">
                  <c:v>10698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400" b="0" u="sng" dirty="0">
                <a:solidFill>
                  <a:schemeClr val="tx1"/>
                </a:solidFill>
                <a:latin typeface="Arial" panose="020B0604020202020204" pitchFamily="34" charset="0"/>
                <a:cs typeface="Arial" panose="020B0604020202020204" pitchFamily="34" charset="0"/>
              </a:rPr>
              <a:t>w </a:t>
            </a:r>
            <a:r>
              <a:rPr lang="pl-PL" sz="1400" b="0" u="sng" dirty="0" smtClean="0">
                <a:solidFill>
                  <a:schemeClr val="tx1"/>
                </a:solidFill>
                <a:latin typeface="Arial" panose="020B0604020202020204" pitchFamily="34" charset="0"/>
                <a:cs typeface="Arial" panose="020B0604020202020204" pitchFamily="34" charset="0"/>
              </a:rPr>
              <a:t>woj. </a:t>
            </a:r>
            <a:r>
              <a:rPr lang="pl-PL" sz="1400" b="0" u="sng" dirty="0" smtClean="0">
                <a:solidFill>
                  <a:schemeClr val="tx1"/>
                </a:solidFill>
                <a:latin typeface="Arial" panose="020B0604020202020204" pitchFamily="34" charset="0"/>
                <a:cs typeface="Arial" panose="020B0604020202020204" pitchFamily="34" charset="0"/>
              </a:rPr>
              <a:t>małopolskim</a:t>
            </a:r>
            <a:endParaRPr lang="pl-PL" sz="1400" b="0" dirty="0">
              <a:solidFill>
                <a:schemeClr val="tx1"/>
              </a:solidFill>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w </a:t>
            </a:r>
            <a:r>
              <a:rPr lang="pl-PL" sz="1400" b="0" dirty="0" smtClean="0">
                <a:solidFill>
                  <a:schemeClr val="tx1"/>
                </a:solidFill>
                <a:latin typeface="Arial" panose="020B0604020202020204" pitchFamily="34" charset="0"/>
                <a:cs typeface="Arial" panose="020B0604020202020204" pitchFamily="34" charset="0"/>
              </a:rPr>
              <a:t>2018 roku</a:t>
            </a:r>
            <a:endParaRPr lang="pl-PL" sz="1400" b="0" dirty="0">
              <a:solidFill>
                <a:schemeClr val="tx1"/>
              </a:solidFill>
              <a:latin typeface="Arial" panose="020B0604020202020204" pitchFamily="34" charset="0"/>
              <a:cs typeface="Arial" panose="020B0604020202020204" pitchFamily="34" charset="0"/>
            </a:endParaRPr>
          </a:p>
        </c:rich>
      </c:tx>
      <c:layout>
        <c:manualLayout>
          <c:xMode val="edge"/>
          <c:yMode val="edge"/>
          <c:x val="0.28299433158560033"/>
          <c:y val="5.5971150234921704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1377854753167585"/>
                  <c:y val="3.2346764365481008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800" b="1" dirty="0" smtClean="0"/>
                      <a:t>13</a:t>
                    </a:r>
                    <a:r>
                      <a:rPr lang="en-US" sz="1800" b="1" baseline="0" dirty="0" smtClean="0"/>
                      <a:t> </a:t>
                    </a:r>
                    <a:r>
                      <a:rPr lang="en-US" sz="1800" b="1" dirty="0" err="1" smtClean="0"/>
                      <a:t>szt</a:t>
                    </a:r>
                    <a:r>
                      <a:rPr lang="en-US" sz="1800" b="1" dirty="0" smtClean="0"/>
                      <a:t>.</a:t>
                    </a:r>
                    <a:r>
                      <a:rPr lang="en-US" sz="1800" b="1" baseline="0" dirty="0" smtClean="0"/>
                      <a:t>; </a:t>
                    </a:r>
                    <a:fld id="{722B9814-6361-415A-907C-0B4380D3A9C8}" type="PERCENTAGE">
                      <a:rPr lang="en-US" sz="1800" b="1" baseline="0"/>
                      <a:pPr>
                        <a:defRPr sz="1800" b="1">
                          <a:latin typeface="Arial" panose="020B0604020202020204" pitchFamily="34" charset="0"/>
                          <a:cs typeface="Arial" panose="020B0604020202020204" pitchFamily="34" charset="0"/>
                        </a:defRPr>
                      </a:pPr>
                      <a:t>[PROCENTOWE]</a:t>
                    </a:fld>
                    <a:endParaRPr lang="en-US" sz="1800" b="1"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1682807500740827"/>
                  <c:y val="-0.2090352880760947"/>
                </c:manualLayout>
              </c:layout>
              <c:tx>
                <c:rich>
                  <a:bodyPr rot="0" spcFirstLastPara="1" vertOverflow="ellipsis" vert="horz" wrap="square" lIns="38100" tIns="19050" rIns="38100" bIns="19050" anchor="ctr" anchorCtr="0">
                    <a:spAutoFit/>
                  </a:bodyPr>
                  <a:lstStyle/>
                  <a:p>
                    <a:pPr algn="ctr">
                      <a:defRPr sz="4800" b="1" i="0" u="none" strike="noStrike" kern="1200" baseline="0">
                        <a:solidFill>
                          <a:schemeClr val="bg1"/>
                        </a:solidFill>
                        <a:latin typeface="Arial" panose="020B0604020202020204" pitchFamily="34" charset="0"/>
                        <a:ea typeface="+mn-ea"/>
                        <a:cs typeface="Arial" panose="020B0604020202020204" pitchFamily="34" charset="0"/>
                      </a:defRPr>
                    </a:pPr>
                    <a:fld id="{A63A6A8F-2911-4F30-8159-0EA71E7BE10F}" type="VALUE">
                      <a:rPr lang="en-US" sz="1800" smtClean="0">
                        <a:solidFill>
                          <a:schemeClr val="bg1"/>
                        </a:solidFill>
                      </a:rPr>
                      <a:pPr algn="ctr">
                        <a:defRPr sz="4800" b="1">
                          <a:solidFill>
                            <a:schemeClr val="bg1"/>
                          </a:solidFill>
                          <a:latin typeface="Arial" panose="020B0604020202020204" pitchFamily="34" charset="0"/>
                          <a:cs typeface="Arial" panose="020B0604020202020204" pitchFamily="34" charset="0"/>
                        </a:defRPr>
                      </a:pPr>
                      <a:t>[WARTOŚĆ]</a:t>
                    </a:fld>
                    <a:r>
                      <a:rPr lang="en-US" sz="1800" dirty="0" smtClean="0">
                        <a:solidFill>
                          <a:schemeClr val="bg1"/>
                        </a:solidFill>
                      </a:rPr>
                      <a:t> </a:t>
                    </a:r>
                    <a:r>
                      <a:rPr lang="en-US" sz="1800" dirty="0" err="1" smtClean="0">
                        <a:solidFill>
                          <a:schemeClr val="bg1"/>
                        </a:solidFill>
                      </a:rPr>
                      <a:t>szt</a:t>
                    </a:r>
                    <a:r>
                      <a:rPr lang="en-US" sz="1800" dirty="0" smtClean="0">
                        <a:solidFill>
                          <a:schemeClr val="bg1"/>
                        </a:solidFill>
                      </a:rPr>
                      <a:t>.</a:t>
                    </a:r>
                    <a:r>
                      <a:rPr lang="en-US" sz="1800" baseline="0" dirty="0" smtClean="0">
                        <a:solidFill>
                          <a:schemeClr val="bg1"/>
                        </a:solidFill>
                      </a:rPr>
                      <a:t>; </a:t>
                    </a:r>
                    <a:fld id="{8C486999-A7FF-4E34-801D-9997B760C104}" type="PERCENTAGE">
                      <a:rPr lang="en-US" sz="1800" baseline="0" smtClean="0">
                        <a:solidFill>
                          <a:schemeClr val="bg1"/>
                        </a:solidFill>
                      </a:rPr>
                      <a:pPr algn="ctr">
                        <a:defRPr sz="4800" b="1">
                          <a:solidFill>
                            <a:schemeClr val="bg1"/>
                          </a:solidFill>
                          <a:latin typeface="Arial" panose="020B0604020202020204" pitchFamily="34" charset="0"/>
                          <a:cs typeface="Arial" panose="020B0604020202020204" pitchFamily="34" charset="0"/>
                        </a:defRPr>
                      </a:pPr>
                      <a:t>[PROCENTOWE]</a:t>
                    </a:fld>
                    <a:endParaRPr lang="en-US" sz="1800" baseline="0" dirty="0" smtClean="0">
                      <a:solidFill>
                        <a:schemeClr val="bg1"/>
                      </a:solidFill>
                    </a:endParaRPr>
                  </a:p>
                </c:rich>
              </c:tx>
              <c:spPr>
                <a:noFill/>
                <a:ln>
                  <a:noFill/>
                </a:ln>
                <a:effectLst/>
              </c:spPr>
              <c:txPr>
                <a:bodyPr rot="0" spcFirstLastPara="1" vertOverflow="ellipsis" vert="horz" wrap="square" lIns="38100" tIns="19050" rIns="38100" bIns="19050" anchor="ctr" anchorCtr="0">
                  <a:spAutoFit/>
                </a:bodyPr>
                <a:lstStyle/>
                <a:p>
                  <a:pPr algn="ctr">
                    <a:defRPr sz="4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manualLayout>
                      <c:w val="0.2011680813387188"/>
                      <c:h val="0.1080486552361097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małopolskie</c:v>
                </c:pt>
                <c:pt idx="1">
                  <c:v>pozostałe województwa</c:v>
                </c:pt>
              </c:strCache>
            </c:strRef>
          </c:cat>
          <c:val>
            <c:numRef>
              <c:f>wielkopolskie!$U$25:$U$26</c:f>
              <c:numCache>
                <c:formatCode>General</c:formatCode>
                <c:ptCount val="2"/>
                <c:pt idx="0">
                  <c:v>13</c:v>
                </c:pt>
                <c:pt idx="1">
                  <c:v>192</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małopolskie</c:v>
                </c:pt>
                <c:pt idx="1">
                  <c:v>pozostałe województwa</c:v>
                </c:pt>
              </c:strCache>
            </c:strRef>
          </c:cat>
          <c:val>
            <c:numRef>
              <c:f>wielkopolskie!$V$25:$V$26</c:f>
              <c:numCache>
                <c:formatCode>General</c:formatCode>
                <c:ptCount val="2"/>
                <c:pt idx="0">
                  <c:v>6.4676616915422883E-2</c:v>
                </c:pt>
                <c:pt idx="1">
                  <c:v>0.95522388059701491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pl-PL" sz="1800" b="0" dirty="0">
                <a:solidFill>
                  <a:schemeClr val="tx1"/>
                </a:solidFill>
                <a:latin typeface="Arial" panose="020B0604020202020204" pitchFamily="34" charset="0"/>
                <a:cs typeface="Arial" panose="020B0604020202020204" pitchFamily="34" charset="0"/>
              </a:rPr>
              <a:t>Liczba</a:t>
            </a:r>
            <a:r>
              <a:rPr lang="pl-PL" sz="1800" b="0" baseline="0" dirty="0">
                <a:solidFill>
                  <a:schemeClr val="tx1"/>
                </a:solidFill>
                <a:latin typeface="Arial" panose="020B0604020202020204" pitchFamily="34" charset="0"/>
                <a:cs typeface="Arial" panose="020B0604020202020204" pitchFamily="34" charset="0"/>
              </a:rPr>
              <a:t> zdarzeń na przejazdach/przejściach kat. A- E </a:t>
            </a:r>
          </a:p>
          <a:p>
            <a:pPr>
              <a:defRPr sz="1800">
                <a:solidFill>
                  <a:schemeClr val="tx1"/>
                </a:solidFill>
                <a:latin typeface="Arial" panose="020B0604020202020204" pitchFamily="34" charset="0"/>
                <a:cs typeface="Arial" panose="020B0604020202020204" pitchFamily="34" charset="0"/>
              </a:defRPr>
            </a:pPr>
            <a:r>
              <a:rPr lang="pl-PL" sz="1800" b="0" baseline="0" dirty="0">
                <a:solidFill>
                  <a:schemeClr val="tx1"/>
                </a:solidFill>
                <a:latin typeface="Arial" panose="020B0604020202020204" pitchFamily="34" charset="0"/>
                <a:cs typeface="Arial" panose="020B0604020202020204" pitchFamily="34" charset="0"/>
              </a:rPr>
              <a:t>w podziale na kategorie </a:t>
            </a:r>
          </a:p>
          <a:p>
            <a:pPr>
              <a:defRPr sz="1800">
                <a:solidFill>
                  <a:schemeClr val="tx1"/>
                </a:solidFill>
                <a:latin typeface="Arial" panose="020B0604020202020204" pitchFamily="34" charset="0"/>
                <a:cs typeface="Arial" panose="020B0604020202020204" pitchFamily="34" charset="0"/>
              </a:defRPr>
            </a:pPr>
            <a:r>
              <a:rPr lang="pl-PL" sz="1800" b="0" u="sng" baseline="0" dirty="0">
                <a:solidFill>
                  <a:schemeClr val="tx1"/>
                </a:solidFill>
                <a:latin typeface="Arial" panose="020B0604020202020204" pitchFamily="34" charset="0"/>
                <a:cs typeface="Arial" panose="020B0604020202020204" pitchFamily="34" charset="0"/>
              </a:rPr>
              <a:t>w </a:t>
            </a:r>
            <a:r>
              <a:rPr lang="pl-PL" sz="1800" b="0" u="sng" baseline="0" dirty="0" smtClean="0">
                <a:solidFill>
                  <a:schemeClr val="tx1"/>
                </a:solidFill>
                <a:latin typeface="Arial" panose="020B0604020202020204" pitchFamily="34" charset="0"/>
                <a:cs typeface="Arial" panose="020B0604020202020204" pitchFamily="34" charset="0"/>
              </a:rPr>
              <a:t>woj. </a:t>
            </a:r>
            <a:r>
              <a:rPr lang="pl-PL" sz="1800" b="0" u="sng" baseline="0" dirty="0" smtClean="0">
                <a:solidFill>
                  <a:schemeClr val="tx1"/>
                </a:solidFill>
                <a:latin typeface="Arial" panose="020B0604020202020204" pitchFamily="34" charset="0"/>
                <a:cs typeface="Arial" panose="020B0604020202020204" pitchFamily="34" charset="0"/>
              </a:rPr>
              <a:t>małopolskim </a:t>
            </a:r>
            <a:endParaRPr lang="pl-PL" sz="1800" b="0" u="sng" baseline="0" dirty="0">
              <a:solidFill>
                <a:schemeClr val="tx1"/>
              </a:solidFill>
              <a:latin typeface="Arial" panose="020B0604020202020204" pitchFamily="34" charset="0"/>
              <a:cs typeface="Arial" panose="020B0604020202020204" pitchFamily="34" charset="0"/>
            </a:endParaRPr>
          </a:p>
          <a:p>
            <a:pPr>
              <a:defRPr sz="1800">
                <a:solidFill>
                  <a:schemeClr val="tx1"/>
                </a:solidFill>
                <a:latin typeface="Arial" panose="020B0604020202020204" pitchFamily="34" charset="0"/>
                <a:cs typeface="Arial" panose="020B0604020202020204" pitchFamily="34" charset="0"/>
              </a:defRPr>
            </a:pPr>
            <a:r>
              <a:rPr lang="pl-PL" sz="1800" b="0" baseline="0" dirty="0">
                <a:solidFill>
                  <a:schemeClr val="tx1"/>
                </a:solidFill>
                <a:latin typeface="Arial" panose="020B0604020202020204" pitchFamily="34" charset="0"/>
                <a:cs typeface="Arial" panose="020B0604020202020204" pitchFamily="34" charset="0"/>
              </a:rPr>
              <a:t>w latach </a:t>
            </a:r>
            <a:r>
              <a:rPr lang="pl-PL" sz="1800" b="0" baseline="0" dirty="0" smtClean="0">
                <a:solidFill>
                  <a:schemeClr val="tx1"/>
                </a:solidFill>
                <a:latin typeface="Arial" panose="020B0604020202020204" pitchFamily="34" charset="0"/>
                <a:cs typeface="Arial" panose="020B0604020202020204" pitchFamily="34" charset="0"/>
              </a:rPr>
              <a:t>2016-2018</a:t>
            </a:r>
            <a:endParaRPr lang="pl-PL" sz="1800" b="0" dirty="0">
              <a:solidFill>
                <a:schemeClr val="tx1"/>
              </a:solidFill>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0</c:v>
                </c:pt>
                <c:pt idx="1">
                  <c:v>1</c:v>
                </c:pt>
                <c:pt idx="2">
                  <c:v>2</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2</c:v>
                </c:pt>
                <c:pt idx="1">
                  <c:v>7</c:v>
                </c:pt>
                <c:pt idx="2">
                  <c:v>4</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10</c:v>
                </c:pt>
                <c:pt idx="1">
                  <c:v>8</c:v>
                </c:pt>
                <c:pt idx="2">
                  <c:v>6</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0</c:v>
                </c:pt>
                <c:pt idx="2">
                  <c:v>1</c:v>
                </c:pt>
              </c:numCache>
            </c:numRef>
          </c:val>
        </c:ser>
        <c:dLbls>
          <c:showLegendKey val="0"/>
          <c:showVal val="0"/>
          <c:showCatName val="0"/>
          <c:showSerName val="0"/>
          <c:showPercent val="0"/>
          <c:showBubbleSize val="0"/>
        </c:dLbls>
        <c:gapWidth val="150"/>
        <c:shape val="box"/>
        <c:axId val="483611400"/>
        <c:axId val="483615712"/>
        <c:axId val="0"/>
      </c:bar3DChart>
      <c:catAx>
        <c:axId val="4836114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83615712"/>
        <c:crosses val="autoZero"/>
        <c:auto val="1"/>
        <c:lblAlgn val="ctr"/>
        <c:lblOffset val="100"/>
        <c:noMultiLvlLbl val="0"/>
      </c:catAx>
      <c:valAx>
        <c:axId val="483615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836114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pl-PL" sz="1800" b="0" dirty="0">
                <a:solidFill>
                  <a:schemeClr val="tx1"/>
                </a:solidFill>
                <a:latin typeface="Arial" panose="020B0604020202020204" pitchFamily="34" charset="0"/>
                <a:cs typeface="Arial" panose="020B0604020202020204" pitchFamily="34" charset="0"/>
              </a:rPr>
              <a:t>Liczba</a:t>
            </a:r>
            <a:r>
              <a:rPr lang="pl-PL" sz="1800" b="0" baseline="0" dirty="0">
                <a:solidFill>
                  <a:schemeClr val="tx1"/>
                </a:solidFill>
                <a:latin typeface="Arial" panose="020B0604020202020204" pitchFamily="34" charset="0"/>
                <a:cs typeface="Arial" panose="020B0604020202020204" pitchFamily="34" charset="0"/>
              </a:rPr>
              <a:t> zdarzeń, </a:t>
            </a:r>
            <a:r>
              <a:rPr lang="pl-PL" sz="1800" b="0" i="0" u="none" strike="noStrike" baseline="0" dirty="0">
                <a:solidFill>
                  <a:schemeClr val="tx1"/>
                </a:solidFill>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z udziałem pojazdów i pieszych, </a:t>
            </a:r>
            <a:r>
              <a:rPr lang="pl-PL" sz="1800" b="0" u="sng" baseline="0" dirty="0">
                <a:solidFill>
                  <a:schemeClr val="tx1"/>
                </a:solidFill>
                <a:latin typeface="Arial" panose="020B0604020202020204" pitchFamily="34" charset="0"/>
                <a:cs typeface="Arial" panose="020B0604020202020204" pitchFamily="34" charset="0"/>
              </a:rPr>
              <a:t>w woj. </a:t>
            </a:r>
            <a:r>
              <a:rPr lang="pl-PL" sz="1800" b="0" u="sng" baseline="0" dirty="0" smtClean="0">
                <a:solidFill>
                  <a:schemeClr val="tx1"/>
                </a:solidFill>
                <a:latin typeface="Arial" panose="020B0604020202020204" pitchFamily="34" charset="0"/>
                <a:cs typeface="Arial" panose="020B0604020202020204" pitchFamily="34" charset="0"/>
              </a:rPr>
              <a:t>małopolskim </a:t>
            </a:r>
            <a:endParaRPr lang="pl-PL" sz="1800" b="0" u="sng" baseline="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w latach </a:t>
            </a:r>
            <a:r>
              <a:rPr lang="pl-PL" sz="1800" b="0" baseline="0" dirty="0" smtClean="0">
                <a:solidFill>
                  <a:schemeClr val="tx1"/>
                </a:solidFill>
                <a:latin typeface="Arial" panose="020B0604020202020204" pitchFamily="34" charset="0"/>
                <a:cs typeface="Arial" panose="020B0604020202020204" pitchFamily="34" charset="0"/>
              </a:rPr>
              <a:t>2014-2018</a:t>
            </a:r>
            <a:endParaRPr lang="pl-PL" sz="1800" b="0" dirty="0">
              <a:solidFill>
                <a:schemeClr val="tx1"/>
              </a:solidFill>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263812851152584E-3"/>
                  <c:y val="-8.630952323163049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10</c:v>
                </c:pt>
                <c:pt idx="1">
                  <c:v>8</c:v>
                </c:pt>
                <c:pt idx="2">
                  <c:v>12</c:v>
                </c:pt>
                <c:pt idx="3">
                  <c:v>15</c:v>
                </c:pt>
                <c:pt idx="4">
                  <c:v>12</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0</c:v>
                </c:pt>
                <c:pt idx="1">
                  <c:v>1</c:v>
                </c:pt>
                <c:pt idx="2">
                  <c:v>0</c:v>
                </c:pt>
                <c:pt idx="3">
                  <c:v>1</c:v>
                </c:pt>
                <c:pt idx="4">
                  <c:v>1</c:v>
                </c:pt>
              </c:numCache>
            </c:numRef>
          </c:val>
        </c:ser>
        <c:dLbls>
          <c:showLegendKey val="0"/>
          <c:showVal val="0"/>
          <c:showCatName val="0"/>
          <c:showSerName val="0"/>
          <c:showPercent val="0"/>
          <c:showBubbleSize val="0"/>
        </c:dLbls>
        <c:gapWidth val="150"/>
        <c:shape val="box"/>
        <c:axId val="483615320"/>
        <c:axId val="483616104"/>
        <c:axId val="0"/>
      </c:bar3DChart>
      <c:catAx>
        <c:axId val="483615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83616104"/>
        <c:crosses val="autoZero"/>
        <c:auto val="1"/>
        <c:lblAlgn val="ctr"/>
        <c:lblOffset val="100"/>
        <c:noMultiLvlLbl val="0"/>
      </c:catAx>
      <c:valAx>
        <c:axId val="483616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836153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pl-PL" smtClean="0"/>
              <a:t>22.10.2019</a:t>
            </a:r>
            <a:endParaRPr lang="pl-PL"/>
          </a:p>
        </p:txBody>
      </p:sp>
      <p:sp>
        <p:nvSpPr>
          <p:cNvPr id="4" name="Symbol zastępczy stopki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E96AA27-8445-460E-A1E0-CA9CBDD9E117}" type="slidenum">
              <a:rPr lang="pl-PL" smtClean="0"/>
              <a:t>‹#›</a:t>
            </a:fld>
            <a:endParaRPr lang="pl-PL"/>
          </a:p>
        </p:txBody>
      </p:sp>
    </p:spTree>
    <p:extLst>
      <p:ext uri="{BB962C8B-B14F-4D97-AF65-F5344CB8AC3E}">
        <p14:creationId xmlns:p14="http://schemas.microsoft.com/office/powerpoint/2010/main" val="249081859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r>
              <a:rPr lang="pl-PL" smtClean="0"/>
              <a:t>22.10.2019</a:t>
            </a:r>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C6BC0C4-6908-44A2-BF01-893D963D283A}" type="slidenum">
              <a:rPr lang="pl-PL" smtClean="0"/>
              <a:t>‹#›</a:t>
            </a:fld>
            <a:endParaRPr lang="pl-PL"/>
          </a:p>
        </p:txBody>
      </p:sp>
    </p:spTree>
    <p:extLst>
      <p:ext uri="{BB962C8B-B14F-4D97-AF65-F5344CB8AC3E}">
        <p14:creationId xmlns:p14="http://schemas.microsoft.com/office/powerpoint/2010/main" val="4288904629"/>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daty 3"/>
          <p:cNvSpPr>
            <a:spLocks noGrp="1"/>
          </p:cNvSpPr>
          <p:nvPr>
            <p:ph type="dt" idx="10"/>
          </p:nvPr>
        </p:nvSpPr>
        <p:spPr/>
        <p:txBody>
          <a:bodyPr/>
          <a:lstStyle/>
          <a:p>
            <a:r>
              <a:rPr lang="pl-PL" smtClean="0"/>
              <a:t>22.10.2019</a:t>
            </a:r>
            <a:endParaRPr lang="pl-PL"/>
          </a:p>
        </p:txBody>
      </p:sp>
    </p:spTree>
    <p:extLst>
      <p:ext uri="{BB962C8B-B14F-4D97-AF65-F5344CB8AC3E}">
        <p14:creationId xmlns:p14="http://schemas.microsoft.com/office/powerpoint/2010/main" val="179699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125518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79116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931245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E796739-5125-4A7D-A031-A27ABA533D82}" type="datetimeFigureOut">
              <a:rPr lang="pl-PL" smtClean="0"/>
              <a:t>2019-11-29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69451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E796739-5125-4A7D-A031-A27ABA533D82}" type="datetimeFigureOut">
              <a:rPr lang="pl-PL" smtClean="0"/>
              <a:t>2019-11-29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2600818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E796739-5125-4A7D-A031-A27ABA533D82}" type="datetimeFigureOut">
              <a:rPr lang="pl-PL" smtClean="0"/>
              <a:t>2019-11-29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4228019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E796739-5125-4A7D-A031-A27ABA533D82}" type="datetimeFigureOut">
              <a:rPr lang="pl-PL" smtClean="0"/>
              <a:t>2019-11-29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897327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E796739-5125-4A7D-A031-A27ABA533D82}" type="datetimeFigureOut">
              <a:rPr lang="pl-PL" smtClean="0"/>
              <a:t>2019-11-29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415239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E796739-5125-4A7D-A031-A27ABA533D82}" type="datetimeFigureOut">
              <a:rPr lang="pl-PL" smtClean="0"/>
              <a:t>2019-11-29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2298400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529837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116156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r>
              <a:rPr lang="pl-PL" smtClean="0"/>
              <a:t>22.10.2019</a:t>
            </a:r>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pl-PL" smtClean="0"/>
              <a:t>22.10.2019</a:t>
            </a:r>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l-PL" smtClean="0"/>
              <a:t>22.10.2019</a:t>
            </a:r>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96739-5125-4A7D-A031-A27ABA533D82}" type="datetimeFigureOut">
              <a:rPr lang="pl-PL" smtClean="0"/>
              <a:t>2019-11-29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551E9-3A3F-451D-B9AF-ECE630228FA6}" type="slidenum">
              <a:rPr lang="pl-PL" smtClean="0"/>
              <a:t>‹#›</a:t>
            </a:fld>
            <a:endParaRPr lang="pl-PL"/>
          </a:p>
        </p:txBody>
      </p:sp>
    </p:spTree>
    <p:extLst>
      <p:ext uri="{BB962C8B-B14F-4D97-AF65-F5344CB8AC3E}">
        <p14:creationId xmlns:p14="http://schemas.microsoft.com/office/powerpoint/2010/main" val="3698640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oleObject" Target="../embeddings/oleObject7.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5.emf"/><Relationship Id="rId17" Type="http://schemas.openxmlformats.org/officeDocument/2006/relationships/image" Target="../media/image69.emf"/><Relationship Id="rId2" Type="http://schemas.openxmlformats.org/officeDocument/2006/relationships/slideLayout" Target="../slideLayouts/slideLayout7.xml"/><Relationship Id="rId16" Type="http://schemas.openxmlformats.org/officeDocument/2006/relationships/image" Target="../media/image67.emf"/><Relationship Id="rId1" Type="http://schemas.openxmlformats.org/officeDocument/2006/relationships/vmlDrawing" Target="../drawings/vmlDrawing1.vml"/><Relationship Id="rId6" Type="http://schemas.openxmlformats.org/officeDocument/2006/relationships/image" Target="../media/image64.emf"/><Relationship Id="rId11" Type="http://schemas.openxmlformats.org/officeDocument/2006/relationships/oleObject" Target="../embeddings/oleObject6.bin"/><Relationship Id="rId5" Type="http://schemas.openxmlformats.org/officeDocument/2006/relationships/oleObject" Target="../embeddings/oleObject2.bin"/><Relationship Id="rId15" Type="http://schemas.openxmlformats.org/officeDocument/2006/relationships/oleObject" Target="../embeddings/oleObject8.bin"/><Relationship Id="rId10" Type="http://schemas.openxmlformats.org/officeDocument/2006/relationships/oleObject" Target="../embeddings/oleObject5.bin"/><Relationship Id="rId4" Type="http://schemas.openxmlformats.org/officeDocument/2006/relationships/image" Target="../media/image63.emf"/><Relationship Id="rId9" Type="http://schemas.openxmlformats.org/officeDocument/2006/relationships/oleObject" Target="../embeddings/oleObject4.bin"/><Relationship Id="rId14" Type="http://schemas.openxmlformats.org/officeDocument/2006/relationships/image" Target="../media/image6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243133"/>
            <a:ext cx="9144000" cy="2387600"/>
          </a:xfrm>
        </p:spPr>
        <p:txBody>
          <a:bodyPr>
            <a:normAutofit/>
          </a:bodyPr>
          <a:lstStyle/>
          <a:p>
            <a:r>
              <a:rPr lang="pl-PL" sz="5000" dirty="0" smtClean="0">
                <a:solidFill>
                  <a:schemeClr val="bg1"/>
                </a:solidFill>
                <a:latin typeface="Arial" panose="020B0604020202020204" pitchFamily="34" charset="0"/>
                <a:cs typeface="Arial" panose="020B0604020202020204" pitchFamily="34" charset="0"/>
              </a:rPr>
              <a:t>BEZPIECZNY PRZEJAZD </a:t>
            </a:r>
            <a:br>
              <a:rPr lang="pl-PL" sz="5000" dirty="0" smtClean="0">
                <a:solidFill>
                  <a:schemeClr val="bg1"/>
                </a:solidFill>
                <a:latin typeface="Arial" panose="020B0604020202020204" pitchFamily="34" charset="0"/>
                <a:cs typeface="Arial" panose="020B0604020202020204" pitchFamily="34" charset="0"/>
              </a:rPr>
            </a:br>
            <a:r>
              <a:rPr lang="pl-PL" sz="5000" dirty="0" smtClean="0">
                <a:solidFill>
                  <a:schemeClr val="bg1"/>
                </a:solidFill>
                <a:latin typeface="Arial" panose="020B0604020202020204" pitchFamily="34" charset="0"/>
                <a:cs typeface="Arial" panose="020B0604020202020204" pitchFamily="34" charset="0"/>
              </a:rPr>
              <a:t>DLA KIEROWCÓW</a:t>
            </a:r>
            <a:endParaRPr lang="pl-PL" sz="5000" dirty="0">
              <a:solidFill>
                <a:schemeClr val="bg1"/>
              </a:solidFill>
              <a:latin typeface="Arial" panose="020B0604020202020204" pitchFamily="34" charset="0"/>
              <a:cs typeface="Arial" panose="020B0604020202020204" pitchFamily="34" charset="0"/>
            </a:endParaRPr>
          </a:p>
        </p:txBody>
      </p:sp>
      <p:sp>
        <p:nvSpPr>
          <p:cNvPr id="3" name="Podtytuł 2"/>
          <p:cNvSpPr>
            <a:spLocks noGrp="1"/>
          </p:cNvSpPr>
          <p:nvPr>
            <p:ph type="subTitle" idx="1"/>
          </p:nvPr>
        </p:nvSpPr>
        <p:spPr>
          <a:xfrm>
            <a:off x="7493001" y="4194676"/>
            <a:ext cx="1450676" cy="902258"/>
          </a:xfrm>
        </p:spPr>
        <p:txBody>
          <a:bodyPr>
            <a:normAutofit/>
          </a:bodyPr>
          <a:lstStyle/>
          <a:p>
            <a:pPr algn="r"/>
            <a:r>
              <a:rPr lang="pl-PL" dirty="0" smtClean="0">
                <a:solidFill>
                  <a:schemeClr val="bg1"/>
                </a:solidFill>
              </a:rPr>
              <a:t>Tarnów</a:t>
            </a:r>
            <a:r>
              <a:rPr lang="pl-PL" dirty="0" smtClean="0">
                <a:solidFill>
                  <a:schemeClr val="bg1"/>
                </a:solidFill>
              </a:rPr>
              <a:t> </a:t>
            </a:r>
            <a:endParaRPr lang="pl-PL" dirty="0" smtClean="0">
              <a:solidFill>
                <a:schemeClr val="bg1"/>
              </a:solidFill>
            </a:endParaRPr>
          </a:p>
          <a:p>
            <a:pPr algn="r"/>
            <a:r>
              <a:rPr lang="pl-PL" dirty="0">
                <a:solidFill>
                  <a:schemeClr val="bg1"/>
                </a:solidFill>
              </a:rPr>
              <a:t>4</a:t>
            </a:r>
            <a:r>
              <a:rPr lang="pl-PL" dirty="0" smtClean="0">
                <a:solidFill>
                  <a:schemeClr val="bg1"/>
                </a:solidFill>
              </a:rPr>
              <a:t>.12.2019</a:t>
            </a:r>
            <a:endParaRPr lang="pl-PL" dirty="0">
              <a:solidFill>
                <a:schemeClr val="bg1"/>
              </a:solidFill>
            </a:endParaRPr>
          </a:p>
        </p:txBody>
      </p:sp>
      <p:sp>
        <p:nvSpPr>
          <p:cNvPr id="5" name="pole tekstowe 4"/>
          <p:cNvSpPr txBox="1"/>
          <p:nvPr/>
        </p:nvSpPr>
        <p:spPr>
          <a:xfrm>
            <a:off x="0" y="112113"/>
            <a:ext cx="2535694"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Wałbrzych, 22.10.2019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19825" y="2066926"/>
            <a:ext cx="5522268"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1501158"/>
            <a:ext cx="4012400" cy="3527550"/>
          </a:xfrm>
          <a:prstGeom prst="rect">
            <a:avLst/>
          </a:prstGeom>
        </p:spPr>
      </p:pic>
      <p:sp>
        <p:nvSpPr>
          <p:cNvPr id="6" name="Symbol zastępczy daty 5"/>
          <p:cNvSpPr>
            <a:spLocks noGrp="1"/>
          </p:cNvSpPr>
          <p:nvPr>
            <p:ph type="dt" sz="half" idx="10"/>
          </p:nvPr>
        </p:nvSpPr>
        <p:spPr/>
        <p:txBody>
          <a:bodyPr/>
          <a:lstStyle/>
          <a:p>
            <a:r>
              <a:rPr lang="pl-PL" smtClean="0"/>
              <a:t>22.10.2019</a:t>
            </a:r>
            <a:endParaRPr lang="pl-PL"/>
          </a:p>
        </p:txBody>
      </p:sp>
      <p:sp>
        <p:nvSpPr>
          <p:cNvPr id="8"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5" name="Prostokąt 4"/>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19825" y="2066926"/>
            <a:ext cx="5522268" cy="456083"/>
          </a:xfrm>
        </p:spPr>
        <p:txBody>
          <a:bodyPr>
            <a:noAutofit/>
          </a:body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p:txBody>
      </p:sp>
      <p:sp>
        <p:nvSpPr>
          <p:cNvPr id="6" name="Symbol zastępczy daty 5"/>
          <p:cNvSpPr>
            <a:spLocks noGrp="1"/>
          </p:cNvSpPr>
          <p:nvPr>
            <p:ph type="dt" sz="half" idx="10"/>
          </p:nvPr>
        </p:nvSpPr>
        <p:spPr/>
        <p:txBody>
          <a:bodyPr/>
          <a:lstStyle/>
          <a:p>
            <a:r>
              <a:rPr lang="pl-PL" smtClean="0"/>
              <a:t>22.10.2019</a:t>
            </a:r>
            <a:endParaRPr lang="pl-PL"/>
          </a:p>
        </p:txBody>
      </p:sp>
      <p:sp>
        <p:nvSpPr>
          <p:cNvPr id="8"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269" y="1500670"/>
            <a:ext cx="4012912" cy="3528000"/>
          </a:xfrm>
          <a:prstGeom prst="rect">
            <a:avLst/>
          </a:prstGeom>
        </p:spPr>
      </p:pic>
      <p:sp>
        <p:nvSpPr>
          <p:cNvPr id="11" name="Prostokąt 10"/>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2969775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91338" y="2197374"/>
            <a:ext cx="5300662" cy="3067062"/>
          </a:xfrm>
        </p:spPr>
        <p:txBody>
          <a:bodyPr>
            <a:normAutofit lnSpcReduction="10000"/>
          </a:bodyPr>
          <a:lstStyle/>
          <a:p>
            <a:pPr marL="0" indent="0" algn="just">
              <a:lnSpc>
                <a:spcPct val="100000"/>
              </a:lnSpc>
              <a:spcBef>
                <a:spcPts val="600"/>
              </a:spcBef>
              <a:buNone/>
            </a:pPr>
            <a:r>
              <a:rPr lang="pl-PL" sz="1600" dirty="0" smtClean="0">
                <a:latin typeface="Arial" panose="020B0604020202020204" pitchFamily="34" charset="0"/>
                <a:cs typeface="Arial" panose="020B0604020202020204" pitchFamily="34" charset="0"/>
              </a:rPr>
              <a:t>słupki wskaźnikowe:</a:t>
            </a:r>
          </a:p>
          <a:p>
            <a:pPr>
              <a:lnSpc>
                <a:spcPct val="100000"/>
              </a:lnSpc>
              <a:spcBef>
                <a:spcPts val="600"/>
              </a:spcBef>
            </a:pPr>
            <a:r>
              <a:rPr lang="pl-PL" sz="1600" dirty="0" smtClean="0">
                <a:latin typeface="Arial" panose="020B0604020202020204" pitchFamily="34" charset="0"/>
                <a:cs typeface="Arial" panose="020B0604020202020204" pitchFamily="34" charset="0"/>
              </a:rPr>
              <a:t>G1a – umieszczany pod znakiem ostrzegawczym</a:t>
            </a:r>
          </a:p>
          <a:p>
            <a:pPr>
              <a:lnSpc>
                <a:spcPct val="100000"/>
              </a:lnSpc>
              <a:spcBef>
                <a:spcPts val="600"/>
              </a:spcBef>
            </a:pPr>
            <a:r>
              <a:rPr lang="pl-PL" sz="1600" dirty="0" smtClean="0">
                <a:latin typeface="Arial" panose="020B0604020202020204" pitchFamily="34" charset="0"/>
                <a:cs typeface="Arial" panose="020B0604020202020204" pitchFamily="34" charset="0"/>
              </a:rPr>
              <a:t>G1b – umieszczany na 2/3 odległości znaku ostrzegawczego od przejazdu</a:t>
            </a:r>
          </a:p>
          <a:p>
            <a:pPr>
              <a:lnSpc>
                <a:spcPct val="100000"/>
              </a:lnSpc>
              <a:spcBef>
                <a:spcPts val="600"/>
              </a:spcBef>
            </a:pPr>
            <a:r>
              <a:rPr lang="pl-PL" sz="1600" dirty="0" smtClean="0">
                <a:latin typeface="Arial" panose="020B0604020202020204" pitchFamily="34" charset="0"/>
                <a:cs typeface="Arial" panose="020B0604020202020204" pitchFamily="34" charset="0"/>
              </a:rPr>
              <a:t>G1c – umieszczany na 1/3 odległości znaku ostrzegawczego </a:t>
            </a:r>
            <a:r>
              <a:rPr lang="pl-PL" sz="1600" dirty="0">
                <a:latin typeface="Arial" panose="020B0604020202020204" pitchFamily="34" charset="0"/>
                <a:cs typeface="Arial" panose="020B0604020202020204" pitchFamily="34" charset="0"/>
              </a:rPr>
              <a:t>od </a:t>
            </a:r>
            <a:r>
              <a:rPr lang="pl-PL" sz="1600" dirty="0" smtClean="0">
                <a:latin typeface="Arial" panose="020B0604020202020204" pitchFamily="34" charset="0"/>
                <a:cs typeface="Arial" panose="020B0604020202020204" pitchFamily="34" charset="0"/>
              </a:rPr>
              <a:t>przejazdu</a:t>
            </a:r>
          </a:p>
          <a:p>
            <a:pPr>
              <a:lnSpc>
                <a:spcPct val="100000"/>
              </a:lnSpc>
              <a:spcBef>
                <a:spcPts val="600"/>
              </a:spcBef>
              <a:spcAft>
                <a:spcPts val="1200"/>
              </a:spcAft>
            </a:pPr>
            <a:r>
              <a:rPr lang="pl-PL" sz="1600" dirty="0" smtClean="0">
                <a:latin typeface="Arial" panose="020B0604020202020204" pitchFamily="34" charset="0"/>
                <a:cs typeface="Arial" panose="020B0604020202020204" pitchFamily="34" charset="0"/>
              </a:rPr>
              <a:t>G1d, e, f – umieszczane analogicznie jak słupki G1a, b, c, po lewej stronie, na drodze o dozwolonej prędkości &gt;60km/h</a:t>
            </a:r>
            <a:r>
              <a:rPr lang="pl-PL" sz="1600" dirty="0">
                <a:latin typeface="Arial" panose="020B0604020202020204" pitchFamily="34" charset="0"/>
                <a:cs typeface="Arial" panose="020B0604020202020204" pitchFamily="34" charset="0"/>
              </a:rPr>
              <a:t>, w przypadku widoczności przejazdu z odległości mniejszej niż 100 </a:t>
            </a:r>
            <a:r>
              <a:rPr lang="pl-PL" sz="1600" dirty="0" smtClean="0">
                <a:latin typeface="Arial" panose="020B0604020202020204" pitchFamily="34" charset="0"/>
                <a:cs typeface="Arial" panose="020B0604020202020204" pitchFamily="34" charset="0"/>
              </a:rPr>
              <a:t>metrów lub na drodze jednokierunkowej</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2844771"/>
            <a:ext cx="4518137" cy="2177043"/>
          </a:xfrm>
          <a:prstGeom prst="rect">
            <a:avLst/>
          </a:prstGeom>
        </p:spPr>
      </p:pic>
      <p:sp>
        <p:nvSpPr>
          <p:cNvPr id="6" name="pole tekstowe 5"/>
          <p:cNvSpPr txBox="1"/>
          <p:nvPr/>
        </p:nvSpPr>
        <p:spPr>
          <a:xfrm>
            <a:off x="4740707" y="5079770"/>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5361390" y="5060707"/>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6036400" y="5060707"/>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2237094" y="5081131"/>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2922912" y="5070232"/>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3543595" y="5062870"/>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15"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2" name="Prostokąt 11"/>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094311" y="5137150"/>
            <a:ext cx="1880066" cy="458361"/>
          </a:xfrm>
        </p:spPr>
        <p:txBody>
          <a:bodyPr>
            <a:noAutofit/>
          </a:bodyPr>
          <a:lstStyle/>
          <a:p>
            <a:pPr marL="0" indent="0" algn="ctr">
              <a:spcBef>
                <a:spcPts val="0"/>
              </a:spcBef>
              <a:spcAft>
                <a:spcPts val="600"/>
              </a:spcAft>
              <a:buNone/>
            </a:pPr>
            <a:r>
              <a:rPr lang="pl-PL" sz="2000" dirty="0" smtClean="0">
                <a:latin typeface="Arial" panose="020B0604020202020204" pitchFamily="34" charset="0"/>
                <a:cs typeface="Arial" panose="020B0604020202020204" pitchFamily="34" charset="0"/>
              </a:rPr>
              <a:t>B20 – STOP</a:t>
            </a: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046" y="2365844"/>
            <a:ext cx="2647481" cy="2647481"/>
          </a:xfrm>
          <a:prstGeom prst="rect">
            <a:avLst/>
          </a:prstGeom>
          <a:effectLst>
            <a:outerShdw blurRad="63500" sx="102000" sy="102000" algn="ctr" rotWithShape="0">
              <a:prstClr val="black">
                <a:alpha val="40000"/>
              </a:prstClr>
            </a:outerShdw>
          </a:effectLst>
        </p:spPr>
      </p:pic>
      <p:sp>
        <p:nvSpPr>
          <p:cNvPr id="4" name="Prostokąt 3"/>
          <p:cNvSpPr/>
          <p:nvPr/>
        </p:nvSpPr>
        <p:spPr>
          <a:xfrm>
            <a:off x="6172191" y="323476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6172191" y="3636662"/>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 name="Symbol zastępczy zawartości 2"/>
          <p:cNvSpPr txBox="1">
            <a:spLocks/>
          </p:cNvSpPr>
          <p:nvPr/>
        </p:nvSpPr>
        <p:spPr>
          <a:xfrm>
            <a:off x="7787917" y="4957197"/>
            <a:ext cx="3165834" cy="486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pl-PL" sz="2000" dirty="0" smtClean="0">
                <a:latin typeface="Arial" panose="020B0604020202020204" pitchFamily="34" charset="0"/>
                <a:cs typeface="Arial" panose="020B0604020202020204" pitchFamily="34" charset="0"/>
              </a:rPr>
              <a:t>sygnalizacja przejazdowa</a:t>
            </a:r>
            <a:br>
              <a:rPr lang="pl-PL" sz="2000" dirty="0" smtClean="0">
                <a:latin typeface="Arial" panose="020B0604020202020204" pitchFamily="34" charset="0"/>
                <a:cs typeface="Arial" panose="020B0604020202020204" pitchFamily="34" charset="0"/>
              </a:rPr>
            </a:b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13" name="Symbol zastępczy daty 12"/>
          <p:cNvSpPr>
            <a:spLocks noGrp="1"/>
          </p:cNvSpPr>
          <p:nvPr>
            <p:ph type="dt" sz="half" idx="10"/>
          </p:nvPr>
        </p:nvSpPr>
        <p:spPr/>
        <p:txBody>
          <a:bodyPr/>
          <a:lstStyle/>
          <a:p>
            <a:r>
              <a:rPr lang="pl-PL" smtClean="0"/>
              <a:t>22.10.2019</a:t>
            </a:r>
            <a:endParaRPr lang="pl-PL"/>
          </a:p>
        </p:txBody>
      </p:sp>
      <p:sp>
        <p:nvSpPr>
          <p:cNvPr id="17"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5" name="Prostokąt 14"/>
          <p:cNvSpPr/>
          <p:nvPr/>
        </p:nvSpPr>
        <p:spPr>
          <a:xfrm>
            <a:off x="1711021" y="5805699"/>
            <a:ext cx="4646645" cy="646331"/>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
        <p:nvSpPr>
          <p:cNvPr id="2" name="Prostokąt 1"/>
          <p:cNvSpPr/>
          <p:nvPr/>
        </p:nvSpPr>
        <p:spPr>
          <a:xfrm>
            <a:off x="6705883" y="5805698"/>
            <a:ext cx="6096000" cy="646331"/>
          </a:xfrm>
          <a:prstGeom prst="rect">
            <a:avLst/>
          </a:prstGeom>
        </p:spPr>
        <p:txBody>
          <a:bodyPr>
            <a:spAutoFit/>
          </a:bodyPr>
          <a:lstStyle/>
          <a:p>
            <a:pPr algn="ctr"/>
            <a:r>
              <a:rPr lang="pl-PL" dirty="0">
                <a:latin typeface="Arial" pitchFamily="34" charset="0"/>
                <a:cs typeface="Arial" pitchFamily="34" charset="0"/>
              </a:rPr>
              <a:t>za ustawienie i czytelność znaku odpowiadają </a:t>
            </a:r>
            <a:endParaRPr lang="pl-PL" dirty="0" smtClean="0">
              <a:latin typeface="Arial" pitchFamily="34" charset="0"/>
              <a:cs typeface="Arial" pitchFamily="34" charset="0"/>
            </a:endParaRPr>
          </a:p>
          <a:p>
            <a:pPr algn="ctr"/>
            <a:r>
              <a:rPr lang="pl-PL" dirty="0" smtClean="0">
                <a:latin typeface="Arial" pitchFamily="34" charset="0"/>
                <a:cs typeface="Arial" pitchFamily="34" charset="0"/>
              </a:rPr>
              <a:t>PKP </a:t>
            </a:r>
            <a:r>
              <a:rPr lang="pl-PL" dirty="0">
                <a:latin typeface="Arial" pitchFamily="34" charset="0"/>
                <a:cs typeface="Arial" pitchFamily="34" charset="0"/>
              </a:rPr>
              <a:t>Polskie Linie Kolejowe S.A.   </a:t>
            </a:r>
          </a:p>
        </p:txBody>
      </p:sp>
      <p:pic>
        <p:nvPicPr>
          <p:cNvPr id="20"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8262709" y="2422995"/>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0"/>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8210321" y="2365844"/>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1"/>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9145359" y="2365844"/>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22"/>
                                        </p:tgtEl>
                                      </p:cBhvr>
                                    </p:animEffect>
                                    <p:animScale>
                                      <p:cBhvr>
                                        <p:cTn id="10"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204" y="2824585"/>
            <a:ext cx="3893536" cy="2139993"/>
          </a:xfrm>
          <a:prstGeom prst="rect">
            <a:avLst/>
          </a:prstGeom>
          <a:effectLst>
            <a:outerShdw blurRad="63500" sx="102000" sy="102000" algn="ctr" rotWithShape="0">
              <a:prstClr val="black">
                <a:alpha val="40000"/>
              </a:prstClr>
            </a:outerShdw>
          </a:effectLst>
        </p:spPr>
      </p:pic>
      <p:sp>
        <p:nvSpPr>
          <p:cNvPr id="3" name="pole tekstowe 2"/>
          <p:cNvSpPr txBox="1"/>
          <p:nvPr/>
        </p:nvSpPr>
        <p:spPr>
          <a:xfrm>
            <a:off x="6267090" y="4643993"/>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10" name="Symbol zastępczy zawartości 2"/>
          <p:cNvSpPr txBox="1">
            <a:spLocks/>
          </p:cNvSpPr>
          <p:nvPr/>
        </p:nvSpPr>
        <p:spPr>
          <a:xfrm>
            <a:off x="6267090" y="1621615"/>
            <a:ext cx="5402262"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smtClean="0">
              <a:latin typeface="Arial" panose="020B0604020202020204" pitchFamily="34" charset="0"/>
              <a:cs typeface="Arial" panose="020B0604020202020204" pitchFamily="34" charset="0"/>
            </a:endParaRPr>
          </a:p>
        </p:txBody>
      </p:sp>
      <p:sp>
        <p:nvSpPr>
          <p:cNvPr id="12"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9" name="Symbol zastępczy zawartości 2"/>
          <p:cNvSpPr>
            <a:spLocks noGrp="1"/>
          </p:cNvSpPr>
          <p:nvPr>
            <p:ph idx="1"/>
          </p:nvPr>
        </p:nvSpPr>
        <p:spPr>
          <a:xfrm>
            <a:off x="6219824" y="2066926"/>
            <a:ext cx="5891311" cy="456083"/>
          </a:xfrm>
        </p:spPr>
        <p:txBody>
          <a:bodyPr>
            <a:noAutofit/>
          </a:body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Andrzeja </a:t>
            </a:r>
            <a:endParaRPr lang="pl-PL" sz="2400" dirty="0" smtClean="0">
              <a:latin typeface="Arial" panose="020B0604020202020204" pitchFamily="34" charset="0"/>
              <a:cs typeface="Arial" panose="020B0604020202020204" pitchFamily="34" charset="0"/>
            </a:endParaRPr>
          </a:p>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p:txBody>
      </p:sp>
      <p:sp>
        <p:nvSpPr>
          <p:cNvPr id="13" name="Prostokąt 12"/>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6267090" y="4643993"/>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10" name="Symbol zastępczy zawartości 2"/>
          <p:cNvSpPr txBox="1">
            <a:spLocks/>
          </p:cNvSpPr>
          <p:nvPr/>
        </p:nvSpPr>
        <p:spPr>
          <a:xfrm>
            <a:off x="6267090" y="1621615"/>
            <a:ext cx="5402262"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smtClean="0">
              <a:latin typeface="Arial" panose="020B0604020202020204" pitchFamily="34" charset="0"/>
              <a:cs typeface="Arial" panose="020B0604020202020204" pitchFamily="34" charset="0"/>
            </a:endParaRPr>
          </a:p>
        </p:txBody>
      </p:sp>
      <p:sp>
        <p:nvSpPr>
          <p:cNvPr id="12"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9" name="Symbol zastępczy zawartości 2"/>
          <p:cNvSpPr>
            <a:spLocks noGrp="1"/>
          </p:cNvSpPr>
          <p:nvPr>
            <p:ph idx="1"/>
          </p:nvPr>
        </p:nvSpPr>
        <p:spPr>
          <a:xfrm>
            <a:off x="6219824" y="2066926"/>
            <a:ext cx="5891311" cy="456083"/>
          </a:xfrm>
        </p:spPr>
        <p:txBody>
          <a:bodyPr>
            <a:noAutofit/>
          </a:body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p:txBody>
      </p:sp>
      <p:sp>
        <p:nvSpPr>
          <p:cNvPr id="11" name="Prostokąt 10"/>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pic>
        <p:nvPicPr>
          <p:cNvPr id="13" name="Obraz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1753" y="1999378"/>
            <a:ext cx="3774915" cy="29475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6873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1547813"/>
            <a:ext cx="2582503" cy="3528000"/>
          </a:xfrm>
          <a:prstGeom prst="rect">
            <a:avLst/>
          </a:prstGeom>
          <a:effectLst>
            <a:outerShdw blurRad="63500" sx="102000" sy="102000" algn="ctr" rotWithShape="0">
              <a:prstClr val="black">
                <a:alpha val="40000"/>
              </a:prstClr>
            </a:outerShdw>
          </a:effectLst>
        </p:spPr>
      </p:pic>
      <p:sp>
        <p:nvSpPr>
          <p:cNvPr id="7" name="Symbol zastępczy zawartości 2"/>
          <p:cNvSpPr txBox="1">
            <a:spLocks/>
          </p:cNvSpPr>
          <p:nvPr/>
        </p:nvSpPr>
        <p:spPr>
          <a:xfrm>
            <a:off x="6704013" y="3010540"/>
            <a:ext cx="5402262" cy="2617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a:latin typeface="Arial" panose="020B0604020202020204" pitchFamily="34" charset="0"/>
              <a:cs typeface="Arial" panose="020B0604020202020204" pitchFamily="34" charset="0"/>
            </a:endParaRPr>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9" name="Symbol zastępczy zawartości 2"/>
          <p:cNvSpPr txBox="1">
            <a:spLocks/>
          </p:cNvSpPr>
          <p:nvPr/>
        </p:nvSpPr>
        <p:spPr>
          <a:xfrm>
            <a:off x="6220435" y="2069481"/>
            <a:ext cx="5753460"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p:txBody>
      </p:sp>
      <p:sp>
        <p:nvSpPr>
          <p:cNvPr id="10"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1" name="Prostokąt 10"/>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5564" y="414623"/>
            <a:ext cx="7674428"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7" name="Symbol zastępczy zawartości 2"/>
          <p:cNvSpPr txBox="1">
            <a:spLocks/>
          </p:cNvSpPr>
          <p:nvPr/>
        </p:nvSpPr>
        <p:spPr>
          <a:xfrm>
            <a:off x="6227953" y="2126873"/>
            <a:ext cx="5402262" cy="2888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2209800" y="1278226"/>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ymbol zastępczy daty 3"/>
          <p:cNvSpPr>
            <a:spLocks noGrp="1"/>
          </p:cNvSpPr>
          <p:nvPr>
            <p:ph type="dt" sz="half" idx="10"/>
          </p:nvPr>
        </p:nvSpPr>
        <p:spPr/>
        <p:txBody>
          <a:bodyPr/>
          <a:lstStyle/>
          <a:p>
            <a:r>
              <a:rPr lang="pl-PL" smtClean="0"/>
              <a:t>22.10.2019</a:t>
            </a:r>
            <a:endParaRPr lang="pl-PL"/>
          </a:p>
        </p:txBody>
      </p:sp>
      <p:sp>
        <p:nvSpPr>
          <p:cNvPr id="13" name="Prostokąt 12"/>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41337" y="391608"/>
            <a:ext cx="9151745" cy="345795"/>
          </a:xfrm>
        </p:spPr>
        <p:txBody>
          <a:bodyPr>
            <a:noAutofit/>
          </a:bodyPr>
          <a:lstStyle/>
          <a:p>
            <a:r>
              <a:rPr lang="pl-PL" sz="2500" b="1" dirty="0" smtClean="0">
                <a:latin typeface="Arial" panose="020B0604020202020204" pitchFamily="34" charset="0"/>
                <a:cs typeface="Arial" panose="020B0604020202020204" pitchFamily="34" charset="0"/>
              </a:rPr>
              <a:t>Zabezpieczenia występujące przed przejazdami</a:t>
            </a:r>
            <a:endParaRPr lang="pl-PL" sz="2500" b="1"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943850" y="1849796"/>
            <a:ext cx="3909483" cy="1471273"/>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00000"/>
              </a:lnSpc>
              <a:spcBef>
                <a:spcPts val="0"/>
              </a:spcBef>
              <a:spcAft>
                <a:spcPts val="600"/>
              </a:spcAft>
              <a:buNone/>
            </a:pPr>
            <a:endParaRPr lang="pl-PL" sz="24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sygnalizacja – ma zastosowanie na przejazdach kat. B i C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oraz niektórych kat. A</a:t>
            </a:r>
          </a:p>
          <a:p>
            <a:pPr marL="0" indent="0">
              <a:lnSpc>
                <a:spcPct val="100000"/>
              </a:lnSpc>
              <a:spcBef>
                <a:spcPts val="0"/>
              </a:spcBef>
              <a:spcAft>
                <a:spcPts val="600"/>
              </a:spcAft>
              <a:buNone/>
            </a:pPr>
            <a:endParaRPr lang="pl-PL" sz="2400" dirty="0" smtClean="0">
              <a:latin typeface="Arial" panose="020B0604020202020204" pitchFamily="34" charset="0"/>
              <a:cs typeface="Arial" panose="020B0604020202020204" pitchFamily="34" charset="0"/>
            </a:endParaRPr>
          </a:p>
          <a:p>
            <a:pPr marL="0" indent="0">
              <a:lnSpc>
                <a:spcPct val="120000"/>
              </a:lnSpc>
              <a:buNone/>
            </a:pPr>
            <a:endParaRPr lang="pl-PL" sz="2400" dirty="0" smtClean="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896" y="2801150"/>
            <a:ext cx="5623571" cy="1377699"/>
          </a:xfrm>
          <a:prstGeom prst="rect">
            <a:avLst/>
          </a:prstGeom>
          <a:effectLst>
            <a:outerShdw blurRad="63500" sx="102000" sy="102000" algn="ctr" rotWithShape="0">
              <a:prstClr val="black">
                <a:alpha val="40000"/>
              </a:prstClr>
            </a:outerShdw>
          </a:effectLst>
        </p:spPr>
      </p:pic>
      <p:sp>
        <p:nvSpPr>
          <p:cNvPr id="6" name="Symbol zastępczy daty 5"/>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4843" y="430146"/>
            <a:ext cx="10515600" cy="328210"/>
          </a:xfrm>
        </p:spPr>
        <p:txBody>
          <a:bodyPr>
            <a:noAutofit/>
          </a:bodyPr>
          <a:lstStyle/>
          <a:p>
            <a:r>
              <a:rPr lang="pl-PL" sz="3000" b="1" dirty="0" smtClean="0">
                <a:latin typeface="Arial" panose="020B0604020202020204" pitchFamily="34" charset="0"/>
                <a:cs typeface="Arial" panose="020B0604020202020204" pitchFamily="34" charset="0"/>
              </a:rPr>
              <a:t>Pociąg a samochód</a:t>
            </a:r>
            <a:endParaRPr lang="pl-PL" sz="3000"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678" y="784326"/>
            <a:ext cx="4399083" cy="2627370"/>
          </a:xfrm>
          <a:prstGeom prst="rect">
            <a:avLst/>
          </a:prstGeom>
        </p:spPr>
      </p:pic>
      <p:sp>
        <p:nvSpPr>
          <p:cNvPr id="7" name="pole tekstowe 6"/>
          <p:cNvSpPr txBox="1"/>
          <p:nvPr/>
        </p:nvSpPr>
        <p:spPr>
          <a:xfrm>
            <a:off x="6725672" y="1467115"/>
            <a:ext cx="4742428" cy="1138773"/>
          </a:xfrm>
          <a:prstGeom prst="rect">
            <a:avLst/>
          </a:prstGeom>
          <a:noFill/>
        </p:spPr>
        <p:txBody>
          <a:bodyPr wrap="square" rtlCol="0">
            <a:spAutoFit/>
          </a:bodyPr>
          <a:lstStyle/>
          <a:p>
            <a:r>
              <a:rPr lang="pl-PL" sz="1700" dirty="0" smtClean="0">
                <a:latin typeface="Arial" panose="020B0604020202020204" pitchFamily="34" charset="0"/>
                <a:cs typeface="Arial" panose="020B0604020202020204" pitchFamily="34" charset="0"/>
              </a:rPr>
              <a:t>Siła, z jaką pociąg</a:t>
            </a:r>
          </a:p>
          <a:p>
            <a:r>
              <a:rPr lang="pl-PL" sz="1700" dirty="0" smtClean="0">
                <a:latin typeface="Arial" panose="020B0604020202020204" pitchFamily="34" charset="0"/>
                <a:cs typeface="Arial" panose="020B0604020202020204" pitchFamily="34" charset="0"/>
              </a:rPr>
              <a:t>miażdży samochód,</a:t>
            </a:r>
          </a:p>
          <a:p>
            <a:r>
              <a:rPr lang="pl-PL" sz="1700" dirty="0" smtClean="0">
                <a:latin typeface="Arial" panose="020B0604020202020204" pitchFamily="34" charset="0"/>
                <a:cs typeface="Arial" panose="020B0604020202020204" pitchFamily="34" charset="0"/>
              </a:rPr>
              <a:t>jest porównywalna do siły, z jaką samochód miażdży </a:t>
            </a:r>
            <a:r>
              <a:rPr lang="pl-PL" sz="1700" dirty="0" smtClean="0">
                <a:solidFill>
                  <a:srgbClr val="FF0000"/>
                </a:solidFill>
                <a:latin typeface="Arial" panose="020B0604020202020204" pitchFamily="34" charset="0"/>
                <a:cs typeface="Arial" panose="020B0604020202020204" pitchFamily="34" charset="0"/>
              </a:rPr>
              <a:t>aluminiową puszkę</a:t>
            </a:r>
            <a:r>
              <a:rPr lang="pl-PL" sz="1700" dirty="0" smtClean="0">
                <a:latin typeface="Arial" panose="020B0604020202020204" pitchFamily="34" charset="0"/>
                <a:cs typeface="Arial" panose="020B0604020202020204" pitchFamily="34" charset="0"/>
              </a:rPr>
              <a:t>.</a:t>
            </a:r>
            <a:endParaRPr lang="pl-PL" sz="1700" dirty="0">
              <a:latin typeface="Arial" panose="020B0604020202020204" pitchFamily="34" charset="0"/>
              <a:cs typeface="Arial" panose="020B0604020202020204" pitchFamily="34" charset="0"/>
            </a:endParaRPr>
          </a:p>
        </p:txBody>
      </p:sp>
      <p:sp>
        <p:nvSpPr>
          <p:cNvPr id="10" name="pole tekstowe 9"/>
          <p:cNvSpPr txBox="1"/>
          <p:nvPr/>
        </p:nvSpPr>
        <p:spPr>
          <a:xfrm>
            <a:off x="7649171" y="3661643"/>
            <a:ext cx="4672566" cy="1661993"/>
          </a:xfrm>
          <a:prstGeom prst="rect">
            <a:avLst/>
          </a:prstGeom>
          <a:noFill/>
        </p:spPr>
        <p:txBody>
          <a:bodyPr wrap="square" rtlCol="0">
            <a:spAutoFit/>
          </a:bodyPr>
          <a:lstStyle/>
          <a:p>
            <a:r>
              <a:rPr lang="pl-PL" sz="1700" dirty="0" smtClean="0">
                <a:latin typeface="Arial" panose="020B0604020202020204" pitchFamily="34" charset="0"/>
                <a:cs typeface="Arial" panose="020B0604020202020204" pitchFamily="34" charset="0"/>
              </a:rPr>
              <a:t>Droga hamowania pociągu </a:t>
            </a:r>
          </a:p>
          <a:p>
            <a:r>
              <a:rPr lang="pl-PL" sz="1700" dirty="0">
                <a:latin typeface="Arial" panose="020B0604020202020204" pitchFamily="34" charset="0"/>
                <a:cs typeface="Arial" panose="020B0604020202020204" pitchFamily="34" charset="0"/>
              </a:rPr>
              <a:t>j</a:t>
            </a:r>
            <a:r>
              <a:rPr lang="pl-PL" sz="1700" dirty="0" smtClean="0">
                <a:latin typeface="Arial" panose="020B0604020202020204" pitchFamily="34" charset="0"/>
                <a:cs typeface="Arial" panose="020B0604020202020204" pitchFamily="34" charset="0"/>
              </a:rPr>
              <a:t>adącego z v=160 km/h </a:t>
            </a:r>
          </a:p>
          <a:p>
            <a:r>
              <a:rPr lang="pl-PL" sz="1700" dirty="0" smtClean="0">
                <a:latin typeface="Arial" panose="020B0604020202020204" pitchFamily="34" charset="0"/>
                <a:cs typeface="Arial" panose="020B0604020202020204" pitchFamily="34" charset="0"/>
              </a:rPr>
              <a:t>może wynieść </a:t>
            </a:r>
            <a:r>
              <a:rPr lang="pl-PL" sz="1700" dirty="0" smtClean="0">
                <a:solidFill>
                  <a:srgbClr val="FF0000"/>
                </a:solidFill>
                <a:latin typeface="Arial" panose="020B0604020202020204" pitchFamily="34" charset="0"/>
                <a:cs typeface="Arial" panose="020B0604020202020204" pitchFamily="34" charset="0"/>
              </a:rPr>
              <a:t>nawet do 1300 m</a:t>
            </a:r>
            <a:r>
              <a:rPr lang="pl-PL" sz="1700" dirty="0" smtClean="0">
                <a:latin typeface="Arial" panose="020B0604020202020204" pitchFamily="34" charset="0"/>
                <a:cs typeface="Arial" panose="020B0604020202020204" pitchFamily="34" charset="0"/>
              </a:rPr>
              <a:t>;</a:t>
            </a:r>
          </a:p>
          <a:p>
            <a:r>
              <a:rPr lang="pl-PL" sz="1700" dirty="0" smtClean="0">
                <a:latin typeface="Arial" panose="020B0604020202020204" pitchFamily="34" charset="0"/>
                <a:cs typeface="Arial" panose="020B0604020202020204" pitchFamily="34" charset="0"/>
              </a:rPr>
              <a:t>to tyle, ile 13 długości  boisk do piłki nożnej, </a:t>
            </a:r>
          </a:p>
          <a:p>
            <a:r>
              <a:rPr lang="pl-PL" sz="1700" dirty="0">
                <a:latin typeface="Arial" panose="020B0604020202020204" pitchFamily="34" charset="0"/>
                <a:cs typeface="Arial" panose="020B0604020202020204" pitchFamily="34" charset="0"/>
              </a:rPr>
              <a:t>d</a:t>
            </a:r>
            <a:r>
              <a:rPr lang="pl-PL" sz="1700" dirty="0" smtClean="0">
                <a:latin typeface="Arial" panose="020B0604020202020204" pitchFamily="34" charset="0"/>
                <a:cs typeface="Arial" panose="020B0604020202020204" pitchFamily="34" charset="0"/>
              </a:rPr>
              <a:t>roga hamowania samochodu* </a:t>
            </a:r>
          </a:p>
          <a:p>
            <a:r>
              <a:rPr lang="pl-PL" sz="1700" dirty="0">
                <a:latin typeface="Arial" panose="020B0604020202020204" pitchFamily="34" charset="0"/>
                <a:cs typeface="Arial" panose="020B0604020202020204" pitchFamily="34" charset="0"/>
              </a:rPr>
              <a:t>j</a:t>
            </a:r>
            <a:r>
              <a:rPr lang="pl-PL" sz="1700" dirty="0" smtClean="0">
                <a:latin typeface="Arial" panose="020B0604020202020204" pitchFamily="34" charset="0"/>
                <a:cs typeface="Arial" panose="020B0604020202020204" pitchFamily="34" charset="0"/>
              </a:rPr>
              <a:t>est 13x krótsza. </a:t>
            </a:r>
            <a:endParaRPr lang="pl-PL" sz="1700" dirty="0">
              <a:latin typeface="Arial" panose="020B0604020202020204" pitchFamily="34" charset="0"/>
              <a:cs typeface="Arial" panose="020B0604020202020204" pitchFamily="34" charset="0"/>
            </a:endParaRPr>
          </a:p>
        </p:txBody>
      </p:sp>
      <p:sp>
        <p:nvSpPr>
          <p:cNvPr id="12" name="pole tekstowe 11"/>
          <p:cNvSpPr txBox="1"/>
          <p:nvPr/>
        </p:nvSpPr>
        <p:spPr>
          <a:xfrm>
            <a:off x="6777038" y="5990181"/>
            <a:ext cx="5414962" cy="276999"/>
          </a:xfrm>
          <a:prstGeom prst="rect">
            <a:avLst/>
          </a:prstGeom>
          <a:noFill/>
        </p:spPr>
        <p:txBody>
          <a:bodyPr wrap="squar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128" y="4021721"/>
            <a:ext cx="5346643" cy="1689198"/>
          </a:xfrm>
          <a:prstGeom prst="rect">
            <a:avLst/>
          </a:prstGeom>
        </p:spPr>
      </p:pic>
      <p:sp>
        <p:nvSpPr>
          <p:cNvPr id="6" name="Symbol zastępczy daty 5"/>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2065203" y="1968679"/>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2047246" y="2338011"/>
            <a:ext cx="5488390" cy="1938992"/>
          </a:xfrm>
          <a:prstGeom prst="rect">
            <a:avLst/>
          </a:prstGeom>
          <a:noFill/>
        </p:spPr>
        <p:txBody>
          <a:bodyPr wrap="square" rtlCol="0">
            <a:spAutoFit/>
          </a:bodyPr>
          <a:lstStyle/>
          <a:p>
            <a:r>
              <a:rPr lang="pl-PL" sz="4000" b="1" dirty="0" smtClean="0">
                <a:solidFill>
                  <a:srgbClr val="FF0000"/>
                </a:solidFill>
                <a:latin typeface="Arial" panose="020B0604020202020204" pitchFamily="34" charset="0"/>
                <a:cs typeface="Arial" panose="020B0604020202020204" pitchFamily="34" charset="0"/>
              </a:rPr>
              <a:t>18 </a:t>
            </a:r>
            <a:r>
              <a:rPr lang="pl-PL" sz="4000" b="1" dirty="0">
                <a:solidFill>
                  <a:srgbClr val="FF0000"/>
                </a:solidFill>
                <a:latin typeface="Arial" panose="020B0604020202020204" pitchFamily="34" charset="0"/>
                <a:cs typeface="Arial" panose="020B0604020202020204" pitchFamily="34" charset="0"/>
              </a:rPr>
              <a:t>5</a:t>
            </a:r>
            <a:r>
              <a:rPr lang="pl-PL" sz="4000" b="1" dirty="0" smtClean="0">
                <a:solidFill>
                  <a:srgbClr val="FF0000"/>
                </a:solidFill>
                <a:latin typeface="Arial" panose="020B0604020202020204" pitchFamily="34" charset="0"/>
                <a:cs typeface="Arial" panose="020B0604020202020204" pitchFamily="34" charset="0"/>
              </a:rPr>
              <a:t>00</a:t>
            </a:r>
            <a:r>
              <a:rPr lang="pl-PL" sz="4000" b="1" dirty="0" smtClean="0">
                <a:latin typeface="Arial" panose="020B0604020202020204" pitchFamily="34" charset="0"/>
                <a:cs typeface="Arial" panose="020B0604020202020204" pitchFamily="34" charset="0"/>
              </a:rPr>
              <a:t> </a:t>
            </a:r>
            <a:r>
              <a:rPr lang="pl-PL" sz="4000" b="1" dirty="0" smtClean="0">
                <a:solidFill>
                  <a:srgbClr val="FF0000"/>
                </a:solidFill>
                <a:latin typeface="Arial" panose="020B0604020202020204" pitchFamily="34" charset="0"/>
                <a:cs typeface="Arial" panose="020B0604020202020204" pitchFamily="34" charset="0"/>
              </a:rPr>
              <a:t>km</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linii kolejowych</a:t>
            </a:r>
          </a:p>
          <a:p>
            <a:r>
              <a:rPr lang="pl-PL" sz="4000" b="1" dirty="0" smtClean="0">
                <a:solidFill>
                  <a:srgbClr val="FF0000"/>
                </a:solidFill>
                <a:latin typeface="Arial" panose="020B0604020202020204" pitchFamily="34" charset="0"/>
                <a:cs typeface="Arial" panose="020B0604020202020204" pitchFamily="34" charset="0"/>
              </a:rPr>
              <a:t>11 675*</a:t>
            </a:r>
            <a:r>
              <a:rPr lang="pl-PL" dirty="0" smtClean="0">
                <a:latin typeface="Arial" panose="020B0604020202020204" pitchFamily="34" charset="0"/>
                <a:cs typeface="Arial" panose="020B0604020202020204" pitchFamily="34" charset="0"/>
              </a:rPr>
              <a:t> przejazdów kolejowo-drogowych</a:t>
            </a:r>
          </a:p>
          <a:p>
            <a:r>
              <a:rPr lang="pl-PL" sz="4000" b="1" dirty="0" smtClean="0">
                <a:solidFill>
                  <a:srgbClr val="FF0000"/>
                </a:solidFill>
                <a:latin typeface="Arial" panose="020B0604020202020204" pitchFamily="34" charset="0"/>
                <a:cs typeface="Arial" panose="020B0604020202020204" pitchFamily="34" charset="0"/>
              </a:rPr>
              <a:t>205</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085358" y="292387"/>
            <a:ext cx="3709285" cy="553998"/>
          </a:xfrm>
          <a:prstGeom prst="rect">
            <a:avLst/>
          </a:prstGeom>
          <a:noFill/>
        </p:spPr>
        <p:txBody>
          <a:bodyPr wrap="none" rtlCol="0">
            <a:spAutoFit/>
          </a:bodyPr>
          <a:lstStyle/>
          <a:p>
            <a:r>
              <a:rPr lang="pl-PL" sz="3000" b="1" dirty="0" smtClean="0">
                <a:latin typeface="Arial" panose="020B0604020202020204" pitchFamily="34" charset="0"/>
                <a:cs typeface="Arial" panose="020B0604020202020204" pitchFamily="34" charset="0"/>
              </a:rPr>
              <a:t>Trochę statystyki…</a:t>
            </a:r>
            <a:endParaRPr lang="pl-PL" sz="3000" b="1" dirty="0">
              <a:latin typeface="Arial" panose="020B0604020202020204" pitchFamily="34" charset="0"/>
              <a:cs typeface="Arial" panose="020B0604020202020204" pitchFamily="34" charset="0"/>
            </a:endParaRPr>
          </a:p>
        </p:txBody>
      </p:sp>
      <p:sp>
        <p:nvSpPr>
          <p:cNvPr id="2" name="pole tekstowe 1"/>
          <p:cNvSpPr txBox="1"/>
          <p:nvPr/>
        </p:nvSpPr>
        <p:spPr>
          <a:xfrm>
            <a:off x="2099394" y="5542340"/>
            <a:ext cx="5399235" cy="338554"/>
          </a:xfrm>
          <a:prstGeom prst="rect">
            <a:avLst/>
          </a:prstGeom>
          <a:noFill/>
        </p:spPr>
        <p:txBody>
          <a:bodyPr wrap="none" rtlCol="0">
            <a:spAutoFit/>
          </a:bodyPr>
          <a:lstStyle/>
          <a:p>
            <a:r>
              <a:rPr lang="pl-PL" sz="1600" dirty="0" smtClean="0">
                <a:latin typeface="Ubuntu" panose="020B0504030602030204" pitchFamily="34" charset="0"/>
              </a:rPr>
              <a:t>*przejazdy kolejowo-drogowe na liniach eksploatowanych</a:t>
            </a:r>
            <a:endParaRPr lang="pl-PL" sz="1600" dirty="0">
              <a:latin typeface="Ubuntu" panose="020B0504030602030204" pitchFamily="34" charset="0"/>
            </a:endParaRPr>
          </a:p>
        </p:txBody>
      </p:sp>
      <p:sp>
        <p:nvSpPr>
          <p:cNvPr id="3" name="Symbol zastępczy daty 2"/>
          <p:cNvSpPr>
            <a:spLocks noGrp="1"/>
          </p:cNvSpPr>
          <p:nvPr>
            <p:ph type="dt" sz="half" idx="10"/>
          </p:nvPr>
        </p:nvSpPr>
        <p:spPr/>
        <p:txBody>
          <a:bodyPr/>
          <a:lstStyle/>
          <a:p>
            <a:r>
              <a:rPr lang="pl-PL" dirty="0" smtClean="0"/>
              <a:t>22.10.2019</a:t>
            </a:r>
            <a:endParaRPr lang="pl-PL" dirty="0"/>
          </a:p>
        </p:txBody>
      </p:sp>
      <p:sp>
        <p:nvSpPr>
          <p:cNvPr id="11" name="pole tekstowe 10"/>
          <p:cNvSpPr txBox="1"/>
          <p:nvPr/>
        </p:nvSpPr>
        <p:spPr>
          <a:xfrm>
            <a:off x="7328326" y="1968679"/>
            <a:ext cx="1877437"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MAŁOPOLS</a:t>
            </a:r>
            <a:r>
              <a:rPr lang="pl-PL" b="1" dirty="0" smtClean="0">
                <a:latin typeface="Arial" panose="020B0604020202020204" pitchFamily="34" charset="0"/>
                <a:cs typeface="Arial" panose="020B0604020202020204" pitchFamily="34" charset="0"/>
              </a:rPr>
              <a:t>KIE</a:t>
            </a:r>
            <a:endParaRPr lang="pl-PL" b="1" dirty="0">
              <a:latin typeface="Arial" panose="020B0604020202020204" pitchFamily="34" charset="0"/>
              <a:cs typeface="Arial" panose="020B0604020202020204" pitchFamily="34" charset="0"/>
            </a:endParaRPr>
          </a:p>
        </p:txBody>
      </p:sp>
      <p:sp>
        <p:nvSpPr>
          <p:cNvPr id="13" name="pole tekstowe 12"/>
          <p:cNvSpPr txBox="1"/>
          <p:nvPr/>
        </p:nvSpPr>
        <p:spPr>
          <a:xfrm>
            <a:off x="7197696" y="2338011"/>
            <a:ext cx="4994303" cy="1938992"/>
          </a:xfrm>
          <a:prstGeom prst="rect">
            <a:avLst/>
          </a:prstGeom>
          <a:noFill/>
        </p:spPr>
        <p:txBody>
          <a:bodyPr wrap="square" rtlCol="0">
            <a:spAutoFit/>
          </a:bodyPr>
          <a:lstStyle/>
          <a:p>
            <a:r>
              <a:rPr lang="pl-PL" sz="4000" b="1" dirty="0" smtClean="0">
                <a:solidFill>
                  <a:srgbClr val="FF0000"/>
                </a:solidFill>
                <a:latin typeface="Arial" panose="020B0604020202020204" pitchFamily="34" charset="0"/>
                <a:cs typeface="Arial" panose="020B0604020202020204" pitchFamily="34" charset="0"/>
              </a:rPr>
              <a:t>1007</a:t>
            </a:r>
            <a:r>
              <a:rPr lang="pl-PL" sz="4000" b="1" dirty="0" smtClean="0">
                <a:latin typeface="Arial" panose="020B0604020202020204" pitchFamily="34" charset="0"/>
                <a:cs typeface="Arial" panose="020B0604020202020204" pitchFamily="34" charset="0"/>
              </a:rPr>
              <a:t> </a:t>
            </a:r>
            <a:r>
              <a:rPr lang="pl-PL" sz="4000" b="1" dirty="0" smtClean="0">
                <a:solidFill>
                  <a:srgbClr val="FF0000"/>
                </a:solidFill>
                <a:latin typeface="Arial" panose="020B0604020202020204" pitchFamily="34" charset="0"/>
                <a:cs typeface="Arial" panose="020B0604020202020204" pitchFamily="34" charset="0"/>
              </a:rPr>
              <a:t>km</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linii kolejowych</a:t>
            </a:r>
          </a:p>
          <a:p>
            <a:r>
              <a:rPr lang="pl-PL" sz="4000" b="1" dirty="0" smtClean="0">
                <a:solidFill>
                  <a:srgbClr val="FF0000"/>
                </a:solidFill>
                <a:latin typeface="Arial" panose="020B0604020202020204" pitchFamily="34" charset="0"/>
                <a:cs typeface="Arial" panose="020B0604020202020204" pitchFamily="34" charset="0"/>
              </a:rPr>
              <a:t>977</a:t>
            </a:r>
            <a:r>
              <a:rPr lang="pl-PL" sz="4000" b="1" dirty="0" smtClean="0">
                <a:solidFill>
                  <a:srgbClr val="FF0000"/>
                </a:solidFill>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przejazdów kolejowo-drogowych</a:t>
            </a:r>
          </a:p>
          <a:p>
            <a:r>
              <a:rPr lang="pl-PL" sz="4000" b="1" dirty="0" smtClean="0">
                <a:solidFill>
                  <a:srgbClr val="FF0000"/>
                </a:solidFill>
                <a:latin typeface="Arial" panose="020B0604020202020204" pitchFamily="34" charset="0"/>
                <a:cs typeface="Arial" panose="020B0604020202020204" pitchFamily="34" charset="0"/>
              </a:rPr>
              <a:t>13</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wypadków i kolizji w 2018 r.</a:t>
            </a:r>
          </a:p>
        </p:txBody>
      </p:sp>
    </p:spTree>
    <p:extLst>
      <p:ext uri="{BB962C8B-B14F-4D97-AF65-F5344CB8AC3E}">
        <p14:creationId xmlns:p14="http://schemas.microsoft.com/office/powerpoint/2010/main" val="314830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Wykres 10"/>
          <p:cNvGraphicFramePr>
            <a:graphicFrameLocks/>
          </p:cNvGraphicFramePr>
          <p:nvPr>
            <p:extLst>
              <p:ext uri="{D42A27DB-BD31-4B8C-83A1-F6EECF244321}">
                <p14:modId xmlns:p14="http://schemas.microsoft.com/office/powerpoint/2010/main" val="3216646192"/>
              </p:ext>
            </p:extLst>
          </p:nvPr>
        </p:nvGraphicFramePr>
        <p:xfrm>
          <a:off x="1991222" y="1625420"/>
          <a:ext cx="9999133" cy="4504791"/>
        </p:xfrm>
        <a:graphic>
          <a:graphicData uri="http://schemas.openxmlformats.org/drawingml/2006/chart">
            <c:chart xmlns:c="http://schemas.openxmlformats.org/drawingml/2006/chart" xmlns:r="http://schemas.openxmlformats.org/officeDocument/2006/relationships" r:id="rId2"/>
          </a:graphicData>
        </a:graphic>
      </p:graphicFrame>
      <p:sp>
        <p:nvSpPr>
          <p:cNvPr id="12" name="Symbol zastępczy daty 3"/>
          <p:cNvSpPr>
            <a:spLocks noGrp="1"/>
          </p:cNvSpPr>
          <p:nvPr>
            <p:ph type="dt" sz="half" idx="10"/>
          </p:nvPr>
        </p:nvSpPr>
        <p:spPr>
          <a:xfrm>
            <a:off x="838200" y="6356350"/>
            <a:ext cx="2743200" cy="365125"/>
          </a:xfrm>
        </p:spPr>
        <p:txBody>
          <a:bodyPr/>
          <a:lstStyle/>
          <a:p>
            <a:r>
              <a:rPr lang="pl-PL" smtClean="0"/>
              <a:t>22.10.2019</a:t>
            </a:r>
            <a:endParaRPr lang="pl-PL"/>
          </a:p>
        </p:txBody>
      </p:sp>
      <p:sp>
        <p:nvSpPr>
          <p:cNvPr id="13" name="Tytuł 1"/>
          <p:cNvSpPr txBox="1">
            <a:spLocks/>
          </p:cNvSpPr>
          <p:nvPr/>
        </p:nvSpPr>
        <p:spPr>
          <a:xfrm>
            <a:off x="2100037" y="424341"/>
            <a:ext cx="3054166"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14" name="pole tekstowe 3"/>
          <p:cNvSpPr txBox="1"/>
          <p:nvPr/>
        </p:nvSpPr>
        <p:spPr>
          <a:xfrm>
            <a:off x="2078771" y="987779"/>
            <a:ext cx="9757254"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1800" dirty="0">
                <a:solidFill>
                  <a:schemeClr val="tx1">
                    <a:lumMod val="95000"/>
                    <a:lumOff val="5000"/>
                  </a:schemeClr>
                </a:solidFill>
                <a:latin typeface="Arial" panose="020B0604020202020204" pitchFamily="34" charset="0"/>
                <a:cs typeface="Arial" panose="020B0604020202020204" pitchFamily="34" charset="0"/>
              </a:rPr>
              <a:t>Liczba wypadków i kolizji na przejazdach/przejściach kat. A-E  </a:t>
            </a:r>
            <a:r>
              <a:rPr lang="pl-PL" sz="1800" dirty="0" smtClean="0">
                <a:solidFill>
                  <a:schemeClr val="tx1">
                    <a:lumMod val="95000"/>
                    <a:lumOff val="5000"/>
                  </a:schemeClr>
                </a:solidFill>
                <a:latin typeface="Arial" panose="020B0604020202020204" pitchFamily="34" charset="0"/>
                <a:cs typeface="Arial" panose="020B0604020202020204" pitchFamily="34" charset="0"/>
              </a:rPr>
              <a:t/>
            </a:r>
            <a:br>
              <a:rPr lang="pl-PL" sz="1800" dirty="0" smtClean="0">
                <a:solidFill>
                  <a:schemeClr val="tx1">
                    <a:lumMod val="95000"/>
                    <a:lumOff val="5000"/>
                  </a:schemeClr>
                </a:solidFill>
                <a:latin typeface="Arial" panose="020B0604020202020204" pitchFamily="34" charset="0"/>
                <a:cs typeface="Arial" panose="020B0604020202020204" pitchFamily="34" charset="0"/>
              </a:rPr>
            </a:br>
            <a:r>
              <a:rPr lang="pl-PL" sz="1800" dirty="0" smtClean="0">
                <a:solidFill>
                  <a:schemeClr val="tx1">
                    <a:lumMod val="95000"/>
                    <a:lumOff val="5000"/>
                  </a:schemeClr>
                </a:solidFill>
                <a:latin typeface="Arial" panose="020B0604020202020204" pitchFamily="34" charset="0"/>
                <a:cs typeface="Arial" panose="020B0604020202020204" pitchFamily="34" charset="0"/>
              </a:rPr>
              <a:t>z </a:t>
            </a:r>
            <a:r>
              <a:rPr lang="pl-PL" sz="1800" dirty="0">
                <a:solidFill>
                  <a:schemeClr val="tx1">
                    <a:lumMod val="95000"/>
                    <a:lumOff val="5000"/>
                  </a:schemeClr>
                </a:solidFill>
                <a:latin typeface="Arial" panose="020B0604020202020204" pitchFamily="34" charset="0"/>
                <a:cs typeface="Arial" panose="020B0604020202020204" pitchFamily="34" charset="0"/>
              </a:rPr>
              <a:t>udziałem pojazdów i pieszych </a:t>
            </a:r>
            <a:r>
              <a:rPr lang="pl-PL" sz="1800" u="sng" dirty="0">
                <a:solidFill>
                  <a:schemeClr val="tx1">
                    <a:lumMod val="95000"/>
                    <a:lumOff val="5000"/>
                  </a:schemeClr>
                </a:solidFill>
                <a:latin typeface="Arial" panose="020B0604020202020204" pitchFamily="34" charset="0"/>
                <a:cs typeface="Arial" panose="020B0604020202020204" pitchFamily="34" charset="0"/>
              </a:rPr>
              <a:t>w Polsce</a:t>
            </a:r>
          </a:p>
        </p:txBody>
      </p:sp>
    </p:spTree>
    <p:extLst>
      <p:ext uri="{BB962C8B-B14F-4D97-AF65-F5344CB8AC3E}">
        <p14:creationId xmlns:p14="http://schemas.microsoft.com/office/powerpoint/2010/main" val="983449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Wykres 15"/>
          <p:cNvGraphicFramePr>
            <a:graphicFrameLocks/>
          </p:cNvGraphicFramePr>
          <p:nvPr>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Wykres 16"/>
          <p:cNvGraphicFramePr>
            <a:graphicFrameLocks/>
          </p:cNvGraphicFramePr>
          <p:nvPr>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18" name="pole tekstowe 17"/>
          <p:cNvSpPr txBox="1"/>
          <p:nvPr/>
        </p:nvSpPr>
        <p:spPr>
          <a:xfrm>
            <a:off x="1948882" y="6131021"/>
            <a:ext cx="4254691" cy="523220"/>
          </a:xfrm>
          <a:prstGeom prst="rect">
            <a:avLst/>
          </a:prstGeom>
          <a:noFill/>
        </p:spPr>
        <p:txBody>
          <a:bodyPr wrap="none" rtlCol="0">
            <a:spAutoFit/>
          </a:bodyPr>
          <a:lstStyle/>
          <a:p>
            <a:r>
              <a:rPr lang="pl-PL" sz="1400" b="1" dirty="0" smtClean="0">
                <a:solidFill>
                  <a:srgbClr val="FF0000"/>
                </a:solidFill>
                <a:latin typeface="Arial" panose="020B0604020202020204" pitchFamily="34" charset="0"/>
                <a:cs typeface="Arial" panose="020B0604020202020204" pitchFamily="34" charset="0"/>
              </a:rPr>
              <a:t>11 675</a:t>
            </a:r>
            <a:r>
              <a:rPr lang="en-US" sz="1400" b="1" dirty="0" smtClean="0">
                <a:solidFill>
                  <a:srgbClr val="FF0000"/>
                </a:solidFill>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szt</a:t>
            </a:r>
            <a:r>
              <a:rPr lang="en-US" sz="1400" dirty="0" smtClean="0">
                <a:latin typeface="Arial" panose="020B0604020202020204" pitchFamily="34" charset="0"/>
                <a:cs typeface="Arial" panose="020B0604020202020204" pitchFamily="34" charset="0"/>
              </a:rPr>
              <a:t>.</a:t>
            </a:r>
            <a:r>
              <a:rPr lang="pl-PL" sz="1400" dirty="0" smtClean="0">
                <a:latin typeface="Arial" panose="020B0604020202020204" pitchFamily="34" charset="0"/>
                <a:cs typeface="Arial" panose="020B0604020202020204" pitchFamily="34" charset="0"/>
              </a:rPr>
              <a:t> – liczba przejazdów/przejść </a:t>
            </a:r>
            <a:r>
              <a:rPr lang="pl-PL" sz="1400" dirty="0">
                <a:latin typeface="Arial" panose="020B0604020202020204" pitchFamily="34" charset="0"/>
                <a:cs typeface="Arial" panose="020B0604020202020204" pitchFamily="34" charset="0"/>
              </a:rPr>
              <a:t>kat. A-E </a:t>
            </a:r>
            <a:endParaRPr lang="pl-PL" sz="1400" dirty="0" smtClean="0">
              <a:latin typeface="Arial" panose="020B0604020202020204" pitchFamily="34" charset="0"/>
              <a:cs typeface="Arial" panose="020B0604020202020204" pitchFamily="34" charset="0"/>
            </a:endParaRPr>
          </a:p>
          <a:p>
            <a:r>
              <a:rPr lang="pl-PL" sz="1400" dirty="0" smtClean="0">
                <a:latin typeface="Arial" panose="020B0604020202020204" pitchFamily="34" charset="0"/>
                <a:cs typeface="Arial" panose="020B0604020202020204" pitchFamily="34" charset="0"/>
              </a:rPr>
              <a:t>	   na liniach eksploatowanych w Polsce</a:t>
            </a:r>
            <a:endParaRPr lang="en-US" sz="1400" dirty="0">
              <a:latin typeface="Arial" panose="020B0604020202020204" pitchFamily="34" charset="0"/>
              <a:cs typeface="Arial" panose="020B0604020202020204" pitchFamily="34" charset="0"/>
            </a:endParaRPr>
          </a:p>
        </p:txBody>
      </p:sp>
      <p:sp>
        <p:nvSpPr>
          <p:cNvPr id="19" name="pole tekstowe 18"/>
          <p:cNvSpPr txBox="1"/>
          <p:nvPr/>
        </p:nvSpPr>
        <p:spPr>
          <a:xfrm>
            <a:off x="6590801" y="6129525"/>
            <a:ext cx="4432624" cy="523220"/>
          </a:xfrm>
          <a:prstGeom prst="rect">
            <a:avLst/>
          </a:prstGeom>
          <a:noFill/>
        </p:spPr>
        <p:txBody>
          <a:bodyPr wrap="none" rtlCol="0">
            <a:spAutoFit/>
          </a:bodyPr>
          <a:lstStyle/>
          <a:p>
            <a:r>
              <a:rPr lang="pl-PL" sz="1400" b="1" dirty="0" smtClean="0">
                <a:solidFill>
                  <a:srgbClr val="FF0000"/>
                </a:solidFill>
                <a:latin typeface="Arial" panose="020B0604020202020204" pitchFamily="34" charset="0"/>
                <a:cs typeface="Arial" panose="020B0604020202020204" pitchFamily="34" charset="0"/>
              </a:rPr>
              <a:t>205</a:t>
            </a:r>
            <a:r>
              <a:rPr lang="en-US" sz="1400" b="1" dirty="0" smtClean="0">
                <a:solidFill>
                  <a:srgbClr val="FF0000"/>
                </a:solidFill>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szt</a:t>
            </a:r>
            <a:r>
              <a:rPr lang="en-US" sz="1400" dirty="0" smtClean="0">
                <a:latin typeface="Arial" panose="020B0604020202020204" pitchFamily="34" charset="0"/>
                <a:cs typeface="Arial" panose="020B0604020202020204" pitchFamily="34" charset="0"/>
              </a:rPr>
              <a:t>.</a:t>
            </a:r>
            <a:r>
              <a:rPr lang="pl-PL" sz="1400" dirty="0" smtClean="0">
                <a:latin typeface="Arial" panose="020B0604020202020204" pitchFamily="34" charset="0"/>
                <a:cs typeface="Arial" panose="020B0604020202020204" pitchFamily="34" charset="0"/>
              </a:rPr>
              <a:t> – liczba zdarzeń na przejazdach/przejściach </a:t>
            </a:r>
          </a:p>
          <a:p>
            <a:r>
              <a:rPr lang="pl-PL" sz="1400" dirty="0" smtClean="0">
                <a:latin typeface="Arial" panose="020B0604020202020204" pitchFamily="34" charset="0"/>
                <a:cs typeface="Arial" panose="020B0604020202020204" pitchFamily="34" charset="0"/>
              </a:rPr>
              <a:t>                 kat</a:t>
            </a:r>
            <a:r>
              <a:rPr lang="pl-PL" sz="1400" dirty="0">
                <a:latin typeface="Arial" panose="020B0604020202020204" pitchFamily="34" charset="0"/>
                <a:cs typeface="Arial" panose="020B0604020202020204" pitchFamily="34" charset="0"/>
              </a:rPr>
              <a:t>. A-E </a:t>
            </a:r>
            <a:r>
              <a:rPr lang="pl-PL" sz="1400" dirty="0" smtClean="0">
                <a:latin typeface="Arial" panose="020B0604020202020204" pitchFamily="34" charset="0"/>
                <a:cs typeface="Arial" panose="020B0604020202020204" pitchFamily="34" charset="0"/>
              </a:rPr>
              <a:t>w Polsce</a:t>
            </a:r>
            <a:endParaRPr lang="en-US" sz="1400" dirty="0">
              <a:latin typeface="Arial" panose="020B0604020202020204" pitchFamily="34" charset="0"/>
              <a:cs typeface="Arial" panose="020B0604020202020204" pitchFamily="34" charset="0"/>
            </a:endParaRPr>
          </a:p>
        </p:txBody>
      </p:sp>
      <p:graphicFrame>
        <p:nvGraphicFramePr>
          <p:cNvPr id="20" name="Wykres 19"/>
          <p:cNvGraphicFramePr>
            <a:graphicFrameLocks/>
          </p:cNvGraphicFramePr>
          <p:nvPr>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Wykres 20"/>
          <p:cNvGraphicFramePr>
            <a:graphicFrameLocks/>
          </p:cNvGraphicFramePr>
          <p:nvPr>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Wykres 21"/>
          <p:cNvGraphicFramePr>
            <a:graphicFrameLocks/>
          </p:cNvGraphicFramePr>
          <p:nvPr>
            <p:extLst>
              <p:ext uri="{D42A27DB-BD31-4B8C-83A1-F6EECF244321}">
                <p14:modId xmlns:p14="http://schemas.microsoft.com/office/powerpoint/2010/main" val="1163889178"/>
              </p:ext>
            </p:extLst>
          </p:nvPr>
        </p:nvGraphicFramePr>
        <p:xfrm>
          <a:off x="704193" y="981675"/>
          <a:ext cx="7062952" cy="52652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Wykres 22"/>
          <p:cNvGraphicFramePr>
            <a:graphicFrameLocks/>
          </p:cNvGraphicFramePr>
          <p:nvPr>
            <p:extLst>
              <p:ext uri="{D42A27DB-BD31-4B8C-83A1-F6EECF244321}">
                <p14:modId xmlns:p14="http://schemas.microsoft.com/office/powerpoint/2010/main" val="3811054584"/>
              </p:ext>
            </p:extLst>
          </p:nvPr>
        </p:nvGraphicFramePr>
        <p:xfrm>
          <a:off x="6272784" y="932871"/>
          <a:ext cx="6820073" cy="5218760"/>
        </p:xfrm>
        <a:graphic>
          <a:graphicData uri="http://schemas.openxmlformats.org/drawingml/2006/chart">
            <c:chart xmlns:c="http://schemas.openxmlformats.org/drawingml/2006/chart" xmlns:r="http://schemas.openxmlformats.org/officeDocument/2006/relationships" r:id="rId7"/>
          </a:graphicData>
        </a:graphic>
      </p:graphicFrame>
      <p:sp>
        <p:nvSpPr>
          <p:cNvPr id="24"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
        <p:nvSpPr>
          <p:cNvPr id="25" name="Tytuł 1"/>
          <p:cNvSpPr txBox="1">
            <a:spLocks/>
          </p:cNvSpPr>
          <p:nvPr/>
        </p:nvSpPr>
        <p:spPr>
          <a:xfrm>
            <a:off x="2100037" y="424341"/>
            <a:ext cx="3054166"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32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a:graphicFrameLocks/>
          </p:cNvGraphicFramePr>
          <p:nvPr>
            <p:extLst>
              <p:ext uri="{D42A27DB-BD31-4B8C-83A1-F6EECF244321}">
                <p14:modId xmlns:p14="http://schemas.microsoft.com/office/powerpoint/2010/main" val="3486456711"/>
              </p:ext>
            </p:extLst>
          </p:nvPr>
        </p:nvGraphicFramePr>
        <p:xfrm>
          <a:off x="1935842" y="1141095"/>
          <a:ext cx="10797702" cy="4987047"/>
        </p:xfrm>
        <a:graphic>
          <a:graphicData uri="http://schemas.openxmlformats.org/drawingml/2006/chart">
            <c:chart xmlns:c="http://schemas.openxmlformats.org/drawingml/2006/chart" xmlns:r="http://schemas.openxmlformats.org/officeDocument/2006/relationships" r:id="rId2"/>
          </a:graphicData>
        </a:graphic>
      </p:graphicFrame>
      <p:sp>
        <p:nvSpPr>
          <p:cNvPr id="7"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
        <p:nvSpPr>
          <p:cNvPr id="8" name="Tytuł 1"/>
          <p:cNvSpPr>
            <a:spLocks noGrp="1"/>
          </p:cNvSpPr>
          <p:nvPr>
            <p:ph type="title"/>
          </p:nvPr>
        </p:nvSpPr>
        <p:spPr>
          <a:xfrm>
            <a:off x="2100039" y="431087"/>
            <a:ext cx="10515600"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771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a:graphicFrameLocks/>
          </p:cNvGraphicFramePr>
          <p:nvPr>
            <p:extLst>
              <p:ext uri="{D42A27DB-BD31-4B8C-83A1-F6EECF244321}">
                <p14:modId xmlns:p14="http://schemas.microsoft.com/office/powerpoint/2010/main" val="3300178391"/>
              </p:ext>
            </p:extLst>
          </p:nvPr>
        </p:nvGraphicFramePr>
        <p:xfrm>
          <a:off x="2499028" y="1087674"/>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1778174127"/>
              </p:ext>
            </p:extLst>
          </p:nvPr>
        </p:nvGraphicFramePr>
        <p:xfrm>
          <a:off x="2100037" y="1572357"/>
          <a:ext cx="9089405" cy="4459009"/>
        </p:xfrm>
        <a:graphic>
          <a:graphicData uri="http://schemas.openxmlformats.org/drawingml/2006/chart">
            <c:chart xmlns:c="http://schemas.openxmlformats.org/drawingml/2006/chart" xmlns:r="http://schemas.openxmlformats.org/officeDocument/2006/relationships" r:id="rId3"/>
          </a:graphicData>
        </a:graphic>
      </p:graphicFrame>
      <p:sp>
        <p:nvSpPr>
          <p:cNvPr id="9"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10"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Tree>
    <p:extLst>
      <p:ext uri="{BB962C8B-B14F-4D97-AF65-F5344CB8AC3E}">
        <p14:creationId xmlns:p14="http://schemas.microsoft.com/office/powerpoint/2010/main" val="112960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p:cNvGraphicFramePr>
          <p:nvPr>
            <p:extLst>
              <p:ext uri="{D42A27DB-BD31-4B8C-83A1-F6EECF244321}">
                <p14:modId xmlns:p14="http://schemas.microsoft.com/office/powerpoint/2010/main" val="3703675558"/>
              </p:ext>
            </p:extLst>
          </p:nvPr>
        </p:nvGraphicFramePr>
        <p:xfrm>
          <a:off x="2119313" y="1464907"/>
          <a:ext cx="9505075" cy="5004642"/>
        </p:xfrm>
        <a:graphic>
          <a:graphicData uri="http://schemas.openxmlformats.org/drawingml/2006/chart">
            <c:chart xmlns:c="http://schemas.openxmlformats.org/drawingml/2006/chart" xmlns:r="http://schemas.openxmlformats.org/officeDocument/2006/relationships" r:id="rId2"/>
          </a:graphicData>
        </a:graphic>
      </p:graphicFrame>
      <p:sp>
        <p:nvSpPr>
          <p:cNvPr id="3" name="Symbol zastępczy daty 2"/>
          <p:cNvSpPr>
            <a:spLocks noGrp="1"/>
          </p:cNvSpPr>
          <p:nvPr>
            <p:ph type="dt" sz="half" idx="10"/>
          </p:nvPr>
        </p:nvSpPr>
        <p:spPr/>
        <p:txBody>
          <a:bodyPr/>
          <a:lstStyle/>
          <a:p>
            <a:r>
              <a:rPr lang="pl-PL" smtClean="0"/>
              <a:t>22.10.2019</a:t>
            </a:r>
            <a:endParaRPr lang="pl-PL"/>
          </a:p>
        </p:txBody>
      </p:sp>
      <p:sp>
        <p:nvSpPr>
          <p:cNvPr id="7"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8" name="pole tekstowe 3"/>
          <p:cNvSpPr txBox="1"/>
          <p:nvPr/>
        </p:nvSpPr>
        <p:spPr>
          <a:xfrm>
            <a:off x="2087414" y="996766"/>
            <a:ext cx="8801382"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1800" dirty="0">
                <a:solidFill>
                  <a:schemeClr val="tx1">
                    <a:lumMod val="95000"/>
                    <a:lumOff val="5000"/>
                  </a:schemeClr>
                </a:solidFill>
                <a:latin typeface="Arial" panose="020B0604020202020204" pitchFamily="34" charset="0"/>
                <a:cs typeface="Arial" panose="020B0604020202020204" pitchFamily="34" charset="0"/>
              </a:rPr>
              <a:t>Liczba </a:t>
            </a:r>
            <a:r>
              <a:rPr lang="pl-PL" sz="1800" dirty="0" smtClean="0">
                <a:solidFill>
                  <a:schemeClr val="tx1">
                    <a:lumMod val="95000"/>
                    <a:lumOff val="5000"/>
                  </a:schemeClr>
                </a:solidFill>
                <a:latin typeface="Arial" panose="020B0604020202020204" pitchFamily="34" charset="0"/>
                <a:cs typeface="Arial" panose="020B0604020202020204" pitchFamily="34" charset="0"/>
              </a:rPr>
              <a:t>ciężko rannych w wypadkach na przejazdach/przejściach </a:t>
            </a:r>
            <a:r>
              <a:rPr lang="pl-PL" sz="1800" u="sng" dirty="0" smtClean="0">
                <a:solidFill>
                  <a:schemeClr val="tx1">
                    <a:lumMod val="95000"/>
                    <a:lumOff val="5000"/>
                  </a:schemeClr>
                </a:solidFill>
                <a:latin typeface="Arial" panose="020B0604020202020204" pitchFamily="34" charset="0"/>
                <a:cs typeface="Arial" panose="020B0604020202020204" pitchFamily="34" charset="0"/>
              </a:rPr>
              <a:t>w Polsce</a:t>
            </a:r>
            <a:endParaRPr lang="pl-PL" sz="1800" u="sng"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081543" y="999604"/>
            <a:ext cx="7791450" cy="369332"/>
          </a:xfrm>
          <a:prstGeom prst="rect">
            <a:avLst/>
          </a:prstGeom>
          <a:noFill/>
        </p:spPr>
        <p:txBody>
          <a:bodyPr wrap="square" rtlCol="0">
            <a:spAutoFit/>
          </a:bodyPr>
          <a:lstStyle/>
          <a:p>
            <a:r>
              <a:rPr lang="pl-PL" dirty="0">
                <a:solidFill>
                  <a:schemeClr val="tx1">
                    <a:lumMod val="95000"/>
                    <a:lumOff val="5000"/>
                  </a:schemeClr>
                </a:solidFill>
                <a:latin typeface="Arial" panose="020B0604020202020204" pitchFamily="34" charset="0"/>
                <a:cs typeface="Arial" panose="020B0604020202020204" pitchFamily="34" charset="0"/>
              </a:rPr>
              <a:t>Liczba zabitych w wypadkach na przejazdach/przejściach </a:t>
            </a:r>
            <a:r>
              <a:rPr lang="pl-PL" u="sng" dirty="0" smtClean="0">
                <a:solidFill>
                  <a:schemeClr val="tx1">
                    <a:lumMod val="95000"/>
                    <a:lumOff val="5000"/>
                  </a:schemeClr>
                </a:solidFill>
                <a:latin typeface="Arial" panose="020B0604020202020204" pitchFamily="34" charset="0"/>
                <a:cs typeface="Arial" panose="020B0604020202020204" pitchFamily="34" charset="0"/>
              </a:rPr>
              <a:t>w </a:t>
            </a:r>
            <a:r>
              <a:rPr lang="pl-PL" u="sng" dirty="0">
                <a:solidFill>
                  <a:schemeClr val="tx1">
                    <a:lumMod val="95000"/>
                    <a:lumOff val="5000"/>
                  </a:scheme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4186974140"/>
              </p:ext>
            </p:extLst>
          </p:nvPr>
        </p:nvGraphicFramePr>
        <p:xfrm>
          <a:off x="2030768" y="1674806"/>
          <a:ext cx="9773920" cy="4757804"/>
        </p:xfrm>
        <a:graphic>
          <a:graphicData uri="http://schemas.openxmlformats.org/drawingml/2006/chart">
            <c:chart xmlns:c="http://schemas.openxmlformats.org/drawingml/2006/chart" xmlns:r="http://schemas.openxmlformats.org/officeDocument/2006/relationships" r:id="rId2"/>
          </a:graphicData>
        </a:graphic>
      </p:graphicFrame>
      <p:sp>
        <p:nvSpPr>
          <p:cNvPr id="3" name="Symbol zastępczy daty 2"/>
          <p:cNvSpPr>
            <a:spLocks noGrp="1"/>
          </p:cNvSpPr>
          <p:nvPr>
            <p:ph type="dt" sz="half" idx="10"/>
          </p:nvPr>
        </p:nvSpPr>
        <p:spPr/>
        <p:txBody>
          <a:bodyPr/>
          <a:lstStyle/>
          <a:p>
            <a:r>
              <a:rPr lang="pl-PL" dirty="0" smtClean="0">
                <a:latin typeface="Arial" panose="020B0604020202020204" pitchFamily="34" charset="0"/>
                <a:cs typeface="Arial" panose="020B0604020202020204" pitchFamily="34" charset="0"/>
              </a:rPr>
              <a:t>22.10.2019</a:t>
            </a:r>
            <a:endParaRPr lang="pl-PL" dirty="0">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a:ln>
            <a:solidFill>
              <a:schemeClr val="tx1"/>
            </a:solidFill>
          </a:ln>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a:ln>
            <a:solidFill>
              <a:schemeClr val="tx1"/>
            </a:solidFill>
          </a:ln>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a:ln>
            <a:solidFill>
              <a:schemeClr val="tx1"/>
            </a:solidFill>
          </a:ln>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a:ln>
            <a:solidFill>
              <a:schemeClr val="tx1"/>
            </a:solidFill>
          </a:ln>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2121670"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2251216" y="5164744"/>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342154" cy="1470654"/>
          </a:xfrm>
          <a:prstGeom prst="rect">
            <a:avLst/>
          </a:prstGeom>
          <a:ln>
            <a:solidFill>
              <a:schemeClr val="tx1"/>
            </a:solidFill>
          </a:ln>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4"/>
          <a:srcRect l="25812" t="44492" r="54804" b="33567"/>
          <a:stretch/>
        </p:blipFill>
        <p:spPr>
          <a:xfrm>
            <a:off x="3254452" y="1114605"/>
            <a:ext cx="2269430" cy="1410788"/>
          </a:xfrm>
          <a:prstGeom prst="rect">
            <a:avLst/>
          </a:prstGeom>
          <a:ln>
            <a:solidFill>
              <a:schemeClr val="tx1"/>
            </a:solidFill>
          </a:ln>
        </p:spPr>
      </p:pic>
      <p:sp>
        <p:nvSpPr>
          <p:cNvPr id="18" name="Prostokąt 17"/>
          <p:cNvSpPr/>
          <p:nvPr/>
        </p:nvSpPr>
        <p:spPr>
          <a:xfrm>
            <a:off x="2715471" y="2671650"/>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21" name="Prostokąt 20"/>
          <p:cNvSpPr/>
          <p:nvPr/>
        </p:nvSpPr>
        <p:spPr>
          <a:xfrm>
            <a:off x="7131584" y="2671650"/>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23" name="Prostokąt 22"/>
          <p:cNvSpPr/>
          <p:nvPr/>
        </p:nvSpPr>
        <p:spPr>
          <a:xfrm>
            <a:off x="2229173" y="4966421"/>
            <a:ext cx="4350898" cy="769441"/>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nie zbliża się pociąg?</a:t>
            </a:r>
            <a:endParaRPr lang="pl-PL" sz="1100" b="1" i="0" dirty="0">
              <a:effectLst/>
              <a:latin typeface="Arial" panose="020B0604020202020204" pitchFamily="34" charset="0"/>
              <a:cs typeface="Arial" panose="020B0604020202020204" pitchFamily="34" charset="0"/>
            </a:endParaRPr>
          </a:p>
        </p:txBody>
      </p:sp>
      <p:sp>
        <p:nvSpPr>
          <p:cNvPr id="25" name="Prostokąt 24"/>
          <p:cNvSpPr/>
          <p:nvPr/>
        </p:nvSpPr>
        <p:spPr>
          <a:xfrm>
            <a:off x="7032146" y="4964027"/>
            <a:ext cx="3927192" cy="104644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a:t>
            </a:r>
          </a:p>
          <a:p>
            <a:pPr algn="ctr"/>
            <a:r>
              <a:rPr lang="pl-PL" b="1" dirty="0">
                <a:solidFill>
                  <a:srgbClr val="000000"/>
                </a:solidFill>
                <a:latin typeface="Arial" panose="020B0604020202020204" pitchFamily="34" charset="0"/>
              </a:rPr>
              <a:t> </a:t>
            </a:r>
            <a:endParaRPr lang="pl-PL" dirty="0"/>
          </a:p>
        </p:txBody>
      </p:sp>
      <p:sp>
        <p:nvSpPr>
          <p:cNvPr id="26" name="pole tekstowe 25"/>
          <p:cNvSpPr txBox="1"/>
          <p:nvPr/>
        </p:nvSpPr>
        <p:spPr>
          <a:xfrm>
            <a:off x="3742103"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7" name="pole tekstowe 26"/>
          <p:cNvSpPr txBox="1"/>
          <p:nvPr/>
        </p:nvSpPr>
        <p:spPr>
          <a:xfrm>
            <a:off x="8227703" y="147218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8" name="pole tekstowe 27"/>
          <p:cNvSpPr txBox="1"/>
          <p:nvPr/>
        </p:nvSpPr>
        <p:spPr>
          <a:xfrm>
            <a:off x="3771737" y="386966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9" name="pole tekstowe 28"/>
          <p:cNvSpPr txBox="1"/>
          <p:nvPr/>
        </p:nvSpPr>
        <p:spPr>
          <a:xfrm>
            <a:off x="8279368" y="386966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1426305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3"/>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4"/>
          <a:srcRect l="25887" t="35221" r="54806" b="42864"/>
          <a:stretch/>
        </p:blipFill>
        <p:spPr>
          <a:xfrm>
            <a:off x="7601773" y="3636660"/>
            <a:ext cx="2246812" cy="1434503"/>
          </a:xfrm>
          <a:prstGeom prst="rect">
            <a:avLst/>
          </a:prstGeom>
        </p:spPr>
      </p:pic>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6" name="pole tekstowe 15"/>
          <p:cNvSpPr txBox="1"/>
          <p:nvPr/>
        </p:nvSpPr>
        <p:spPr>
          <a:xfrm>
            <a:off x="3742102" y="156056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Prostokąt 16"/>
          <p:cNvSpPr/>
          <p:nvPr/>
        </p:nvSpPr>
        <p:spPr>
          <a:xfrm>
            <a:off x="2073560" y="2502373"/>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pic>
        <p:nvPicPr>
          <p:cNvPr id="18" name="Obraz 17"/>
          <p:cNvPicPr>
            <a:picLocks noChangeAspect="1"/>
          </p:cNvPicPr>
          <p:nvPr/>
        </p:nvPicPr>
        <p:blipFill rotWithShape="1">
          <a:blip r:embed="rId5"/>
          <a:srcRect l="25841" t="44641" r="54853" b="33427"/>
          <a:stretch/>
        </p:blipFill>
        <p:spPr>
          <a:xfrm>
            <a:off x="7601773" y="1114603"/>
            <a:ext cx="2322685" cy="1484171"/>
          </a:xfrm>
          <a:prstGeom prst="rect">
            <a:avLst/>
          </a:prstGeom>
          <a:ln>
            <a:solidFill>
              <a:schemeClr val="tx1"/>
            </a:solidFill>
          </a:ln>
        </p:spPr>
      </p:pic>
      <p:sp>
        <p:nvSpPr>
          <p:cNvPr id="19" name="Prostokąt 18"/>
          <p:cNvSpPr/>
          <p:nvPr/>
        </p:nvSpPr>
        <p:spPr>
          <a:xfrm>
            <a:off x="7044727" y="2671650"/>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20" name="pole tekstowe 19"/>
          <p:cNvSpPr txBox="1"/>
          <p:nvPr/>
        </p:nvSpPr>
        <p:spPr>
          <a:xfrm>
            <a:off x="8267264" y="149683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pic>
        <p:nvPicPr>
          <p:cNvPr id="21" name="Obraz 20"/>
          <p:cNvPicPr>
            <a:picLocks noChangeAspect="1"/>
          </p:cNvPicPr>
          <p:nvPr/>
        </p:nvPicPr>
        <p:blipFill rotWithShape="1">
          <a:blip r:embed="rId6"/>
          <a:srcRect l="25880" t="44848" r="54764" b="33265"/>
          <a:stretch/>
        </p:blipFill>
        <p:spPr>
          <a:xfrm>
            <a:off x="3261198" y="3645772"/>
            <a:ext cx="2339515" cy="1488031"/>
          </a:xfrm>
          <a:prstGeom prst="rect">
            <a:avLst/>
          </a:prstGeom>
          <a:ln>
            <a:solidFill>
              <a:schemeClr val="tx1"/>
            </a:solidFill>
          </a:ln>
        </p:spPr>
      </p:pic>
      <p:sp>
        <p:nvSpPr>
          <p:cNvPr id="22" name="pole tekstowe 21"/>
          <p:cNvSpPr txBox="1"/>
          <p:nvPr/>
        </p:nvSpPr>
        <p:spPr>
          <a:xfrm>
            <a:off x="3816140" y="402166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3" name="Prostokąt 22"/>
          <p:cNvSpPr/>
          <p:nvPr/>
        </p:nvSpPr>
        <p:spPr>
          <a:xfrm>
            <a:off x="2370740" y="5272174"/>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pic>
        <p:nvPicPr>
          <p:cNvPr id="24" name="Obraz 23"/>
          <p:cNvPicPr>
            <a:picLocks noChangeAspect="1"/>
          </p:cNvPicPr>
          <p:nvPr/>
        </p:nvPicPr>
        <p:blipFill rotWithShape="1">
          <a:blip r:embed="rId7"/>
          <a:srcRect l="25848" t="53830" r="54832" b="24167"/>
          <a:stretch/>
        </p:blipFill>
        <p:spPr>
          <a:xfrm>
            <a:off x="7601774" y="3636660"/>
            <a:ext cx="2322684" cy="1488031"/>
          </a:xfrm>
          <a:prstGeom prst="rect">
            <a:avLst/>
          </a:prstGeom>
          <a:ln>
            <a:solidFill>
              <a:schemeClr val="tx1"/>
            </a:solidFill>
          </a:ln>
        </p:spPr>
      </p:pic>
      <p:sp>
        <p:nvSpPr>
          <p:cNvPr id="25" name="pole tekstowe 24"/>
          <p:cNvSpPr txBox="1"/>
          <p:nvPr/>
        </p:nvSpPr>
        <p:spPr>
          <a:xfrm>
            <a:off x="8342570" y="4040676"/>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6" name="Prostokąt 25"/>
          <p:cNvSpPr/>
          <p:nvPr/>
        </p:nvSpPr>
        <p:spPr>
          <a:xfrm>
            <a:off x="7199928" y="5272174"/>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2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64674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20" grpId="0"/>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6"/>
          <a:srcRect l="25958" t="35650" r="54847" b="42746"/>
          <a:stretch/>
        </p:blipFill>
        <p:spPr>
          <a:xfrm>
            <a:off x="3243323" y="1114604"/>
            <a:ext cx="2349140" cy="1487280"/>
          </a:xfrm>
          <a:prstGeom prst="rect">
            <a:avLst/>
          </a:prstGeom>
          <a:ln>
            <a:solidFill>
              <a:schemeClr val="tx1"/>
            </a:solidFill>
          </a:ln>
        </p:spPr>
      </p:pic>
      <p:sp>
        <p:nvSpPr>
          <p:cNvPr id="17" name="pole tekstowe 16"/>
          <p:cNvSpPr txBox="1"/>
          <p:nvPr/>
        </p:nvSpPr>
        <p:spPr>
          <a:xfrm>
            <a:off x="3923950" y="1496832"/>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8" name="Prostokąt 17"/>
          <p:cNvSpPr/>
          <p:nvPr/>
        </p:nvSpPr>
        <p:spPr>
          <a:xfrm>
            <a:off x="2376582" y="2778846"/>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844" t="35402" r="54761" b="42850"/>
          <a:stretch/>
        </p:blipFill>
        <p:spPr>
          <a:xfrm>
            <a:off x="7601775" y="1114605"/>
            <a:ext cx="2358072" cy="1487279"/>
          </a:xfrm>
          <a:prstGeom prst="rect">
            <a:avLst/>
          </a:prstGeom>
          <a:ln>
            <a:solidFill>
              <a:schemeClr val="tx1"/>
            </a:solidFill>
          </a:ln>
        </p:spPr>
      </p:pic>
      <p:sp>
        <p:nvSpPr>
          <p:cNvPr id="20" name="pole tekstowe 19"/>
          <p:cNvSpPr txBox="1"/>
          <p:nvPr/>
        </p:nvSpPr>
        <p:spPr>
          <a:xfrm>
            <a:off x="8327693" y="151568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1" name="Prostokąt 20"/>
          <p:cNvSpPr/>
          <p:nvPr/>
        </p:nvSpPr>
        <p:spPr>
          <a:xfrm>
            <a:off x="6596369" y="277884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pic>
        <p:nvPicPr>
          <p:cNvPr id="22" name="Obraz 21"/>
          <p:cNvPicPr>
            <a:picLocks noChangeAspect="1"/>
          </p:cNvPicPr>
          <p:nvPr/>
        </p:nvPicPr>
        <p:blipFill rotWithShape="1">
          <a:blip r:embed="rId8"/>
          <a:srcRect l="25811" t="35358" r="54922" b="42708"/>
          <a:stretch/>
        </p:blipFill>
        <p:spPr>
          <a:xfrm>
            <a:off x="3220999" y="3636660"/>
            <a:ext cx="2355041" cy="1508119"/>
          </a:xfrm>
          <a:prstGeom prst="rect">
            <a:avLst/>
          </a:prstGeom>
        </p:spPr>
      </p:pic>
      <p:sp>
        <p:nvSpPr>
          <p:cNvPr id="23" name="pole tekstowe 22"/>
          <p:cNvSpPr txBox="1"/>
          <p:nvPr/>
        </p:nvSpPr>
        <p:spPr>
          <a:xfrm>
            <a:off x="3851632" y="4033133"/>
            <a:ext cx="985223" cy="641555"/>
          </a:xfrm>
          <a:prstGeom prst="rect">
            <a:avLst/>
          </a:prstGeom>
          <a:noFill/>
          <a:ln>
            <a:solidFill>
              <a:schemeClr val="tx1"/>
            </a:solidFill>
          </a:ln>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Prostokąt 23"/>
          <p:cNvSpPr/>
          <p:nvPr/>
        </p:nvSpPr>
        <p:spPr>
          <a:xfrm>
            <a:off x="2181628" y="528808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9"/>
          <a:srcRect l="25844" t="46798" r="54837" b="35297"/>
          <a:stretch/>
        </p:blipFill>
        <p:spPr>
          <a:xfrm>
            <a:off x="7601774" y="3621477"/>
            <a:ext cx="2398438" cy="1532414"/>
          </a:xfrm>
          <a:prstGeom prst="rect">
            <a:avLst/>
          </a:prstGeom>
          <a:ln>
            <a:solidFill>
              <a:schemeClr val="tx1"/>
            </a:solidFill>
          </a:ln>
        </p:spPr>
      </p:pic>
      <p:sp>
        <p:nvSpPr>
          <p:cNvPr id="26" name="pole tekstowe 25"/>
          <p:cNvSpPr txBox="1"/>
          <p:nvPr/>
        </p:nvSpPr>
        <p:spPr>
          <a:xfrm>
            <a:off x="8258032" y="403806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7" name="Prostokąt 26"/>
          <p:cNvSpPr/>
          <p:nvPr/>
        </p:nvSpPr>
        <p:spPr>
          <a:xfrm>
            <a:off x="6698489" y="528808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3675290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7" grpId="0"/>
      <p:bldP spid="20" grpId="0"/>
      <p:bldP spid="23"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88592" y="380826"/>
            <a:ext cx="8710756" cy="313908"/>
          </a:xfrm>
        </p:spPr>
        <p:txBody>
          <a:bodyPr>
            <a:noAutofit/>
          </a:bodyPr>
          <a:lstStyle/>
          <a:p>
            <a:r>
              <a:rPr lang="pl-PL" sz="3000" b="1" dirty="0" smtClean="0">
                <a:latin typeface="Arial" panose="020B0604020202020204" pitchFamily="34" charset="0"/>
                <a:cs typeface="Arial" panose="020B0604020202020204" pitchFamily="34" charset="0"/>
              </a:rPr>
              <a:t>Przejazdy kolejowo-drogowe w </a:t>
            </a:r>
            <a:r>
              <a:rPr lang="pl-PL" sz="3000" b="1" dirty="0" smtClean="0">
                <a:latin typeface="Arial" panose="020B0604020202020204" pitchFamily="34" charset="0"/>
                <a:cs typeface="Arial" panose="020B0604020202020204" pitchFamily="34" charset="0"/>
              </a:rPr>
              <a:t>Tarnowie</a:t>
            </a:r>
            <a:endParaRPr lang="pl-PL" sz="3000" b="1" dirty="0">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1334102779"/>
              </p:ext>
            </p:extLst>
          </p:nvPr>
        </p:nvGraphicFramePr>
        <p:xfrm>
          <a:off x="4286366" y="1549726"/>
          <a:ext cx="5475701" cy="4989186"/>
        </p:xfrm>
        <a:graphic>
          <a:graphicData uri="http://schemas.openxmlformats.org/drawingml/2006/table">
            <a:tbl>
              <a:tblPr>
                <a:tableStyleId>{5940675A-B579-460E-94D1-54222C63F5DA}</a:tableStyleId>
              </a:tblPr>
              <a:tblGrid>
                <a:gridCol w="743472"/>
                <a:gridCol w="1486946"/>
                <a:gridCol w="3245283"/>
              </a:tblGrid>
              <a:tr h="757257">
                <a:tc>
                  <a:txBody>
                    <a:bodyPr/>
                    <a:lstStyle/>
                    <a:p>
                      <a:pPr algn="ctr" fontAlgn="ctr"/>
                      <a:r>
                        <a:rPr lang="pl-PL" sz="1400" b="0" i="0" u="none" strike="noStrike" dirty="0">
                          <a:solidFill>
                            <a:srgbClr val="FFFFFF"/>
                          </a:solidFill>
                          <a:effectLst/>
                          <a:latin typeface="Calibri" panose="020F0502020204030204" pitchFamily="34" charset="0"/>
                        </a:rPr>
                        <a:t>Lp.</a:t>
                      </a:r>
                    </a:p>
                  </a:txBody>
                  <a:tcPr marL="11878" marR="11878" marT="11878" marB="0" anchor="ctr">
                    <a:solidFill>
                      <a:srgbClr val="FF0000"/>
                    </a:solidFill>
                  </a:tcPr>
                </a:tc>
                <a:tc>
                  <a:txBody>
                    <a:bodyPr/>
                    <a:lstStyle/>
                    <a:p>
                      <a:pPr algn="ctr" fontAlgn="ctr"/>
                      <a:r>
                        <a:rPr lang="pl-PL" sz="1400" b="0" i="0" u="none" strike="noStrike">
                          <a:solidFill>
                            <a:srgbClr val="FFFFFF"/>
                          </a:solidFill>
                          <a:effectLst/>
                          <a:latin typeface="Calibri" panose="020F0502020204030204" pitchFamily="34" charset="0"/>
                        </a:rPr>
                        <a:t>kategoria przejazdu</a:t>
                      </a:r>
                    </a:p>
                  </a:txBody>
                  <a:tcPr marL="11878" marR="11878" marT="11878" marB="0" anchor="ctr">
                    <a:solidFill>
                      <a:srgbClr val="FF0000"/>
                    </a:solidFill>
                  </a:tcPr>
                </a:tc>
                <a:tc>
                  <a:txBody>
                    <a:bodyPr/>
                    <a:lstStyle/>
                    <a:p>
                      <a:pPr algn="ctr" fontAlgn="ctr"/>
                      <a:r>
                        <a:rPr lang="pl-PL" sz="1400" b="0" i="0" u="none" strike="noStrike" dirty="0">
                          <a:solidFill>
                            <a:srgbClr val="FFFFFF"/>
                          </a:solidFill>
                          <a:effectLst/>
                          <a:latin typeface="Calibri" panose="020F0502020204030204" pitchFamily="34" charset="0"/>
                        </a:rPr>
                        <a:t>Nazwa drogi lub ulicy</a:t>
                      </a:r>
                    </a:p>
                  </a:txBody>
                  <a:tcPr marL="11878" marR="11878" marT="11878" marB="0" anchor="ctr">
                    <a:solidFill>
                      <a:srgbClr val="FF0000"/>
                    </a:solidFill>
                  </a:tcPr>
                </a:tc>
              </a:tr>
              <a:tr h="422801">
                <a:tc>
                  <a:txBody>
                    <a:bodyPr/>
                    <a:lstStyle/>
                    <a:p>
                      <a:pPr>
                        <a:spcAft>
                          <a:spcPts val="0"/>
                        </a:spcAft>
                      </a:pPr>
                      <a:r>
                        <a:rPr lang="pl-PL" sz="1400" b="1">
                          <a:effectLst/>
                          <a:latin typeface="Calibri" panose="020F0502020204030204" pitchFamily="34" charset="0"/>
                          <a:ea typeface="Calibri" panose="020F0502020204030204" pitchFamily="34" charset="0"/>
                          <a:cs typeface="Times New Roman" panose="02020603050405020304" pitchFamily="18" charset="0"/>
                        </a:rPr>
                        <a:t>Lp.</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pl-PL" sz="1400" b="1">
                          <a:effectLst/>
                          <a:latin typeface="Calibri" panose="020F0502020204030204" pitchFamily="34" charset="0"/>
                          <a:ea typeface="Calibri" panose="020F0502020204030204" pitchFamily="34" charset="0"/>
                          <a:cs typeface="Times New Roman" panose="02020603050405020304" pitchFamily="18" charset="0"/>
                        </a:rPr>
                        <a:t>Kategoria przejazdu</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pl-PL" sz="1400" b="1" dirty="0">
                          <a:effectLst/>
                          <a:latin typeface="Calibri" panose="020F0502020204030204" pitchFamily="34" charset="0"/>
                          <a:ea typeface="Calibri" panose="020F0502020204030204" pitchFamily="34" charset="0"/>
                          <a:cs typeface="Times New Roman" panose="02020603050405020304" pitchFamily="18" charset="0"/>
                        </a:rPr>
                        <a:t>Nazwa drogi lub nazwa ulicy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2801">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Ul. Kochanowskiego</a:t>
                      </a:r>
                    </a:p>
                  </a:txBody>
                  <a:tcPr marL="68580" marR="68580" marT="0" marB="0"/>
                </a:tc>
              </a:tr>
              <a:tr h="422801">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A</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Ul. Mościckiego</a:t>
                      </a:r>
                    </a:p>
                  </a:txBody>
                  <a:tcPr marL="68580" marR="68580" marT="0" marB="0"/>
                </a:tc>
              </a:tr>
              <a:tr h="422801">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Ul. Wyszyńskiego</a:t>
                      </a:r>
                    </a:p>
                  </a:txBody>
                  <a:tcPr marL="68580" marR="68580" marT="0" marB="0"/>
                </a:tc>
              </a:tr>
              <a:tr h="422801">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A</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Ul. Klikowska</a:t>
                      </a:r>
                    </a:p>
                  </a:txBody>
                  <a:tcPr marL="68580" marR="68580" marT="0" marB="0"/>
                </a:tc>
              </a:tr>
              <a:tr h="422801">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Ul. Orzechowa</a:t>
                      </a:r>
                    </a:p>
                  </a:txBody>
                  <a:tcPr marL="68580" marR="68580" marT="0" marB="0"/>
                </a:tc>
              </a:tr>
              <a:tr h="422801">
                <a:tc>
                  <a:txBody>
                    <a:bodyPr/>
                    <a:lstStyle/>
                    <a:p>
                      <a:pPr>
                        <a:spcAft>
                          <a:spcPts val="0"/>
                        </a:spcAft>
                      </a:pPr>
                      <a:r>
                        <a:rPr lang="pl-PL"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tc>
                <a:tc>
                  <a:txBody>
                    <a:bodyPr/>
                    <a:lstStyle/>
                    <a:p>
                      <a:pPr>
                        <a:spcAft>
                          <a:spcPts val="0"/>
                        </a:spcAft>
                      </a:pPr>
                      <a:r>
                        <a:rPr lang="pl-PL" sz="11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tc>
                <a:tc>
                  <a:txBody>
                    <a:bodyPr/>
                    <a:lstStyle/>
                    <a:p>
                      <a:pPr>
                        <a:spcAft>
                          <a:spcPts val="0"/>
                        </a:spcAft>
                      </a:pPr>
                      <a:r>
                        <a:rPr lang="pl-PL" sz="1100" dirty="0">
                          <a:effectLst/>
                          <a:latin typeface="Calibri" panose="020F0502020204030204" pitchFamily="34" charset="0"/>
                          <a:ea typeface="Calibri" panose="020F0502020204030204" pitchFamily="34" charset="0"/>
                          <a:cs typeface="Times New Roman" panose="02020603050405020304" pitchFamily="18" charset="0"/>
                        </a:rPr>
                        <a:t>Ul. Mroźna</a:t>
                      </a:r>
                    </a:p>
                  </a:txBody>
                  <a:tcPr marL="68580" marR="68580" marT="0" marB="0"/>
                </a:tc>
              </a:tr>
              <a:tr h="422801">
                <a:tc>
                  <a:txBody>
                    <a:bodyPr/>
                    <a:lstStyle/>
                    <a:p>
                      <a:pPr>
                        <a:spcAft>
                          <a:spcPts val="0"/>
                        </a:spcAft>
                      </a:pPr>
                      <a:r>
                        <a:rPr lang="pl-PL"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tc>
                <a:tc>
                  <a:txBody>
                    <a:bodyPr/>
                    <a:lstStyle/>
                    <a:p>
                      <a:pPr>
                        <a:spcAft>
                          <a:spcPts val="0"/>
                        </a:spcAft>
                      </a:pPr>
                      <a:r>
                        <a:rPr lang="pl-PL" sz="1100" dirty="0">
                          <a:effectLst/>
                          <a:latin typeface="Calibri" panose="020F0502020204030204" pitchFamily="34" charset="0"/>
                          <a:ea typeface="Calibri" panose="020F0502020204030204" pitchFamily="34" charset="0"/>
                          <a:cs typeface="Times New Roman" panose="02020603050405020304" pitchFamily="18" charset="0"/>
                        </a:rPr>
                        <a:t>Ul. Ścieżki</a:t>
                      </a:r>
                    </a:p>
                  </a:txBody>
                  <a:tcPr marL="68580" marR="68580" marT="0" marB="0"/>
                </a:tc>
              </a:tr>
              <a:tr h="422801">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tc>
                <a:tc>
                  <a:txBody>
                    <a:bodyPr/>
                    <a:lstStyle/>
                    <a:p>
                      <a:pPr>
                        <a:spcAft>
                          <a:spcPts val="0"/>
                        </a:spcAft>
                      </a:pPr>
                      <a:r>
                        <a:rPr lang="pl-PL" sz="1100">
                          <a:effectLst/>
                          <a:latin typeface="Calibri" panose="020F0502020204030204" pitchFamily="34" charset="0"/>
                          <a:ea typeface="Calibri" panose="020F0502020204030204" pitchFamily="34" charset="0"/>
                          <a:cs typeface="Times New Roman" panose="02020603050405020304" pitchFamily="18" charset="0"/>
                        </a:rPr>
                        <a:t>Tarnów, droga polna</a:t>
                      </a:r>
                    </a:p>
                  </a:txBody>
                  <a:tcPr marL="68580" marR="68580" marT="0" marB="0"/>
                </a:tc>
              </a:tr>
              <a:tr h="422801">
                <a:tc>
                  <a:txBody>
                    <a:bodyPr/>
                    <a:lstStyle/>
                    <a:p>
                      <a:pPr>
                        <a:spcAft>
                          <a:spcPts val="0"/>
                        </a:spcAft>
                      </a:pPr>
                      <a:r>
                        <a:rPr lang="pl-PL"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pl-PL"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pl-PL"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Przejazd niepubliczny, „dojazd do POD”</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80406"/>
            <a:ext cx="2246812" cy="1344985"/>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6"/>
          <a:srcRect l="25882" t="56248" r="54884" b="25829"/>
          <a:stretch/>
        </p:blipFill>
        <p:spPr>
          <a:xfrm>
            <a:off x="3311905" y="1117516"/>
            <a:ext cx="2282560" cy="1464793"/>
          </a:xfrm>
          <a:prstGeom prst="rect">
            <a:avLst/>
          </a:prstGeom>
          <a:ln>
            <a:solidFill>
              <a:schemeClr val="tx1"/>
            </a:solidFill>
          </a:ln>
        </p:spPr>
      </p:pic>
      <p:sp>
        <p:nvSpPr>
          <p:cNvPr id="17" name="pole tekstowe 16"/>
          <p:cNvSpPr txBox="1"/>
          <p:nvPr/>
        </p:nvSpPr>
        <p:spPr>
          <a:xfrm>
            <a:off x="3964186" y="1472188"/>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8" name="Prostokąt 17"/>
          <p:cNvSpPr/>
          <p:nvPr/>
        </p:nvSpPr>
        <p:spPr>
          <a:xfrm>
            <a:off x="1963564" y="2680383"/>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946" t="46762" r="54747" b="35414"/>
          <a:stretch/>
        </p:blipFill>
        <p:spPr>
          <a:xfrm>
            <a:off x="7601773" y="1117516"/>
            <a:ext cx="2414482" cy="1487996"/>
          </a:xfrm>
          <a:prstGeom prst="rect">
            <a:avLst/>
          </a:prstGeom>
          <a:ln>
            <a:solidFill>
              <a:schemeClr val="tx1"/>
            </a:solidFill>
          </a:ln>
        </p:spPr>
      </p:pic>
      <p:sp>
        <p:nvSpPr>
          <p:cNvPr id="20" name="pole tekstowe 19"/>
          <p:cNvSpPr txBox="1"/>
          <p:nvPr/>
        </p:nvSpPr>
        <p:spPr>
          <a:xfrm>
            <a:off x="8180032" y="152687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rostokąt 20"/>
          <p:cNvSpPr/>
          <p:nvPr/>
        </p:nvSpPr>
        <p:spPr>
          <a:xfrm>
            <a:off x="6881052" y="2680383"/>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pic>
        <p:nvPicPr>
          <p:cNvPr id="22" name="Obraz 21"/>
          <p:cNvPicPr>
            <a:picLocks noChangeAspect="1"/>
          </p:cNvPicPr>
          <p:nvPr/>
        </p:nvPicPr>
        <p:blipFill rotWithShape="1">
          <a:blip r:embed="rId8"/>
          <a:srcRect l="25958" t="37692" r="54984" b="44822"/>
          <a:stretch/>
        </p:blipFill>
        <p:spPr>
          <a:xfrm>
            <a:off x="3105694" y="3651425"/>
            <a:ext cx="2688705" cy="1387719"/>
          </a:xfrm>
          <a:prstGeom prst="rect">
            <a:avLst/>
          </a:prstGeom>
          <a:ln>
            <a:solidFill>
              <a:schemeClr val="tx1"/>
            </a:solidFill>
          </a:ln>
        </p:spPr>
      </p:pic>
      <p:sp>
        <p:nvSpPr>
          <p:cNvPr id="23" name="pole tekstowe 22"/>
          <p:cNvSpPr txBox="1"/>
          <p:nvPr/>
        </p:nvSpPr>
        <p:spPr>
          <a:xfrm>
            <a:off x="3885809" y="403074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4" name="Prostokąt 23"/>
          <p:cNvSpPr/>
          <p:nvPr/>
        </p:nvSpPr>
        <p:spPr>
          <a:xfrm>
            <a:off x="2017776" y="51725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9"/>
          <a:srcRect l="25931" t="37944" r="54769" b="44679"/>
          <a:stretch/>
        </p:blipFill>
        <p:spPr>
          <a:xfrm>
            <a:off x="7606678" y="3636660"/>
            <a:ext cx="2832459" cy="1434503"/>
          </a:xfrm>
          <a:prstGeom prst="rect">
            <a:avLst/>
          </a:prstGeom>
          <a:ln>
            <a:solidFill>
              <a:schemeClr val="tx1"/>
            </a:solidFill>
          </a:ln>
        </p:spPr>
      </p:pic>
      <p:sp>
        <p:nvSpPr>
          <p:cNvPr id="26" name="pole tekstowe 25"/>
          <p:cNvSpPr txBox="1"/>
          <p:nvPr/>
        </p:nvSpPr>
        <p:spPr>
          <a:xfrm>
            <a:off x="8400759" y="4006054"/>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7" name="Prostokąt 26"/>
          <p:cNvSpPr/>
          <p:nvPr/>
        </p:nvSpPr>
        <p:spPr>
          <a:xfrm>
            <a:off x="6906299" y="5179737"/>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110704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7" grpId="0"/>
      <p:bldP spid="20" grpId="0"/>
      <p:bldP spid="23"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6"/>
          <a:srcRect l="25925" t="37688" r="54881" b="44816"/>
          <a:stretch/>
        </p:blipFill>
        <p:spPr>
          <a:xfrm>
            <a:off x="3161891" y="1111731"/>
            <a:ext cx="2666504" cy="1367247"/>
          </a:xfrm>
          <a:prstGeom prst="rect">
            <a:avLst/>
          </a:prstGeom>
          <a:ln>
            <a:solidFill>
              <a:schemeClr val="tx1"/>
            </a:solidFill>
          </a:ln>
        </p:spPr>
      </p:pic>
      <p:sp>
        <p:nvSpPr>
          <p:cNvPr id="17" name="pole tekstowe 16"/>
          <p:cNvSpPr txBox="1"/>
          <p:nvPr/>
        </p:nvSpPr>
        <p:spPr>
          <a:xfrm>
            <a:off x="3949996"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8" name="Prostokąt 17"/>
          <p:cNvSpPr/>
          <p:nvPr/>
        </p:nvSpPr>
        <p:spPr>
          <a:xfrm>
            <a:off x="1979152" y="2614975"/>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897" t="26426" r="54760" b="52310"/>
          <a:stretch/>
        </p:blipFill>
        <p:spPr>
          <a:xfrm>
            <a:off x="7601773" y="1111731"/>
            <a:ext cx="2403325" cy="1486263"/>
          </a:xfrm>
          <a:prstGeom prst="rect">
            <a:avLst/>
          </a:prstGeom>
          <a:ln>
            <a:solidFill>
              <a:schemeClr val="tx1"/>
            </a:solidFill>
          </a:ln>
        </p:spPr>
      </p:pic>
      <p:sp>
        <p:nvSpPr>
          <p:cNvPr id="20" name="pole tekstowe 19"/>
          <p:cNvSpPr txBox="1"/>
          <p:nvPr/>
        </p:nvSpPr>
        <p:spPr>
          <a:xfrm>
            <a:off x="8258032" y="15316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rostokąt 20"/>
          <p:cNvSpPr/>
          <p:nvPr/>
        </p:nvSpPr>
        <p:spPr>
          <a:xfrm>
            <a:off x="7262139" y="2699613"/>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pic>
        <p:nvPicPr>
          <p:cNvPr id="22" name="Obraz 21"/>
          <p:cNvPicPr>
            <a:picLocks noChangeAspect="1"/>
          </p:cNvPicPr>
          <p:nvPr/>
        </p:nvPicPr>
        <p:blipFill rotWithShape="1">
          <a:blip r:embed="rId8"/>
          <a:srcRect l="26035" t="35633" r="54903" b="42834"/>
          <a:stretch/>
        </p:blipFill>
        <p:spPr>
          <a:xfrm>
            <a:off x="3241107" y="3636661"/>
            <a:ext cx="2378297" cy="1511210"/>
          </a:xfrm>
          <a:prstGeom prst="rect">
            <a:avLst/>
          </a:prstGeom>
          <a:ln>
            <a:solidFill>
              <a:schemeClr val="tx1"/>
            </a:solidFill>
          </a:ln>
        </p:spPr>
      </p:pic>
      <p:sp>
        <p:nvSpPr>
          <p:cNvPr id="23" name="pole tekstowe 22"/>
          <p:cNvSpPr txBox="1"/>
          <p:nvPr/>
        </p:nvSpPr>
        <p:spPr>
          <a:xfrm>
            <a:off x="3850350" y="4030745"/>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Prostokąt 23"/>
          <p:cNvSpPr/>
          <p:nvPr/>
        </p:nvSpPr>
        <p:spPr>
          <a:xfrm>
            <a:off x="2887503"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9"/>
          <a:srcRect l="25953" t="26322" r="54755" b="52061"/>
          <a:stretch/>
        </p:blipFill>
        <p:spPr>
          <a:xfrm>
            <a:off x="7564122" y="3636660"/>
            <a:ext cx="2440976" cy="1538503"/>
          </a:xfrm>
          <a:prstGeom prst="rect">
            <a:avLst/>
          </a:prstGeom>
          <a:ln>
            <a:solidFill>
              <a:schemeClr val="tx1"/>
            </a:solidFill>
          </a:ln>
        </p:spPr>
      </p:pic>
      <p:sp>
        <p:nvSpPr>
          <p:cNvPr id="26" name="pole tekstowe 25"/>
          <p:cNvSpPr txBox="1"/>
          <p:nvPr/>
        </p:nvSpPr>
        <p:spPr>
          <a:xfrm>
            <a:off x="8198606" y="4082745"/>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7" name="Prostokąt 26"/>
          <p:cNvSpPr/>
          <p:nvPr/>
        </p:nvSpPr>
        <p:spPr>
          <a:xfrm>
            <a:off x="7425799"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667368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7" grpId="0"/>
      <p:bldP spid="20" grpId="0"/>
      <p:bldP spid="23"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2" name="Obraz 11"/>
          <p:cNvPicPr>
            <a:picLocks noChangeAspect="1"/>
          </p:cNvPicPr>
          <p:nvPr/>
        </p:nvPicPr>
        <p:blipFill rotWithShape="1">
          <a:blip r:embed="rId5"/>
          <a:srcRect l="25834" t="26485" r="54890" b="52114"/>
          <a:stretch/>
        </p:blipFill>
        <p:spPr>
          <a:xfrm>
            <a:off x="3301351" y="1111731"/>
            <a:ext cx="2390005" cy="1492705"/>
          </a:xfrm>
          <a:prstGeom prst="rect">
            <a:avLst/>
          </a:prstGeom>
          <a:ln>
            <a:solidFill>
              <a:schemeClr val="tx1"/>
            </a:solidFill>
          </a:ln>
        </p:spPr>
      </p:pic>
      <p:sp>
        <p:nvSpPr>
          <p:cNvPr id="13" name="pole tekstowe 12"/>
          <p:cNvSpPr txBox="1"/>
          <p:nvPr/>
        </p:nvSpPr>
        <p:spPr>
          <a:xfrm>
            <a:off x="3872746"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2618648" y="2664722"/>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pic>
        <p:nvPicPr>
          <p:cNvPr id="16" name="Obraz 15"/>
          <p:cNvPicPr>
            <a:picLocks noChangeAspect="1"/>
          </p:cNvPicPr>
          <p:nvPr/>
        </p:nvPicPr>
        <p:blipFill rotWithShape="1">
          <a:blip r:embed="rId6"/>
          <a:srcRect l="26016" t="26089" r="54928" b="52111"/>
          <a:stretch/>
        </p:blipFill>
        <p:spPr>
          <a:xfrm>
            <a:off x="7597310" y="1111731"/>
            <a:ext cx="2319774" cy="1492705"/>
          </a:xfrm>
          <a:prstGeom prst="rect">
            <a:avLst/>
          </a:prstGeom>
          <a:ln>
            <a:solidFill>
              <a:schemeClr val="tx1"/>
            </a:solidFill>
          </a:ln>
        </p:spPr>
      </p:pic>
      <p:sp>
        <p:nvSpPr>
          <p:cNvPr id="17" name="pole tekstowe 16"/>
          <p:cNvSpPr txBox="1"/>
          <p:nvPr/>
        </p:nvSpPr>
        <p:spPr>
          <a:xfrm>
            <a:off x="8097637" y="151568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8" name="Prostokąt 17"/>
          <p:cNvSpPr/>
          <p:nvPr/>
        </p:nvSpPr>
        <p:spPr>
          <a:xfrm>
            <a:off x="6389751" y="2686209"/>
            <a:ext cx="4995672"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dróżnik na to nie zezwala?</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924" t="35492" r="54843" b="42729"/>
          <a:stretch/>
        </p:blipFill>
        <p:spPr>
          <a:xfrm>
            <a:off x="3338031" y="3645772"/>
            <a:ext cx="2353326" cy="1499036"/>
          </a:xfrm>
          <a:prstGeom prst="rect">
            <a:avLst/>
          </a:prstGeom>
          <a:ln>
            <a:solidFill>
              <a:schemeClr val="tx1"/>
            </a:solidFill>
          </a:ln>
        </p:spPr>
      </p:pic>
      <p:sp>
        <p:nvSpPr>
          <p:cNvPr id="20" name="pole tekstowe 19"/>
          <p:cNvSpPr txBox="1"/>
          <p:nvPr/>
        </p:nvSpPr>
        <p:spPr>
          <a:xfrm>
            <a:off x="4012113" y="4072124"/>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1" name="Prostokąt 20"/>
          <p:cNvSpPr/>
          <p:nvPr/>
        </p:nvSpPr>
        <p:spPr>
          <a:xfrm>
            <a:off x="2363176" y="5170778"/>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22" name="pole tekstowe 21"/>
          <p:cNvSpPr txBox="1"/>
          <p:nvPr/>
        </p:nvSpPr>
        <p:spPr>
          <a:xfrm>
            <a:off x="8342440" y="400690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3" name="Prostokąt 22"/>
          <p:cNvSpPr/>
          <p:nvPr/>
        </p:nvSpPr>
        <p:spPr>
          <a:xfrm>
            <a:off x="6192708" y="5170778"/>
            <a:ext cx="570890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przejazdem kolejowym</a:t>
            </a:r>
            <a:r>
              <a:rPr lang="pl-PL" sz="1100" b="1" dirty="0">
                <a:latin typeface="Arial" panose="020B0604020202020204" pitchFamily="34" charset="0"/>
                <a:cs typeface="Arial" panose="020B0604020202020204" pitchFamily="34" charset="0"/>
              </a:rPr>
              <a:t>,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a:t>
            </a:r>
            <a:r>
              <a:rPr lang="pl-PL" sz="1100" b="1" dirty="0">
                <a:latin typeface="Arial" panose="020B0604020202020204" pitchFamily="34" charset="0"/>
                <a:cs typeface="Arial" panose="020B0604020202020204" pitchFamily="34" charset="0"/>
              </a:rPr>
              <a:t>zatrzymać pojazd?</a:t>
            </a:r>
            <a:endParaRPr lang="pl-PL" sz="1100" b="1" i="0" dirty="0">
              <a:effectLst/>
              <a:latin typeface="Arial" panose="020B0604020202020204" pitchFamily="34" charset="0"/>
              <a:cs typeface="Arial" panose="020B0604020202020204" pitchFamily="34" charset="0"/>
            </a:endParaRPr>
          </a:p>
        </p:txBody>
      </p:sp>
      <p:sp>
        <p:nvSpPr>
          <p:cNvPr id="24"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0511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3" grpId="0"/>
      <p:bldP spid="17"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4" name="Prostokąt 13"/>
          <p:cNvSpPr/>
          <p:nvPr/>
        </p:nvSpPr>
        <p:spPr>
          <a:xfrm>
            <a:off x="1901410" y="2416328"/>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980526" y="2413652"/>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1940559" y="4986538"/>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692490" y="5002064"/>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pole tekstowe 18"/>
          <p:cNvSpPr txBox="1"/>
          <p:nvPr/>
        </p:nvSpPr>
        <p:spPr>
          <a:xfrm>
            <a:off x="8342570" y="150410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0" name="pole tekstowe 19"/>
          <p:cNvSpPr txBox="1"/>
          <p:nvPr/>
        </p:nvSpPr>
        <p:spPr>
          <a:xfrm>
            <a:off x="3693810" y="405464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ole tekstowe 20"/>
          <p:cNvSpPr txBox="1"/>
          <p:nvPr/>
        </p:nvSpPr>
        <p:spPr>
          <a:xfrm>
            <a:off x="8531726" y="405464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3"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3000289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3"/>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4"/>
          <a:srcRect l="25887" t="35221" r="54806" b="42864"/>
          <a:stretch/>
        </p:blipFill>
        <p:spPr>
          <a:xfrm>
            <a:off x="7601773" y="3636660"/>
            <a:ext cx="2246812" cy="1434503"/>
          </a:xfrm>
          <a:prstGeom prst="rect">
            <a:avLst/>
          </a:prstGeom>
        </p:spPr>
      </p:pic>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2" name="pole tekstowe 11"/>
          <p:cNvSpPr txBox="1"/>
          <p:nvPr/>
        </p:nvSpPr>
        <p:spPr>
          <a:xfrm>
            <a:off x="3771736" y="149683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3" name="Prostokąt 12"/>
          <p:cNvSpPr/>
          <p:nvPr/>
        </p:nvSpPr>
        <p:spPr>
          <a:xfrm>
            <a:off x="2026319" y="2714304"/>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pic>
        <p:nvPicPr>
          <p:cNvPr id="14" name="Obraz 13"/>
          <p:cNvPicPr>
            <a:picLocks noChangeAspect="1"/>
          </p:cNvPicPr>
          <p:nvPr/>
        </p:nvPicPr>
        <p:blipFill rotWithShape="1">
          <a:blip r:embed="rId5"/>
          <a:srcRect l="25919" t="35297" r="54871" b="42552"/>
          <a:stretch/>
        </p:blipFill>
        <p:spPr>
          <a:xfrm>
            <a:off x="7601773" y="1114605"/>
            <a:ext cx="2292889" cy="1487280"/>
          </a:xfrm>
          <a:prstGeom prst="rect">
            <a:avLst/>
          </a:prstGeom>
          <a:ln>
            <a:solidFill>
              <a:schemeClr val="tx1"/>
            </a:solidFill>
          </a:ln>
        </p:spPr>
      </p:pic>
      <p:sp>
        <p:nvSpPr>
          <p:cNvPr id="16" name="pole tekstowe 15"/>
          <p:cNvSpPr txBox="1"/>
          <p:nvPr/>
        </p:nvSpPr>
        <p:spPr>
          <a:xfrm>
            <a:off x="8203070" y="151568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Prostokąt 16"/>
          <p:cNvSpPr/>
          <p:nvPr/>
        </p:nvSpPr>
        <p:spPr>
          <a:xfrm>
            <a:off x="7417871" y="2718659"/>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pic>
        <p:nvPicPr>
          <p:cNvPr id="18" name="Obraz 17"/>
          <p:cNvPicPr>
            <a:picLocks noChangeAspect="1"/>
          </p:cNvPicPr>
          <p:nvPr/>
        </p:nvPicPr>
        <p:blipFill rotWithShape="1">
          <a:blip r:embed="rId6"/>
          <a:srcRect l="25898" t="35416" r="54801" b="42831"/>
          <a:stretch/>
        </p:blipFill>
        <p:spPr>
          <a:xfrm>
            <a:off x="3338702" y="3636661"/>
            <a:ext cx="2212474" cy="1402484"/>
          </a:xfrm>
          <a:prstGeom prst="rect">
            <a:avLst/>
          </a:prstGeom>
          <a:ln>
            <a:solidFill>
              <a:schemeClr val="tx1"/>
            </a:solidFill>
          </a:ln>
        </p:spPr>
      </p:pic>
      <p:sp>
        <p:nvSpPr>
          <p:cNvPr id="19" name="pole tekstowe 18"/>
          <p:cNvSpPr txBox="1"/>
          <p:nvPr/>
        </p:nvSpPr>
        <p:spPr>
          <a:xfrm>
            <a:off x="3920125" y="39483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0" name="Prostokąt 19"/>
          <p:cNvSpPr/>
          <p:nvPr/>
        </p:nvSpPr>
        <p:spPr>
          <a:xfrm>
            <a:off x="1963298"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pic>
        <p:nvPicPr>
          <p:cNvPr id="21" name="Obraz 20"/>
          <p:cNvPicPr>
            <a:picLocks noChangeAspect="1"/>
          </p:cNvPicPr>
          <p:nvPr/>
        </p:nvPicPr>
        <p:blipFill rotWithShape="1">
          <a:blip r:embed="rId7"/>
          <a:srcRect l="26031" t="44687" r="54756" b="33515"/>
          <a:stretch/>
        </p:blipFill>
        <p:spPr>
          <a:xfrm>
            <a:off x="7601773" y="3636661"/>
            <a:ext cx="2292889" cy="1463380"/>
          </a:xfrm>
          <a:prstGeom prst="rect">
            <a:avLst/>
          </a:prstGeom>
          <a:ln>
            <a:solidFill>
              <a:schemeClr val="tx1"/>
            </a:solidFill>
          </a:ln>
        </p:spPr>
      </p:pic>
      <p:sp>
        <p:nvSpPr>
          <p:cNvPr id="22" name="Prostokąt 21"/>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23" name="pole tekstowe 22"/>
          <p:cNvSpPr txBox="1"/>
          <p:nvPr/>
        </p:nvSpPr>
        <p:spPr>
          <a:xfrm>
            <a:off x="8242810" y="4014737"/>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95874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6" grpId="0"/>
      <p:bldP spid="19"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5433356" y="2345930"/>
            <a:ext cx="2429691" cy="1532709"/>
          </a:xfrm>
          <a:prstGeom prst="rect">
            <a:avLst/>
          </a:prstGeom>
          <a:ln>
            <a:solidFill>
              <a:schemeClr val="tx1"/>
            </a:solidFill>
          </a:ln>
        </p:spPr>
      </p:pic>
      <p:sp>
        <p:nvSpPr>
          <p:cNvPr id="4" name="pole tekstowe 3"/>
          <p:cNvSpPr txBox="1"/>
          <p:nvPr/>
        </p:nvSpPr>
        <p:spPr>
          <a:xfrm>
            <a:off x="6314489" y="4757698"/>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603429" y="3999504"/>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2" name="Symbol zastępczy daty 1"/>
          <p:cNvSpPr>
            <a:spLocks noGrp="1"/>
          </p:cNvSpPr>
          <p:nvPr>
            <p:ph type="dt" sz="half" idx="10"/>
          </p:nvPr>
        </p:nvSpPr>
        <p:spPr/>
        <p:txBody>
          <a:bodyPr/>
          <a:lstStyle/>
          <a:p>
            <a:r>
              <a:rPr lang="pl-PL" smtClean="0"/>
              <a:t>22.10.2019</a:t>
            </a:r>
            <a:endParaRPr lang="pl-PL"/>
          </a:p>
        </p:txBody>
      </p:sp>
      <p:sp>
        <p:nvSpPr>
          <p:cNvPr id="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42160" y="1875412"/>
            <a:ext cx="9784320" cy="3477875"/>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ignorowanie </a:t>
            </a:r>
            <a:r>
              <a:rPr lang="pl-PL" sz="20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włączonej sygnalizacji </a:t>
            </a:r>
            <a:r>
              <a:rPr lang="pl-PL" sz="2000" dirty="0" smtClean="0">
                <a:latin typeface="Arial" panose="020B0604020202020204" pitchFamily="34" charset="0"/>
                <a:cs typeface="Arial" panose="020B0604020202020204" pitchFamily="34" charset="0"/>
              </a:rPr>
              <a:t>ostrzegawczej</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przy zamykających się </a:t>
            </a:r>
            <a:r>
              <a:rPr lang="pl-PL" sz="2000" dirty="0" smtClean="0">
                <a:latin typeface="Arial" panose="020B0604020202020204" pitchFamily="34" charset="0"/>
                <a:cs typeface="Arial" panose="020B0604020202020204" pitchFamily="34" charset="0"/>
              </a:rPr>
              <a:t>rogatkach</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omijanie </a:t>
            </a:r>
            <a:r>
              <a:rPr lang="pl-PL" sz="20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jazda </a:t>
            </a:r>
            <a:r>
              <a:rPr lang="pl-PL" sz="2000" dirty="0">
                <a:latin typeface="Arial" panose="020B0604020202020204" pitchFamily="34" charset="0"/>
                <a:cs typeface="Arial" panose="020B0604020202020204" pitchFamily="34" charset="0"/>
              </a:rPr>
              <a:t>„na pamięć”, czyli „po tych torach nic nie jeździ”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„o tej porze nic nie jeździ</a:t>
            </a:r>
            <a:r>
              <a:rPr lang="pl-PL"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wjeżdżanie w zamknięte rogatki</a:t>
            </a:r>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Tytuł 1"/>
          <p:cNvSpPr txBox="1">
            <a:spLocks/>
          </p:cNvSpPr>
          <p:nvPr/>
        </p:nvSpPr>
        <p:spPr>
          <a:xfrm>
            <a:off x="2100036" y="424341"/>
            <a:ext cx="791073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a:latin typeface="Arial" panose="020B0604020202020204" pitchFamily="34" charset="0"/>
                <a:cs typeface="Arial" panose="020B0604020202020204" pitchFamily="34" charset="0"/>
              </a:rPr>
              <a:t>10 niewłaściwych </a:t>
            </a:r>
            <a:r>
              <a:rPr lang="pl-PL" sz="3000" b="1" dirty="0" err="1">
                <a:latin typeface="Arial" panose="020B0604020202020204" pitchFamily="34" charset="0"/>
                <a:cs typeface="Arial" panose="020B0604020202020204" pitchFamily="34" charset="0"/>
              </a:rPr>
              <a:t>zachowań</a:t>
            </a:r>
            <a:r>
              <a:rPr lang="pl-PL" sz="3000" b="1" dirty="0">
                <a:latin typeface="Arial" panose="020B0604020202020204" pitchFamily="34" charset="0"/>
                <a:cs typeface="Arial" panose="020B0604020202020204" pitchFamily="34" charset="0"/>
              </a:rPr>
              <a:t> kierowców</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19993" y="1924431"/>
            <a:ext cx="5219206" cy="3046988"/>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1953006"/>
            <a:ext cx="4421127" cy="2951102"/>
          </a:xfrm>
          <a:prstGeom prst="rect">
            <a:avLst/>
          </a:prstGeom>
          <a:ln>
            <a:solidFill>
              <a:schemeClr val="tx1"/>
            </a:solidFill>
          </a:ln>
        </p:spPr>
      </p:pic>
      <p:sp>
        <p:nvSpPr>
          <p:cNvPr id="5" name="Symbol zastępczy daty 4"/>
          <p:cNvSpPr>
            <a:spLocks noGrp="1"/>
          </p:cNvSpPr>
          <p:nvPr>
            <p:ph type="dt" sz="half" idx="10"/>
          </p:nvPr>
        </p:nvSpPr>
        <p:spPr/>
        <p:txBody>
          <a:bodyPr/>
          <a:lstStyle/>
          <a:p>
            <a:r>
              <a:rPr lang="pl-PL" smtClean="0"/>
              <a:t>22.10.2019</a:t>
            </a:r>
            <a:endParaRPr lang="pl-PL"/>
          </a:p>
        </p:txBody>
      </p:sp>
      <p:sp>
        <p:nvSpPr>
          <p:cNvPr id="7" name="Tytuł 1"/>
          <p:cNvSpPr txBox="1">
            <a:spLocks/>
          </p:cNvSpPr>
          <p:nvPr/>
        </p:nvSpPr>
        <p:spPr>
          <a:xfrm>
            <a:off x="2100036" y="424341"/>
            <a:ext cx="888228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500" b="1" dirty="0">
                <a:latin typeface="Arial" panose="020B0604020202020204" pitchFamily="34" charset="0"/>
                <a:cs typeface="Arial" panose="020B0604020202020204" pitchFamily="34" charset="0"/>
              </a:rPr>
              <a:t>Zachowania w grupie kierowców na przejeździe</a:t>
            </a:r>
          </a:p>
        </p:txBody>
      </p:sp>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85988" y="1537854"/>
            <a:ext cx="9905019" cy="3139321"/>
          </a:xfrm>
          <a:prstGeom prst="rect">
            <a:avLst/>
          </a:prstGeom>
          <a:noFill/>
        </p:spPr>
        <p:txBody>
          <a:bodyPr wrap="square" rtlCol="0">
            <a:spAutoFit/>
          </a:bodyPr>
          <a:lstStyle/>
          <a:p>
            <a:r>
              <a:rPr lang="pl-PL" sz="2200" dirty="0" smtClean="0">
                <a:latin typeface="Arial" panose="020B0604020202020204" pitchFamily="34" charset="0"/>
                <a:cs typeface="Arial" panose="020B0604020202020204" pitchFamily="34" charset="0"/>
              </a:rPr>
              <a:t>Przejazdy kat. A-C wyposażone są w urządzenia elektroniczne, </a:t>
            </a:r>
          </a:p>
          <a:p>
            <a:r>
              <a:rPr lang="pl-PL" sz="2200" dirty="0" smtClean="0">
                <a:latin typeface="Arial" panose="020B0604020202020204" pitchFamily="34" charset="0"/>
                <a:cs typeface="Arial" panose="020B0604020202020204" pitchFamily="34" charset="0"/>
              </a:rPr>
              <a:t>które pomagają kierowcom pokonać przejazd w bezpieczniejszy sposób. </a:t>
            </a:r>
          </a:p>
          <a:p>
            <a:endParaRPr lang="pl-PL" sz="2200" dirty="0" smtClean="0">
              <a:latin typeface="Arial" panose="020B0604020202020204" pitchFamily="34" charset="0"/>
              <a:cs typeface="Arial" panose="020B0604020202020204" pitchFamily="34" charset="0"/>
            </a:endParaRPr>
          </a:p>
          <a:p>
            <a:r>
              <a:rPr lang="pl-PL" sz="22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200" dirty="0" smtClean="0">
                <a:latin typeface="Arial" panose="020B0604020202020204" pitchFamily="34" charset="0"/>
                <a:cs typeface="Arial" panose="020B0604020202020204" pitchFamily="34" charset="0"/>
              </a:rPr>
              <a:t>czy sygnalizacja świetlna lub dźwiękowa może ulec uszkodzeniu.</a:t>
            </a:r>
          </a:p>
          <a:p>
            <a:endParaRPr lang="pl-PL" sz="2200" dirty="0" smtClean="0">
              <a:latin typeface="Arial" panose="020B0604020202020204" pitchFamily="34" charset="0"/>
              <a:cs typeface="Arial" panose="020B0604020202020204" pitchFamily="34" charset="0"/>
            </a:endParaRPr>
          </a:p>
          <a:p>
            <a:r>
              <a:rPr lang="pl-PL" sz="22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200" dirty="0" smtClean="0">
                <a:latin typeface="Arial" panose="020B0604020202020204" pitchFamily="34" charset="0"/>
                <a:cs typeface="Arial" panose="020B0604020202020204" pitchFamily="34" charset="0"/>
              </a:rPr>
              <a:t>w odpowiednim momencie.</a:t>
            </a:r>
          </a:p>
          <a:p>
            <a:endParaRPr lang="pl-PL" sz="2200" dirty="0" smtClean="0">
              <a:latin typeface="Arial" panose="020B0604020202020204" pitchFamily="34" charset="0"/>
              <a:cs typeface="Arial" panose="020B0604020202020204" pitchFamily="34" charset="0"/>
            </a:endParaRPr>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6" name="Tytuł 1"/>
          <p:cNvSpPr txBox="1">
            <a:spLocks/>
          </p:cNvSpPr>
          <p:nvPr/>
        </p:nvSpPr>
        <p:spPr>
          <a:xfrm>
            <a:off x="2100036" y="424341"/>
            <a:ext cx="791073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a:latin typeface="Arial" panose="020B0604020202020204" pitchFamily="34" charset="0"/>
                <a:cs typeface="Arial" panose="020B0604020202020204" pitchFamily="34" charset="0"/>
              </a:rPr>
              <a:t>Zasada ograniczonego zaufania</a:t>
            </a:r>
          </a:p>
        </p:txBody>
      </p:sp>
      <p:sp>
        <p:nvSpPr>
          <p:cNvPr id="2" name="Prostokąt 1"/>
          <p:cNvSpPr/>
          <p:nvPr/>
        </p:nvSpPr>
        <p:spPr>
          <a:xfrm>
            <a:off x="2827176" y="5442519"/>
            <a:ext cx="7091265" cy="646331"/>
          </a:xfrm>
          <a:prstGeom prst="rect">
            <a:avLst/>
          </a:prstGeom>
        </p:spPr>
        <p:txBody>
          <a:bodyPr wrap="square">
            <a:spAutoFit/>
          </a:bodyPr>
          <a:lstStyle/>
          <a:p>
            <a:pPr lvl="0" algn="ctr"/>
            <a:r>
              <a:rPr lang="pl-PL" dirty="0">
                <a:latin typeface="Arial" panose="020B0604020202020204" pitchFamily="34" charset="0"/>
                <a:cs typeface="Arial" panose="020B0604020202020204" pitchFamily="34" charset="0"/>
              </a:rPr>
              <a:t>Dlatego dojeżdżając do każdego przejazdu, upewnij </a:t>
            </a:r>
            <a:r>
              <a:rPr lang="pl-PL" dirty="0" smtClean="0">
                <a:latin typeface="Arial" panose="020B0604020202020204" pitchFamily="34" charset="0"/>
                <a:cs typeface="Arial" panose="020B0604020202020204" pitchFamily="34" charset="0"/>
              </a:rPr>
              <a:t>się dodatkowo</a:t>
            </a:r>
            <a:r>
              <a:rPr lang="pl-PL" dirty="0">
                <a:latin typeface="Arial" panose="020B0604020202020204" pitchFamily="34" charset="0"/>
                <a:cs typeface="Arial" panose="020B0604020202020204" pitchFamily="34" charset="0"/>
              </a:rPr>
              <a:t>,</a:t>
            </a:r>
            <a:r>
              <a:rPr lang="pl-PL" dirty="0">
                <a:solidFill>
                  <a:srgbClr val="FF0000"/>
                </a:solidFill>
                <a:latin typeface="Arial" panose="020B0604020202020204" pitchFamily="34" charset="0"/>
                <a:cs typeface="Arial" panose="020B0604020202020204" pitchFamily="34" charset="0"/>
              </a:rPr>
              <a:t> </a:t>
            </a:r>
          </a:p>
          <a:p>
            <a:pPr lvl="0" algn="ctr"/>
            <a:r>
              <a:rPr lang="pl-PL" dirty="0">
                <a:solidFill>
                  <a:srgbClr val="FF0000"/>
                </a:solidFill>
                <a:latin typeface="Arial" panose="020B0604020202020204" pitchFamily="34" charset="0"/>
                <a:cs typeface="Arial" panose="020B0604020202020204" pitchFamily="34" charset="0"/>
              </a:rPr>
              <a:t>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91343" y="451633"/>
            <a:ext cx="10515600" cy="328210"/>
          </a:xfrm>
        </p:spPr>
        <p:txBody>
          <a:bodyPr>
            <a:noAutofit/>
          </a:bodyPr>
          <a:lstStyle/>
          <a:p>
            <a:r>
              <a:rPr lang="pl-PL" sz="3000" b="1" dirty="0">
                <a:latin typeface="Arial" panose="020B0604020202020204" pitchFamily="34" charset="0"/>
                <a:cs typeface="Arial" panose="020B0604020202020204" pitchFamily="34" charset="0"/>
              </a:rPr>
              <a:t>Z</a:t>
            </a:r>
            <a:r>
              <a:rPr lang="pl-PL" sz="3000" b="1" dirty="0" smtClean="0">
                <a:latin typeface="Arial" panose="020B0604020202020204" pitchFamily="34" charset="0"/>
                <a:cs typeface="Arial" panose="020B0604020202020204" pitchFamily="34" charset="0"/>
              </a:rPr>
              <a:t>asada </a:t>
            </a:r>
            <a:r>
              <a:rPr lang="pl-PL" sz="3000" b="1" dirty="0">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2053243" y="1147156"/>
            <a:ext cx="9690023" cy="5016758"/>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przed zamknięciem rogatek włącza się sygnalizacja dźwiękowa i świetlna,</a:t>
            </a:r>
            <a:r>
              <a:rPr lang="pl-PL" sz="2000" dirty="0">
                <a:latin typeface="Arial" panose="020B0604020202020204" pitchFamily="34" charset="0"/>
                <a:cs typeface="Arial" panose="020B0604020202020204" pitchFamily="34" charset="0"/>
              </a:rPr>
              <a:t> </a:t>
            </a:r>
            <a:r>
              <a:rPr lang="pl-PL" sz="2000" dirty="0" smtClean="0">
                <a:latin typeface="Arial" panose="020B0604020202020204" pitchFamily="34" charset="0"/>
                <a:cs typeface="Arial" panose="020B0604020202020204" pitchFamily="34" charset="0"/>
              </a:rPr>
              <a:t>jest to informacja o zakazie wjazdu na przejazd – służy do opuszczenia przejazdu przez pojazdy, które są już na przejeździe</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około 10 sekund – opadają rogatki</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a:latin typeface="Arial" panose="020B0604020202020204" pitchFamily="34" charset="0"/>
                <a:cs typeface="Arial" panose="020B0604020202020204" pitchFamily="34" charset="0"/>
              </a:rPr>
              <a:t>o</a:t>
            </a:r>
            <a:r>
              <a:rPr lang="pl-PL" sz="2000" dirty="0" smtClean="0">
                <a:latin typeface="Arial" panose="020B0604020202020204" pitchFamily="34" charset="0"/>
                <a:cs typeface="Arial" panose="020B0604020202020204" pitchFamily="34" charset="0"/>
              </a:rPr>
              <a:t>koło 10 sekund od zamknięcia rogatek  czoło pociągu może pojawić się na przejeździe</a:t>
            </a:r>
          </a:p>
          <a:p>
            <a:endParaRPr lang="pl-PL" sz="2000" dirty="0" smtClean="0">
              <a:latin typeface="Arial" panose="020B0604020202020204" pitchFamily="34" charset="0"/>
              <a:cs typeface="Arial" panose="020B0604020202020204" pitchFamily="34" charset="0"/>
            </a:endParaRPr>
          </a:p>
          <a:p>
            <a:pPr algn="ctr"/>
            <a:r>
              <a:rPr lang="pl-PL" sz="2000" dirty="0">
                <a:solidFill>
                  <a:srgbClr val="FF0000"/>
                </a:solidFill>
                <a:latin typeface="Arial" panose="020B0604020202020204" pitchFamily="34" charset="0"/>
                <a:cs typeface="Arial" panose="020B0604020202020204" pitchFamily="34" charset="0"/>
              </a:rPr>
              <a:t>WAŻNE!!! </a:t>
            </a:r>
          </a:p>
          <a:p>
            <a:pPr algn="ctr"/>
            <a:r>
              <a:rPr lang="pl-PL" sz="2000" dirty="0">
                <a:solidFill>
                  <a:srgbClr val="FF0000"/>
                </a:solidFill>
                <a:latin typeface="Arial" panose="020B0604020202020204" pitchFamily="34" charset="0"/>
                <a:cs typeface="Arial" panose="020B0604020202020204" pitchFamily="34" charset="0"/>
              </a:rPr>
              <a:t>NIE LEKCEWAŻ SYGNALIZACJI! </a:t>
            </a:r>
          </a:p>
          <a:p>
            <a:pPr algn="ctr"/>
            <a:r>
              <a:rPr lang="pl-PL" sz="2000" dirty="0">
                <a:latin typeface="Arial" panose="020B0604020202020204" pitchFamily="34" charset="0"/>
                <a:cs typeface="Arial" panose="020B0604020202020204" pitchFamily="34" charset="0"/>
              </a:rPr>
              <a:t>W momencie gdy światła zaczną migać, możesz nie mieć już czasu, aby opuścić przejazd, narażając tym samym swoje życie, a także życie innych</a:t>
            </a:r>
            <a:r>
              <a:rPr lang="pl-PL" sz="2000" dirty="0" smtClean="0">
                <a:latin typeface="Arial" panose="020B0604020202020204" pitchFamily="34" charset="0"/>
                <a:cs typeface="Arial" panose="020B0604020202020204" pitchFamily="34" charset="0"/>
              </a:rPr>
              <a:t>!</a:t>
            </a:r>
          </a:p>
          <a:p>
            <a:endParaRPr lang="pl-PL" sz="2000" dirty="0" smtClean="0">
              <a:latin typeface="Arial" panose="020B0604020202020204" pitchFamily="34" charset="0"/>
              <a:cs typeface="Arial" panose="020B0604020202020204" pitchFamily="34" charset="0"/>
            </a:endParaRPr>
          </a:p>
          <a:p>
            <a:endParaRPr lang="pl-PL" sz="2000" dirty="0">
              <a:latin typeface="Arial" panose="020B0604020202020204" pitchFamily="34" charset="0"/>
              <a:cs typeface="Arial" panose="020B0604020202020204" pitchFamily="34" charset="0"/>
            </a:endParaRPr>
          </a:p>
          <a:p>
            <a:r>
              <a:rPr lang="pl-PL" sz="2000" dirty="0">
                <a:latin typeface="Arial" panose="020B0604020202020204" pitchFamily="34" charset="0"/>
                <a:cs typeface="Arial" panose="020B0604020202020204" pitchFamily="34" charset="0"/>
              </a:rPr>
              <a:t>W</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czasie, który mija od zapalenia się sygnalizacji świetlnej do </a:t>
            </a:r>
            <a:r>
              <a:rPr lang="pl-PL" sz="2000" dirty="0" smtClean="0">
                <a:latin typeface="Arial" panose="020B0604020202020204" pitchFamily="34" charset="0"/>
                <a:cs typeface="Arial" panose="020B0604020202020204" pitchFamily="34" charset="0"/>
              </a:rPr>
              <a:t>zamknięcia jezdni przez rogatki, pociąg </a:t>
            </a:r>
            <a:r>
              <a:rPr lang="pl-PL" sz="2000" dirty="0">
                <a:latin typeface="Arial" panose="020B0604020202020204" pitchFamily="34" charset="0"/>
                <a:cs typeface="Arial" panose="020B0604020202020204" pitchFamily="34" charset="0"/>
              </a:rPr>
              <a:t>jadący z prędkością </a:t>
            </a:r>
            <a:r>
              <a:rPr lang="pl-PL" sz="2000" dirty="0" smtClean="0">
                <a:latin typeface="Arial" panose="020B0604020202020204" pitchFamily="34" charset="0"/>
                <a:cs typeface="Arial" panose="020B0604020202020204" pitchFamily="34" charset="0"/>
              </a:rPr>
              <a:t>160 </a:t>
            </a:r>
            <a:r>
              <a:rPr lang="pl-PL" sz="2000" dirty="0">
                <a:latin typeface="Arial" panose="020B0604020202020204" pitchFamily="34" charset="0"/>
                <a:cs typeface="Arial" panose="020B0604020202020204" pitchFamily="34" charset="0"/>
              </a:rPr>
              <a:t>km/h </a:t>
            </a:r>
            <a:r>
              <a:rPr lang="pl-PL" sz="2000" dirty="0">
                <a:solidFill>
                  <a:srgbClr val="FF0000"/>
                </a:solidFill>
                <a:latin typeface="Arial" panose="020B0604020202020204" pitchFamily="34" charset="0"/>
                <a:cs typeface="Arial" panose="020B0604020202020204" pitchFamily="34" charset="0"/>
              </a:rPr>
              <a:t>przebywa drogę </a:t>
            </a:r>
            <a:r>
              <a:rPr lang="pl-PL" sz="2000" dirty="0" smtClean="0">
                <a:solidFill>
                  <a:srgbClr val="FF0000"/>
                </a:solidFill>
                <a:latin typeface="Arial" panose="020B0604020202020204" pitchFamily="34" charset="0"/>
                <a:cs typeface="Arial" panose="020B0604020202020204" pitchFamily="34" charset="0"/>
              </a:rPr>
              <a:t>1022 m</a:t>
            </a:r>
            <a:r>
              <a:rPr lang="pl-PL" sz="2000" b="1" dirty="0" smtClean="0">
                <a:latin typeface="Arial" panose="020B0604020202020204" pitchFamily="34" charset="0"/>
                <a:cs typeface="Arial" panose="020B0604020202020204" pitchFamily="34" charset="0"/>
              </a:rPr>
              <a:t>.</a:t>
            </a:r>
            <a:endParaRPr lang="pl-PL" sz="2000" b="1" dirty="0">
              <a:latin typeface="Arial" panose="020B0604020202020204" pitchFamily="34" charset="0"/>
              <a:cs typeface="Arial" panose="020B0604020202020204" pitchFamily="34" charset="0"/>
            </a:endParaRPr>
          </a:p>
        </p:txBody>
      </p:sp>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72262" y="398491"/>
            <a:ext cx="10515600" cy="328210"/>
          </a:xfrm>
        </p:spPr>
        <p:txBody>
          <a:bodyPr>
            <a:noAutofit/>
          </a:bodyPr>
          <a:lstStyle/>
          <a:p>
            <a:r>
              <a:rPr lang="pl-PL" sz="3000" b="1" dirty="0" smtClean="0">
                <a:latin typeface="Arial" panose="020B0604020202020204" pitchFamily="34" charset="0"/>
                <a:cs typeface="Arial" panose="020B0604020202020204" pitchFamily="34" charset="0"/>
              </a:rPr>
              <a:t>Akty prawne</a:t>
            </a:r>
            <a:endParaRPr lang="pl-PL" sz="3000" b="1" dirty="0">
              <a:latin typeface="Arial" panose="020B0604020202020204" pitchFamily="34" charset="0"/>
              <a:cs typeface="Arial" panose="020B0604020202020204" pitchFamily="34" charset="0"/>
            </a:endParaRP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8" name="pole tekstowe 7"/>
          <p:cNvSpPr txBox="1"/>
          <p:nvPr/>
        </p:nvSpPr>
        <p:spPr>
          <a:xfrm>
            <a:off x="2145321" y="1568893"/>
            <a:ext cx="9646988" cy="4247317"/>
          </a:xfrm>
          <a:prstGeom prst="rect">
            <a:avLst/>
          </a:prstGeom>
          <a:noFill/>
        </p:spPr>
        <p:txBody>
          <a:bodyPr wrap="square" rtlCol="0">
            <a:spAutoFit/>
          </a:bodyPr>
          <a:lstStyle/>
          <a:p>
            <a:pPr marL="285750" indent="-285750">
              <a:buFont typeface="Arial" pitchFamily="34" charset="0"/>
              <a:buChar char="•"/>
            </a:pPr>
            <a:r>
              <a:rPr lang="pl-PL" dirty="0">
                <a:latin typeface="Arial" panose="020B0604020202020204" pitchFamily="34" charset="0"/>
                <a:cs typeface="Arial" panose="020B0604020202020204" pitchFamily="34" charset="0"/>
              </a:rPr>
              <a:t>Ustawa z dnia 20 czerwca 1997 r. Prawo o ruchu drogowym </a:t>
            </a:r>
            <a:endParaRPr lang="pl-PL" dirty="0" smtClean="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Ministrów Infrastruktury oraz Spraw Wewnętrznych i </a:t>
            </a:r>
            <a:r>
              <a:rPr lang="pl-PL" dirty="0" smtClean="0">
                <a:latin typeface="Arial" panose="020B0604020202020204" pitchFamily="34" charset="0"/>
                <a:cs typeface="Arial" panose="020B0604020202020204" pitchFamily="34" charset="0"/>
              </a:rPr>
              <a:t>Administracji z </a:t>
            </a:r>
            <a:r>
              <a:rPr lang="pl-PL" dirty="0">
                <a:latin typeface="Arial" panose="020B0604020202020204" pitchFamily="34" charset="0"/>
                <a:cs typeface="Arial" panose="020B0604020202020204" pitchFamily="34" charset="0"/>
              </a:rPr>
              <a:t>dnia 31 lipca 2002 r. w sprawie znaków i sygnałów </a:t>
            </a:r>
            <a:r>
              <a:rPr lang="pl-PL" dirty="0" smtClean="0">
                <a:latin typeface="Arial" panose="020B0604020202020204" pitchFamily="34" charset="0"/>
                <a:cs typeface="Arial" panose="020B0604020202020204" pitchFamily="34" charset="0"/>
              </a:rPr>
              <a:t>drogowych</a:t>
            </a: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Ministra Infrastruktury z dnia 3 lipca 2003 </a:t>
            </a:r>
            <a:r>
              <a:rPr lang="pl-PL" dirty="0" smtClean="0">
                <a:latin typeface="Arial" panose="020B0604020202020204" pitchFamily="34" charset="0"/>
                <a:cs typeface="Arial" panose="020B0604020202020204" pitchFamily="34" charset="0"/>
              </a:rPr>
              <a:t>r. w sprawie szczegółowych </a:t>
            </a:r>
            <a:r>
              <a:rPr lang="pl-PL" dirty="0">
                <a:latin typeface="Arial" panose="020B0604020202020204" pitchFamily="34" charset="0"/>
                <a:cs typeface="Arial" panose="020B0604020202020204" pitchFamily="34" charset="0"/>
              </a:rPr>
              <a:t>warunków technicznych dla </a:t>
            </a:r>
            <a:r>
              <a:rPr lang="pl-PL" dirty="0" smtClean="0">
                <a:latin typeface="Arial" panose="020B0604020202020204" pitchFamily="34" charset="0"/>
                <a:cs typeface="Arial" panose="020B0604020202020204" pitchFamily="34" charset="0"/>
              </a:rPr>
              <a:t>znaków i </a:t>
            </a:r>
            <a:r>
              <a:rPr lang="pl-PL" dirty="0">
                <a:latin typeface="Arial" panose="020B0604020202020204" pitchFamily="34" charset="0"/>
                <a:cs typeface="Arial" panose="020B0604020202020204" pitchFamily="34" charset="0"/>
              </a:rPr>
              <a:t>sygnałów </a:t>
            </a:r>
            <a:r>
              <a:rPr lang="pl-PL" dirty="0" smtClean="0">
                <a:latin typeface="Arial" panose="020B0604020202020204" pitchFamily="34" charset="0"/>
                <a:cs typeface="Arial" panose="020B0604020202020204" pitchFamily="34" charset="0"/>
              </a:rPr>
              <a:t>drogowych oraz </a:t>
            </a:r>
            <a:r>
              <a:rPr lang="pl-PL" dirty="0">
                <a:latin typeface="Arial" panose="020B0604020202020204" pitchFamily="34" charset="0"/>
                <a:cs typeface="Arial" panose="020B0604020202020204" pitchFamily="34" charset="0"/>
              </a:rPr>
              <a:t>urządzeń bezpieczeństwa ruchu drogowego </a:t>
            </a:r>
            <a:r>
              <a:rPr lang="pl-PL" dirty="0" smtClean="0">
                <a:latin typeface="Arial" panose="020B0604020202020204" pitchFamily="34" charset="0"/>
                <a:cs typeface="Arial" panose="020B0604020202020204" pitchFamily="34" charset="0"/>
              </a:rPr>
              <a:t>i </a:t>
            </a:r>
            <a:r>
              <a:rPr lang="pl-PL" dirty="0">
                <a:latin typeface="Arial" panose="020B0604020202020204" pitchFamily="34" charset="0"/>
                <a:cs typeface="Arial" panose="020B0604020202020204" pitchFamily="34" charset="0"/>
              </a:rPr>
              <a:t>warunków ich umieszczania na </a:t>
            </a:r>
            <a:r>
              <a:rPr lang="pl-PL" dirty="0" smtClean="0">
                <a:latin typeface="Arial" panose="020B0604020202020204" pitchFamily="34" charset="0"/>
                <a:cs typeface="Arial" panose="020B0604020202020204" pitchFamily="34" charset="0"/>
              </a:rPr>
              <a:t>drogach</a:t>
            </a: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Ministra Infrastruktury i Rozwoju z dnia 20 października 2015 </a:t>
            </a:r>
            <a:r>
              <a:rPr lang="pl-PL" dirty="0" smtClean="0">
                <a:latin typeface="Arial" panose="020B0604020202020204" pitchFamily="34" charset="0"/>
                <a:cs typeface="Arial" panose="020B0604020202020204" pitchFamily="34" charset="0"/>
              </a:rPr>
              <a:t>r. w </a:t>
            </a:r>
            <a:r>
              <a:rPr lang="pl-PL" dirty="0">
                <a:latin typeface="Arial" panose="020B0604020202020204" pitchFamily="34" charset="0"/>
                <a:cs typeface="Arial" panose="020B0604020202020204" pitchFamily="34" charset="0"/>
              </a:rPr>
              <a:t>sprawie warunków technicznych jakim powinny odpowiadać skrzyżowania </a:t>
            </a:r>
            <a:r>
              <a:rPr lang="pl-PL" dirty="0" smtClean="0">
                <a:latin typeface="Arial" panose="020B0604020202020204" pitchFamily="34" charset="0"/>
                <a:cs typeface="Arial" panose="020B0604020202020204" pitchFamily="34" charset="0"/>
              </a:rPr>
              <a:t>linii </a:t>
            </a:r>
            <a:r>
              <a:rPr lang="pl-PL" dirty="0">
                <a:latin typeface="Arial" panose="020B0604020202020204" pitchFamily="34" charset="0"/>
                <a:cs typeface="Arial" panose="020B0604020202020204" pitchFamily="34" charset="0"/>
              </a:rPr>
              <a:t>kolejowych oraz bocznic z drogami i ich usytuowanie. </a:t>
            </a:r>
            <a:endParaRPr lang="pl-PL" dirty="0" smtClean="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Nowelizacja tego rozporządzenia z dnia 2 października 2018 r. </a:t>
            </a:r>
            <a:r>
              <a:rPr lang="pl-PL" dirty="0" smtClean="0">
                <a:latin typeface="Arial" panose="020B0604020202020204" pitchFamily="34" charset="0"/>
                <a:cs typeface="Arial" panose="020B0604020202020204" pitchFamily="34" charset="0"/>
              </a:rPr>
              <a:t>weszła </a:t>
            </a:r>
            <a:r>
              <a:rPr lang="pl-PL" dirty="0">
                <a:latin typeface="Arial" panose="020B0604020202020204" pitchFamily="34" charset="0"/>
                <a:cs typeface="Arial" panose="020B0604020202020204" pitchFamily="34" charset="0"/>
              </a:rPr>
              <a:t>w życie </a:t>
            </a:r>
            <a:r>
              <a:rPr lang="pl-PL" dirty="0" smtClean="0">
                <a:latin typeface="Arial" panose="020B0604020202020204" pitchFamily="34" charset="0"/>
                <a:cs typeface="Arial" panose="020B0604020202020204" pitchFamily="34" charset="0"/>
              </a:rPr>
              <a:t>16 października </a:t>
            </a:r>
            <a:r>
              <a:rPr lang="pl-PL" dirty="0">
                <a:latin typeface="Arial" panose="020B0604020202020204" pitchFamily="34" charset="0"/>
                <a:cs typeface="Arial" panose="020B0604020202020204" pitchFamily="34" charset="0"/>
              </a:rPr>
              <a:t>2018 r.</a:t>
            </a: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84416" y="418382"/>
            <a:ext cx="10515600" cy="328210"/>
          </a:xfrm>
        </p:spPr>
        <p:txBody>
          <a:bodyPr>
            <a:noAutofit/>
          </a:bodyPr>
          <a:lstStyle/>
          <a:p>
            <a:r>
              <a:rPr lang="pl-PL" sz="3000" b="1" dirty="0" smtClean="0">
                <a:latin typeface="Arial" panose="020B0604020202020204" pitchFamily="34" charset="0"/>
                <a:cs typeface="Arial" panose="020B0604020202020204" pitchFamily="34" charset="0"/>
              </a:rPr>
              <a:t>Co się dzieje w głowie kierowcy?</a:t>
            </a:r>
            <a:endParaRPr lang="pl-PL" sz="3000" b="1" dirty="0">
              <a:latin typeface="Arial" panose="020B0604020202020204" pitchFamily="34" charset="0"/>
              <a:cs typeface="Arial" panose="020B0604020202020204" pitchFamily="34" charset="0"/>
            </a:endParaRPr>
          </a:p>
        </p:txBody>
      </p:sp>
      <p:sp>
        <p:nvSpPr>
          <p:cNvPr id="3" name="pole tekstowe 2"/>
          <p:cNvSpPr txBox="1"/>
          <p:nvPr/>
        </p:nvSpPr>
        <p:spPr>
          <a:xfrm>
            <a:off x="2103466" y="1370733"/>
            <a:ext cx="10221884" cy="470898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r>
              <a:rPr lang="pl-PL" sz="2400" dirty="0" smtClean="0">
                <a:latin typeface="Arial" panose="020B0604020202020204" pitchFamily="34" charset="0"/>
                <a:cs typeface="Arial" panose="020B0604020202020204" pitchFamily="34" charset="0"/>
              </a:rPr>
              <a:t>(</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do ryzykowania podczas przekraczania przejazdów kolejowo-drogowych?</a:t>
            </a:r>
          </a:p>
          <a:p>
            <a:pPr marL="357188" indent="-269875">
              <a:buFontTx/>
              <a:buChar char="-"/>
            </a:pPr>
            <a:endParaRPr lang="pl-PL" dirty="0" smtClean="0"/>
          </a:p>
          <a:p>
            <a:r>
              <a:rPr lang="pl-PL" dirty="0" smtClean="0"/>
              <a:t> </a:t>
            </a:r>
            <a:endParaRPr lang="pl-PL" dirty="0"/>
          </a:p>
        </p:txBody>
      </p:sp>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79567" y="410070"/>
            <a:ext cx="10515600" cy="328210"/>
          </a:xfrm>
        </p:spPr>
        <p:txBody>
          <a:bodyPr>
            <a:noAutofit/>
          </a:bodyPr>
          <a:lstStyle/>
          <a:p>
            <a:r>
              <a:rPr lang="pl-PL" sz="3000" b="1" dirty="0" smtClean="0">
                <a:latin typeface="Arial" panose="020B0604020202020204" pitchFamily="34" charset="0"/>
                <a:cs typeface="Arial" panose="020B0604020202020204" pitchFamily="34" charset="0"/>
              </a:rPr>
              <a:t>Pożądane zachowania kierowców</a:t>
            </a:r>
            <a:endParaRPr lang="pl-PL" sz="3000" b="1" dirty="0">
              <a:latin typeface="Arial" panose="020B0604020202020204" pitchFamily="34" charset="0"/>
              <a:cs typeface="Arial" panose="020B0604020202020204" pitchFamily="34" charset="0"/>
            </a:endParaRPr>
          </a:p>
        </p:txBody>
      </p:sp>
      <p:sp>
        <p:nvSpPr>
          <p:cNvPr id="3" name="pole tekstowe 2"/>
          <p:cNvSpPr txBox="1"/>
          <p:nvPr/>
        </p:nvSpPr>
        <p:spPr>
          <a:xfrm>
            <a:off x="2090738" y="1213657"/>
            <a:ext cx="9867506" cy="4708981"/>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zachowanie odpowiedniej odległości przed poprzedzającym samochodem, </a:t>
            </a:r>
          </a:p>
          <a:p>
            <a:r>
              <a:rPr lang="pl-PL" sz="2000" dirty="0" smtClean="0">
                <a:latin typeface="Arial" panose="020B0604020202020204" pitchFamily="34" charset="0"/>
                <a:cs typeface="Arial" panose="020B0604020202020204" pitchFamily="34" charset="0"/>
              </a:rPr>
              <a:t>ma na celu zapobieganie sytuacjom, w których kierowca jadący z tyłu zostaje </a:t>
            </a:r>
          </a:p>
          <a:p>
            <a:r>
              <a:rPr lang="pl-PL" sz="20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000" dirty="0" smtClean="0">
                <a:solidFill>
                  <a:srgbClr val="FF0000"/>
                </a:solidFill>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000" dirty="0" smtClean="0">
                <a:latin typeface="Arial" panose="020B0604020202020204" pitchFamily="34" charset="0"/>
                <a:cs typeface="Arial" panose="020B0604020202020204" pitchFamily="34" charset="0"/>
              </a:rPr>
              <a:t>w momencie, gdy samochód jest unieruchomiony:</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należy włączyć pierwszy bieg i z przekręconym kluczykiem w stacyjce </a:t>
            </a:r>
            <a:br>
              <a:rPr lang="pl-PL" sz="2000" dirty="0" smtClean="0">
                <a:latin typeface="Arial" panose="020B0604020202020204" pitchFamily="34" charset="0"/>
                <a:cs typeface="Arial" panose="020B0604020202020204" pitchFamily="34" charset="0"/>
              </a:rPr>
            </a:br>
            <a:r>
              <a:rPr lang="pl-PL" sz="2000" dirty="0" smtClean="0">
                <a:solidFill>
                  <a:srgbClr val="FF0000"/>
                </a:solidFill>
                <a:latin typeface="Arial" panose="020B0604020202020204" pitchFamily="34" charset="0"/>
                <a:cs typeface="Arial" panose="020B0604020202020204" pitchFamily="34" charset="0"/>
              </a:rPr>
              <a:t>zjechać z torów  </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można próbować go zepchnąć z przejazdu, pod warunkiem, </a:t>
            </a:r>
            <a:br>
              <a:rPr lang="pl-PL" sz="2000" dirty="0" smtClean="0">
                <a:latin typeface="Arial" panose="020B0604020202020204" pitchFamily="34" charset="0"/>
                <a:cs typeface="Arial" panose="020B0604020202020204" pitchFamily="34" charset="0"/>
              </a:rPr>
            </a:br>
            <a:r>
              <a:rPr lang="pl-PL" sz="2000" dirty="0" smtClean="0">
                <a:latin typeface="Arial" panose="020B0604020202020204" pitchFamily="34" charset="0"/>
                <a:cs typeface="Arial" panose="020B0604020202020204" pitchFamily="34" charset="0"/>
              </a:rPr>
              <a:t>że nie nadjeżdża jeszcze pociąg</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gdy widać już pociąg, </a:t>
            </a:r>
            <a:r>
              <a:rPr lang="pl-PL" sz="2000" dirty="0" smtClean="0">
                <a:solidFill>
                  <a:srgbClr val="FF0000"/>
                </a:solidFill>
                <a:latin typeface="Arial" panose="020B0604020202020204" pitchFamily="34" charset="0"/>
                <a:cs typeface="Arial" panose="020B0604020202020204" pitchFamily="34" charset="0"/>
              </a:rPr>
              <a:t>uciec jak najdalej </a:t>
            </a:r>
            <a:r>
              <a:rPr lang="pl-PL" sz="2000" dirty="0" smtClean="0">
                <a:latin typeface="Arial" panose="020B0604020202020204" pitchFamily="34" charset="0"/>
                <a:cs typeface="Arial" panose="020B0604020202020204" pitchFamily="34" charset="0"/>
              </a:rPr>
              <a:t>od miejsca potencjalnego wypadku</a:t>
            </a:r>
          </a:p>
          <a:p>
            <a:pPr marL="684213" indent="-342900">
              <a:buFont typeface="Wingdings" pitchFamily="2" charset="2"/>
              <a:buChar char="ü"/>
            </a:pPr>
            <a:r>
              <a:rPr lang="pl-PL" sz="2000" dirty="0">
                <a:latin typeface="Arial" panose="020B0604020202020204" pitchFamily="34" charset="0"/>
                <a:cs typeface="Arial" panose="020B0604020202020204" pitchFamily="34" charset="0"/>
              </a:rPr>
              <a:t>gdy nie masz możliwości zjechania z przejazdu, </a:t>
            </a:r>
          </a:p>
          <a:p>
            <a:pPr marL="627063"/>
            <a:r>
              <a:rPr lang="pl-PL" sz="2000" dirty="0">
                <a:solidFill>
                  <a:srgbClr val="FF0000"/>
                </a:solidFill>
                <a:latin typeface="Arial" panose="020B0604020202020204" pitchFamily="34" charset="0"/>
                <a:cs typeface="Arial" panose="020B0604020202020204" pitchFamily="34" charset="0"/>
              </a:rPr>
              <a:t>opuść samochód </a:t>
            </a:r>
            <a:r>
              <a:rPr lang="pl-PL" sz="2000" dirty="0" smtClean="0">
                <a:solidFill>
                  <a:srgbClr val="FF0000"/>
                </a:solidFill>
                <a:latin typeface="Arial" panose="020B0604020202020204" pitchFamily="34" charset="0"/>
                <a:cs typeface="Arial" panose="020B0604020202020204" pitchFamily="34" charset="0"/>
              </a:rPr>
              <a:t>razem </a:t>
            </a:r>
            <a:r>
              <a:rPr lang="pl-PL" sz="2000" dirty="0">
                <a:solidFill>
                  <a:srgbClr val="FF0000"/>
                </a:solidFill>
                <a:latin typeface="Arial" panose="020B0604020202020204" pitchFamily="34" charset="0"/>
                <a:cs typeface="Arial" panose="020B0604020202020204" pitchFamily="34" charset="0"/>
              </a:rPr>
              <a:t>z pasażerami </a:t>
            </a:r>
            <a:r>
              <a:rPr lang="pl-PL" sz="2000" dirty="0">
                <a:latin typeface="Arial" panose="020B0604020202020204" pitchFamily="34" charset="0"/>
                <a:cs typeface="Arial" panose="020B0604020202020204" pitchFamily="34" charset="0"/>
              </a:rPr>
              <a:t>i skorzystaj z </a:t>
            </a:r>
            <a:r>
              <a:rPr lang="pl-PL" sz="20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000" dirty="0" smtClean="0">
              <a:latin typeface="Arial" panose="020B0604020202020204" pitchFamily="34" charset="0"/>
              <a:cs typeface="Arial" panose="020B0604020202020204" pitchFamily="34" charset="0"/>
            </a:endParaRPr>
          </a:p>
        </p:txBody>
      </p:sp>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177935" y="2756131"/>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4" name="Obraz 3"/>
          <p:cNvPicPr>
            <a:picLocks noChangeAspect="1"/>
          </p:cNvPicPr>
          <p:nvPr/>
        </p:nvPicPr>
        <p:blipFill>
          <a:blip r:embed="rId2"/>
          <a:stretch>
            <a:fillRect/>
          </a:stretch>
        </p:blipFill>
        <p:spPr>
          <a:xfrm>
            <a:off x="2756490" y="2826387"/>
            <a:ext cx="7816376" cy="1945486"/>
          </a:xfrm>
          <a:prstGeom prst="rect">
            <a:avLst/>
          </a:prstGeom>
        </p:spPr>
      </p:pic>
      <p:sp>
        <p:nvSpPr>
          <p:cNvPr id="2" name="Symbol zastępczy daty 1"/>
          <p:cNvSpPr>
            <a:spLocks noGrp="1"/>
          </p:cNvSpPr>
          <p:nvPr>
            <p:ph type="dt" sz="half" idx="10"/>
          </p:nvPr>
        </p:nvSpPr>
        <p:spPr/>
        <p:txBody>
          <a:bodyPr/>
          <a:lstStyle/>
          <a:p>
            <a:r>
              <a:rPr lang="pl-PL" dirty="0" smtClean="0">
                <a:solidFill>
                  <a:prstClr val="black">
                    <a:tint val="75000"/>
                  </a:prstClr>
                </a:solidFill>
              </a:rPr>
              <a:t>22.10.2019</a:t>
            </a:r>
            <a:endParaRPr lang="pl-PL" dirty="0">
              <a:solidFill>
                <a:prstClr val="black">
                  <a:tint val="75000"/>
                </a:prstClr>
              </a:solidFill>
            </a:endParaRPr>
          </a:p>
        </p:txBody>
      </p:sp>
      <p:sp>
        <p:nvSpPr>
          <p:cNvPr id="8" name="Tytuł 1"/>
          <p:cNvSpPr txBox="1">
            <a:spLocks/>
          </p:cNvSpPr>
          <p:nvPr/>
        </p:nvSpPr>
        <p:spPr>
          <a:xfrm>
            <a:off x="2091343" y="485775"/>
            <a:ext cx="10515600" cy="5893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solidFill>
                  <a:prstClr val="black"/>
                </a:solidFill>
                <a:latin typeface="Arial" panose="020B0604020202020204" pitchFamily="34" charset="0"/>
                <a:cs typeface="Arial" panose="020B0604020202020204" pitchFamily="34" charset="0"/>
              </a:rPr>
              <a:t>Znakowanie przejazdów kolejowo-drogowych naklejkami </a:t>
            </a:r>
          </a:p>
          <a:p>
            <a:pPr algn="l"/>
            <a:r>
              <a:rPr lang="pl-PL" sz="2000" b="1" dirty="0">
                <a:solidFill>
                  <a:prstClr val="black"/>
                </a:solidFill>
                <a:latin typeface="Arial" panose="020B0604020202020204" pitchFamily="34" charset="0"/>
                <a:cs typeface="Arial" panose="020B0604020202020204" pitchFamily="34" charset="0"/>
              </a:rPr>
              <a:t>z Indywidualnym Numerem Identyfikacyjnym</a:t>
            </a:r>
          </a:p>
        </p:txBody>
      </p:sp>
    </p:spTree>
    <p:extLst>
      <p:ext uri="{BB962C8B-B14F-4D97-AF65-F5344CB8AC3E}">
        <p14:creationId xmlns:p14="http://schemas.microsoft.com/office/powerpoint/2010/main" val="404126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1918231" y="2502297"/>
            <a:ext cx="1537397" cy="1551496"/>
            <a:chOff x="2135469" y="2121977"/>
            <a:chExt cx="1537397" cy="1551496"/>
          </a:xfrm>
        </p:grpSpPr>
        <p:sp>
          <p:nvSpPr>
            <p:cNvPr id="21" name="Prostokąt zaokrąglony 20"/>
            <p:cNvSpPr/>
            <p:nvPr/>
          </p:nvSpPr>
          <p:spPr>
            <a:xfrm>
              <a:off x="2135469" y="2121977"/>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 name="Prostokąt zaokrąglony 3"/>
            <p:cNvSpPr/>
            <p:nvPr/>
          </p:nvSpPr>
          <p:spPr>
            <a:xfrm>
              <a:off x="2207465" y="219915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2407301" y="2797389"/>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sp>
        <p:nvSpPr>
          <p:cNvPr id="13" name="pole tekstowe 12"/>
          <p:cNvSpPr txBox="1"/>
          <p:nvPr/>
        </p:nvSpPr>
        <p:spPr>
          <a:xfrm>
            <a:off x="3669612" y="251415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6527955" y="2895101"/>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3672866" y="3633392"/>
            <a:ext cx="8193269" cy="3139321"/>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CEL:</a:t>
            </a:r>
          </a:p>
          <a:p>
            <a:pPr marL="285750" indent="-285750">
              <a:buFontTx/>
              <a:buChar char="-"/>
            </a:pPr>
            <a:r>
              <a:rPr lang="pl-PL" b="1" dirty="0" smtClean="0">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p</a:t>
            </a:r>
            <a:r>
              <a:rPr lang="pl-PL" b="1" dirty="0" smtClean="0">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s</a:t>
            </a:r>
            <a:r>
              <a:rPr lang="pl-PL" b="1" dirty="0" smtClean="0">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s</a:t>
            </a:r>
            <a:r>
              <a:rPr lang="pl-PL" b="1" dirty="0" smtClean="0">
                <a:latin typeface="Arial" panose="020B0604020202020204" pitchFamily="34" charset="0"/>
                <a:cs typeface="Arial" panose="020B0604020202020204" pitchFamily="34" charset="0"/>
              </a:rPr>
              <a:t>zybkie działanie zapobiegające zdarzeniom</a:t>
            </a:r>
          </a:p>
          <a:p>
            <a:endParaRPr lang="pl-PL" b="1" dirty="0" smtClean="0">
              <a:latin typeface="Arial" panose="020B0604020202020204" pitchFamily="34" charset="0"/>
              <a:cs typeface="Arial" panose="020B0604020202020204" pitchFamily="34" charset="0"/>
            </a:endParaRPr>
          </a:p>
          <a:p>
            <a:endParaRPr lang="pl-PL" b="1" dirty="0" smtClean="0">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17" name="Tytuł 1"/>
          <p:cNvSpPr txBox="1">
            <a:spLocks/>
          </p:cNvSpPr>
          <p:nvPr/>
        </p:nvSpPr>
        <p:spPr>
          <a:xfrm>
            <a:off x="2074891" y="523157"/>
            <a:ext cx="10515600" cy="3282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000" b="1" dirty="0">
                <a:latin typeface="Arial" panose="020B0604020202020204" pitchFamily="34" charset="0"/>
                <a:cs typeface="Arial" panose="020B0604020202020204" pitchFamily="34" charset="0"/>
              </a:rPr>
              <a:t>Po co wdrożyliśmy ten projekt?</a:t>
            </a:r>
          </a:p>
        </p:txBody>
      </p:sp>
      <p:sp>
        <p:nvSpPr>
          <p:cNvPr id="3" name="Prostokąt 2"/>
          <p:cNvSpPr/>
          <p:nvPr/>
        </p:nvSpPr>
        <p:spPr>
          <a:xfrm>
            <a:off x="3621404" y="1455809"/>
            <a:ext cx="6436996" cy="646331"/>
          </a:xfrm>
          <a:prstGeom prst="rect">
            <a:avLst/>
          </a:prstGeom>
        </p:spPr>
        <p:txBody>
          <a:bodyPr wrap="square">
            <a:spAutoFit/>
          </a:bodyPr>
          <a:lstStyle/>
          <a:p>
            <a:pPr lvl="0" algn="ctr"/>
            <a:r>
              <a:rPr lang="pl-PL" b="1" dirty="0">
                <a:solidFill>
                  <a:srgbClr val="FF0000"/>
                </a:solidFill>
                <a:latin typeface="Arial" panose="020B0604020202020204" pitchFamily="34" charset="0"/>
                <a:cs typeface="Arial" panose="020B0604020202020204" pitchFamily="34" charset="0"/>
              </a:rPr>
              <a:t>Bezpieczeństwo dla PKP Polskich Linii Kolejowych S.A. </a:t>
            </a:r>
            <a:br>
              <a:rPr lang="pl-PL" b="1" dirty="0">
                <a:solidFill>
                  <a:srgbClr val="FF0000"/>
                </a:solidFill>
                <a:latin typeface="Arial" panose="020B0604020202020204" pitchFamily="34" charset="0"/>
                <a:cs typeface="Arial" panose="020B0604020202020204" pitchFamily="34" charset="0"/>
              </a:rPr>
            </a:br>
            <a:r>
              <a:rPr lang="pl-PL" b="1" dirty="0">
                <a:solidFill>
                  <a:srgbClr val="FF0000"/>
                </a:solidFill>
                <a:latin typeface="Arial" panose="020B0604020202020204" pitchFamily="34" charset="0"/>
                <a:cs typeface="Arial" panose="020B0604020202020204" pitchFamily="34" charset="0"/>
              </a:rPr>
              <a:t>jest sprawą priorytetową!</a:t>
            </a:r>
          </a:p>
        </p:txBody>
      </p:sp>
    </p:spTree>
    <p:extLst>
      <p:ext uri="{BB962C8B-B14F-4D97-AF65-F5344CB8AC3E}">
        <p14:creationId xmlns:p14="http://schemas.microsoft.com/office/powerpoint/2010/main" val="156641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daty 4"/>
          <p:cNvSpPr>
            <a:spLocks noGrp="1"/>
          </p:cNvSpPr>
          <p:nvPr>
            <p:ph type="dt" sz="half" idx="10"/>
          </p:nvPr>
        </p:nvSpPr>
        <p:spPr/>
        <p:txBody>
          <a:bodyPr/>
          <a:lstStyle/>
          <a:p>
            <a:r>
              <a:rPr lang="pl-PL" dirty="0" smtClean="0">
                <a:solidFill>
                  <a:prstClr val="black">
                    <a:tint val="75000"/>
                  </a:prstClr>
                </a:solidFill>
              </a:rPr>
              <a:t>22.10.2019</a:t>
            </a:r>
            <a:endParaRPr lang="pl-PL" dirty="0">
              <a:solidFill>
                <a:prstClr val="black">
                  <a:tint val="75000"/>
                </a:prstClr>
              </a:solidFill>
            </a:endParaRPr>
          </a:p>
        </p:txBody>
      </p:sp>
      <p:sp>
        <p:nvSpPr>
          <p:cNvPr id="3" name="pole tekstowe 2"/>
          <p:cNvSpPr txBox="1"/>
          <p:nvPr/>
        </p:nvSpPr>
        <p:spPr>
          <a:xfrm>
            <a:off x="2041070" y="1193799"/>
            <a:ext cx="9827079" cy="3293209"/>
          </a:xfrm>
          <a:prstGeom prst="rect">
            <a:avLst/>
          </a:prstGeom>
          <a:noFill/>
        </p:spPr>
        <p:txBody>
          <a:bodyPr wrap="square" rtlCol="0">
            <a:spAutoFit/>
          </a:bodyPr>
          <a:lstStyle/>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sz="1600" dirty="0" smtClean="0">
                <a:solidFill>
                  <a:prstClr val="black"/>
                </a:solidFill>
                <a:latin typeface="Arial" panose="020B0604020202020204" pitchFamily="34" charset="0"/>
                <a:cs typeface="Arial" panose="020B0604020202020204" pitchFamily="34" charset="0"/>
              </a:rPr>
            </a:br>
            <a:r>
              <a:rPr lang="pl-PL" sz="1600"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555625"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bezpośredniego kanału komunikacji pomiędzy Operatorami Numeru Alarmowego,</a:t>
            </a:r>
          </a:p>
          <a:p>
            <a:pPr marL="269875"/>
            <a:r>
              <a:rPr lang="pl-PL" sz="1600" dirty="0" smtClean="0">
                <a:solidFill>
                  <a:prstClr val="black"/>
                </a:solidFill>
                <a:latin typeface="Arial" panose="020B0604020202020204" pitchFamily="34" charset="0"/>
                <a:cs typeface="Arial" panose="020B0604020202020204" pitchFamily="34" charset="0"/>
              </a:rPr>
              <a:t>a pracownikami kierującymi ruchem kolejowym</a:t>
            </a:r>
          </a:p>
          <a:p>
            <a:pPr marL="555625"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i publikowanie danych o przejazdach na mapie UMM</a:t>
            </a:r>
          </a:p>
        </p:txBody>
      </p:sp>
      <p:sp>
        <p:nvSpPr>
          <p:cNvPr id="7" name="Prostokąt 6"/>
          <p:cNvSpPr/>
          <p:nvPr/>
        </p:nvSpPr>
        <p:spPr>
          <a:xfrm>
            <a:off x="2659225" y="4974390"/>
            <a:ext cx="7408506" cy="830997"/>
          </a:xfrm>
          <a:prstGeom prst="rect">
            <a:avLst/>
          </a:prstGeom>
        </p:spPr>
        <p:txBody>
          <a:bodyPr wrap="square">
            <a:spAutoFit/>
          </a:bodyPr>
          <a:lstStyle/>
          <a:p>
            <a:pPr lvl="0" algn="ctr"/>
            <a:r>
              <a:rPr lang="pl-PL" dirty="0">
                <a:solidFill>
                  <a:prstClr val="black"/>
                </a:solidFill>
                <a:latin typeface="Arial" panose="020B0604020202020204" pitchFamily="34" charset="0"/>
                <a:cs typeface="Arial" panose="020B0604020202020204" pitchFamily="34" charset="0"/>
              </a:rPr>
              <a:t>Łącznie na przejazdach i przejściach w poziomie </a:t>
            </a:r>
            <a:r>
              <a:rPr lang="pl-PL" dirty="0" smtClean="0">
                <a:solidFill>
                  <a:prstClr val="black"/>
                </a:solidFill>
                <a:latin typeface="Arial" panose="020B0604020202020204" pitchFamily="34" charset="0"/>
                <a:cs typeface="Arial" panose="020B0604020202020204" pitchFamily="34" charset="0"/>
              </a:rPr>
              <a:t>szyn pojawiło </a:t>
            </a:r>
            <a:r>
              <a:rPr lang="pl-PL" dirty="0">
                <a:solidFill>
                  <a:prstClr val="black"/>
                </a:solidFill>
                <a:latin typeface="Arial" panose="020B0604020202020204" pitchFamily="34" charset="0"/>
                <a:cs typeface="Arial" panose="020B0604020202020204" pitchFamily="34" charset="0"/>
              </a:rPr>
              <a:t>się </a:t>
            </a:r>
          </a:p>
          <a:p>
            <a:pPr lvl="0" algn="ctr"/>
            <a:r>
              <a:rPr lang="pl-PL" sz="3000" b="1" dirty="0">
                <a:solidFill>
                  <a:srgbClr val="FF0000"/>
                </a:solidFill>
                <a:latin typeface="Arial" panose="020B0604020202020204" pitchFamily="34" charset="0"/>
                <a:cs typeface="Arial" panose="020B0604020202020204" pitchFamily="34" charset="0"/>
              </a:rPr>
              <a:t>ponad 28 000 </a:t>
            </a:r>
            <a:r>
              <a:rPr lang="pl-PL" sz="3000" b="1" dirty="0" smtClean="0">
                <a:solidFill>
                  <a:srgbClr val="FF0000"/>
                </a:solidFill>
                <a:latin typeface="Arial" panose="020B0604020202020204" pitchFamily="34" charset="0"/>
                <a:cs typeface="Arial" panose="020B0604020202020204" pitchFamily="34" charset="0"/>
              </a:rPr>
              <a:t>naklejek</a:t>
            </a:r>
            <a:endParaRPr lang="pl-PL" sz="3000"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2094235" y="313110"/>
            <a:ext cx="4075155" cy="553998"/>
          </a:xfrm>
          <a:prstGeom prst="rect">
            <a:avLst/>
          </a:prstGeom>
        </p:spPr>
        <p:txBody>
          <a:bodyPr wrap="none">
            <a:spAutoFit/>
          </a:bodyPr>
          <a:lstStyle/>
          <a:p>
            <a:r>
              <a:rPr lang="pl-PL" sz="3000" b="1" dirty="0">
                <a:solidFill>
                  <a:prstClr val="black"/>
                </a:solidFill>
                <a:latin typeface="Arial" panose="020B0604020202020204" pitchFamily="34" charset="0"/>
                <a:cs typeface="Arial" panose="020B0604020202020204" pitchFamily="34" charset="0"/>
              </a:rPr>
              <a:t>Jak to osiągnęliśmy?</a:t>
            </a:r>
            <a:endParaRPr lang="pl-PL" dirty="0"/>
          </a:p>
        </p:txBody>
      </p:sp>
    </p:spTree>
    <p:extLst>
      <p:ext uri="{BB962C8B-B14F-4D97-AF65-F5344CB8AC3E}">
        <p14:creationId xmlns:p14="http://schemas.microsoft.com/office/powerpoint/2010/main" val="1812458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 name="Tytuł 1"/>
          <p:cNvSpPr>
            <a:spLocks noGrp="1"/>
          </p:cNvSpPr>
          <p:nvPr>
            <p:ph type="ctrTitle" idx="4294967295"/>
          </p:nvPr>
        </p:nvSpPr>
        <p:spPr>
          <a:xfrm>
            <a:off x="2088340" y="423389"/>
            <a:ext cx="8553450" cy="460375"/>
          </a:xfrm>
        </p:spPr>
        <p:txBody>
          <a:bodyPr>
            <a:noAutofit/>
          </a:bodyPr>
          <a:lstStyle/>
          <a:p>
            <a:pPr algn="l"/>
            <a:r>
              <a:rPr lang="pl-PL" sz="2000" b="1" dirty="0" smtClean="0">
                <a:latin typeface="Arial" panose="020B0604020202020204" pitchFamily="34" charset="0"/>
                <a:cs typeface="Arial" panose="020B0604020202020204" pitchFamily="34" charset="0"/>
              </a:rPr>
              <a:t>Sposób znakowania przejazdów kolejowo-drogowych</a:t>
            </a:r>
            <a:endParaRPr lang="pl-PL" sz="20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6798759" y="4129218"/>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4" name="Nawias klamrowy otwierający 3"/>
          <p:cNvSpPr/>
          <p:nvPr/>
        </p:nvSpPr>
        <p:spPr>
          <a:xfrm rot="5400000">
            <a:off x="8489020" y="5260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6668927" y="1474075"/>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2814520" y="2202676"/>
            <a:ext cx="7756665" cy="1930624"/>
          </a:xfrm>
          <a:prstGeom prst="rect">
            <a:avLst/>
          </a:prstGeom>
        </p:spPr>
      </p:pic>
      <p:sp>
        <p:nvSpPr>
          <p:cNvPr id="9" name="Prostokąt 8"/>
          <p:cNvSpPr/>
          <p:nvPr/>
        </p:nvSpPr>
        <p:spPr>
          <a:xfrm>
            <a:off x="2075408" y="5997651"/>
            <a:ext cx="4134465"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Odblaskowa naklejka w kolorze żółtym</a:t>
            </a:r>
          </a:p>
        </p:txBody>
      </p:sp>
    </p:spTree>
    <p:extLst>
      <p:ext uri="{BB962C8B-B14F-4D97-AF65-F5344CB8AC3E}">
        <p14:creationId xmlns:p14="http://schemas.microsoft.com/office/powerpoint/2010/main" val="613361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a 4"/>
          <p:cNvGrpSpPr/>
          <p:nvPr/>
        </p:nvGrpSpPr>
        <p:grpSpPr>
          <a:xfrm>
            <a:off x="2190718" y="4173721"/>
            <a:ext cx="6170134" cy="1263108"/>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a:stCxn id="41" idx="0"/>
          </p:cNvCxnSpPr>
          <p:nvPr/>
        </p:nvCxnSpPr>
        <p:spPr>
          <a:xfrm flipV="1">
            <a:off x="2604306" y="3287795"/>
            <a:ext cx="3529794" cy="1651918"/>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646976" y="249413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4445330" y="156335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420324" y="2061680"/>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725474" y="-6793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3"/>
          <a:stretch>
            <a:fillRect/>
          </a:stretch>
        </p:blipFill>
        <p:spPr>
          <a:xfrm>
            <a:off x="2199381" y="2049939"/>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182" y="3287795"/>
            <a:ext cx="3880018" cy="2589556"/>
          </a:xfrm>
          <a:prstGeom prst="rect">
            <a:avLst/>
          </a:prstGeom>
        </p:spPr>
      </p:pic>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4" name="Tytuł 1"/>
          <p:cNvSpPr txBox="1">
            <a:spLocks/>
          </p:cNvSpPr>
          <p:nvPr/>
        </p:nvSpPr>
        <p:spPr>
          <a:xfrm>
            <a:off x="2084804" y="381112"/>
            <a:ext cx="9916695" cy="7047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latin typeface="Arial" panose="020B0604020202020204" pitchFamily="34" charset="0"/>
                <a:cs typeface="Arial" panose="020B0604020202020204" pitchFamily="34" charset="0"/>
              </a:rPr>
              <a:t>Znakowanie przejazdów i przejść w poziomie szyn </a:t>
            </a:r>
            <a:endParaRPr lang="pl-PL" sz="2000" b="1" dirty="0" smtClean="0">
              <a:latin typeface="Arial" panose="020B0604020202020204" pitchFamily="34" charset="0"/>
              <a:cs typeface="Arial" panose="020B0604020202020204" pitchFamily="34" charset="0"/>
            </a:endParaRPr>
          </a:p>
          <a:p>
            <a:pPr algn="l"/>
            <a:r>
              <a:rPr lang="pl-PL" sz="2000" b="1" dirty="0" smtClean="0">
                <a:latin typeface="Arial" panose="020B0604020202020204" pitchFamily="34" charset="0"/>
                <a:cs typeface="Arial" panose="020B0604020202020204" pitchFamily="34" charset="0"/>
              </a:rPr>
              <a:t>wyposażonych </a:t>
            </a:r>
            <a:r>
              <a:rPr lang="pl-PL" sz="2000" b="1" dirty="0">
                <a:latin typeface="Arial" panose="020B0604020202020204" pitchFamily="34" charset="0"/>
                <a:cs typeface="Arial" panose="020B0604020202020204" pitchFamily="34" charset="0"/>
              </a:rPr>
              <a:t>w rogatki</a:t>
            </a:r>
          </a:p>
        </p:txBody>
      </p:sp>
      <p:sp>
        <p:nvSpPr>
          <p:cNvPr id="26" name="Prostokąt 25"/>
          <p:cNvSpPr/>
          <p:nvPr/>
        </p:nvSpPr>
        <p:spPr>
          <a:xfrm>
            <a:off x="2084804" y="5980644"/>
            <a:ext cx="5827237"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Naklejka jest umieszczona na obudowie od strony szyn</a:t>
            </a:r>
          </a:p>
        </p:txBody>
      </p:sp>
    </p:spTree>
    <p:extLst>
      <p:ext uri="{BB962C8B-B14F-4D97-AF65-F5344CB8AC3E}">
        <p14:creationId xmlns:p14="http://schemas.microsoft.com/office/powerpoint/2010/main" val="323979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185988" y="1514359"/>
            <a:ext cx="9667961" cy="465101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ymbol zastępczy daty 2"/>
          <p:cNvSpPr>
            <a:spLocks noGrp="1"/>
          </p:cNvSpPr>
          <p:nvPr>
            <p:ph type="dt" sz="half" idx="10"/>
          </p:nvPr>
        </p:nvSpPr>
        <p:spPr>
          <a:xfrm>
            <a:off x="838200" y="6356350"/>
            <a:ext cx="2743200" cy="365125"/>
          </a:xfrm>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Tytuł 1"/>
          <p:cNvSpPr txBox="1">
            <a:spLocks/>
          </p:cNvSpPr>
          <p:nvPr/>
        </p:nvSpPr>
        <p:spPr>
          <a:xfrm>
            <a:off x="2094614" y="468382"/>
            <a:ext cx="7404100" cy="37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000" b="1" dirty="0" smtClean="0">
                <a:latin typeface="Arial" panose="020B0604020202020204" pitchFamily="34" charset="0"/>
                <a:cs typeface="Arial" panose="020B0604020202020204" pitchFamily="34" charset="0"/>
              </a:rPr>
              <a:t>Wizualizacja znakowania na przejazdach kat. A i B</a:t>
            </a:r>
            <a:endParaRPr lang="pl-PL" sz="2000" b="1" dirty="0">
              <a:latin typeface="Arial" panose="020B0604020202020204" pitchFamily="34" charset="0"/>
              <a:cs typeface="Arial" panose="020B0604020202020204" pitchFamily="34" charset="0"/>
            </a:endParaRPr>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058" y="1977014"/>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877" y="1561984"/>
            <a:ext cx="4701503" cy="3379647"/>
          </a:xfrm>
          <a:prstGeom prst="rect">
            <a:avLst/>
          </a:prstGeom>
        </p:spPr>
      </p:pic>
      <p:pic>
        <p:nvPicPr>
          <p:cNvPr id="9" name="Obraz 8"/>
          <p:cNvPicPr>
            <a:picLocks noChangeAspect="1"/>
          </p:cNvPicPr>
          <p:nvPr/>
        </p:nvPicPr>
        <p:blipFill>
          <a:blip r:embed="rId4"/>
          <a:stretch>
            <a:fillRect/>
          </a:stretch>
        </p:blipFill>
        <p:spPr>
          <a:xfrm>
            <a:off x="3447842" y="2797203"/>
            <a:ext cx="183686" cy="45719"/>
          </a:xfrm>
          <a:prstGeom prst="rect">
            <a:avLst/>
          </a:prstGeom>
        </p:spPr>
      </p:pic>
      <p:pic>
        <p:nvPicPr>
          <p:cNvPr id="10" name="Obraz 9"/>
          <p:cNvPicPr>
            <a:picLocks noChangeAspect="1"/>
          </p:cNvPicPr>
          <p:nvPr/>
        </p:nvPicPr>
        <p:blipFill>
          <a:blip r:embed="rId4"/>
          <a:stretch>
            <a:fillRect/>
          </a:stretch>
        </p:blipFill>
        <p:spPr>
          <a:xfrm>
            <a:off x="9729286" y="1835469"/>
            <a:ext cx="183686" cy="45719"/>
          </a:xfrm>
          <a:prstGeom prst="rect">
            <a:avLst/>
          </a:prstGeom>
        </p:spPr>
      </p:pic>
      <p:sp>
        <p:nvSpPr>
          <p:cNvPr id="11" name="pole tekstowe 10"/>
          <p:cNvSpPr txBox="1"/>
          <p:nvPr/>
        </p:nvSpPr>
        <p:spPr>
          <a:xfrm>
            <a:off x="3487488" y="5473019"/>
            <a:ext cx="1622624" cy="369332"/>
          </a:xfrm>
          <a:prstGeom prst="rect">
            <a:avLst/>
          </a:prstGeom>
          <a:noFill/>
        </p:spPr>
        <p:txBody>
          <a:bodyPr wrap="none" rtlCol="0">
            <a:spAutoFit/>
          </a:bodyPr>
          <a:lstStyle/>
          <a:p>
            <a:r>
              <a:rPr lang="pl-PL" sz="1600" dirty="0" smtClean="0">
                <a:solidFill>
                  <a:prstClr val="black"/>
                </a:solidFill>
                <a:latin typeface="Arial" panose="020B0604020202020204" pitchFamily="34" charset="0"/>
                <a:cs typeface="Arial" panose="020B0604020202020204" pitchFamily="34" charset="0"/>
              </a:rPr>
              <a:t>Przejazd</a:t>
            </a:r>
            <a:r>
              <a:rPr lang="pl-PL" dirty="0" smtClean="0">
                <a:solidFill>
                  <a:prstClr val="black"/>
                </a:solidFill>
                <a:latin typeface="Arial" panose="020B0604020202020204" pitchFamily="34" charset="0"/>
                <a:cs typeface="Arial" panose="020B0604020202020204" pitchFamily="34" charset="0"/>
              </a:rPr>
              <a:t> kat. A</a:t>
            </a:r>
            <a:endParaRPr lang="pl-PL" dirty="0">
              <a:solidFill>
                <a:prstClr val="black"/>
              </a:solidFill>
              <a:latin typeface="Arial" panose="020B0604020202020204" pitchFamily="34" charset="0"/>
              <a:cs typeface="Arial" panose="020B0604020202020204" pitchFamily="34" charset="0"/>
            </a:endParaRPr>
          </a:p>
        </p:txBody>
      </p:sp>
      <p:sp>
        <p:nvSpPr>
          <p:cNvPr id="12" name="pole tekstowe 11"/>
          <p:cNvSpPr txBox="1"/>
          <p:nvPr/>
        </p:nvSpPr>
        <p:spPr>
          <a:xfrm>
            <a:off x="8383202" y="4529290"/>
            <a:ext cx="1564852" cy="338554"/>
          </a:xfrm>
          <a:prstGeom prst="rect">
            <a:avLst/>
          </a:prstGeom>
          <a:noFill/>
        </p:spPr>
        <p:txBody>
          <a:bodyPr wrap="none" rtlCol="0">
            <a:spAutoFit/>
          </a:bodyPr>
          <a:lstStyle/>
          <a:p>
            <a:r>
              <a:rPr lang="pl-PL" sz="1600" dirty="0" smtClean="0">
                <a:solidFill>
                  <a:prstClr val="black"/>
                </a:solidFill>
                <a:latin typeface="Arial" panose="020B0604020202020204" pitchFamily="34" charset="0"/>
                <a:cs typeface="Arial" panose="020B0604020202020204" pitchFamily="34" charset="0"/>
              </a:rPr>
              <a:t>Przejazd kat. B</a:t>
            </a:r>
            <a:endParaRPr lang="pl-PL" sz="1600" dirty="0">
              <a:solidFill>
                <a:prstClr val="black"/>
              </a:solidFill>
              <a:latin typeface="Arial" panose="020B0604020202020204" pitchFamily="34" charset="0"/>
              <a:cs typeface="Arial" panose="020B0604020202020204" pitchFamily="34" charset="0"/>
            </a:endParaRPr>
          </a:p>
        </p:txBody>
      </p:sp>
      <p:cxnSp>
        <p:nvCxnSpPr>
          <p:cNvPr id="13" name="Łącznik prosty 12"/>
          <p:cNvCxnSpPr/>
          <p:nvPr/>
        </p:nvCxnSpPr>
        <p:spPr>
          <a:xfrm flipH="1">
            <a:off x="3631528" y="1911799"/>
            <a:ext cx="1652555" cy="876073"/>
          </a:xfrm>
          <a:prstGeom prst="line">
            <a:avLst/>
          </a:prstGeom>
        </p:spPr>
        <p:style>
          <a:lnRef idx="1">
            <a:schemeClr val="dk1"/>
          </a:lnRef>
          <a:fillRef idx="0">
            <a:schemeClr val="dk1"/>
          </a:fillRef>
          <a:effectRef idx="0">
            <a:schemeClr val="dk1"/>
          </a:effectRef>
          <a:fontRef idx="minor">
            <a:schemeClr val="tx1"/>
          </a:fontRef>
        </p:style>
      </p:cxnSp>
      <p:cxnSp>
        <p:nvCxnSpPr>
          <p:cNvPr id="14" name="Łącznik prosty 13"/>
          <p:cNvCxnSpPr/>
          <p:nvPr/>
        </p:nvCxnSpPr>
        <p:spPr>
          <a:xfrm>
            <a:off x="5110112" y="2015262"/>
            <a:ext cx="562480" cy="1902945"/>
          </a:xfrm>
          <a:prstGeom prst="line">
            <a:avLst/>
          </a:prstGeom>
        </p:spPr>
        <p:style>
          <a:lnRef idx="1">
            <a:schemeClr val="dk1"/>
          </a:lnRef>
          <a:fillRef idx="0">
            <a:schemeClr val="dk1"/>
          </a:fillRef>
          <a:effectRef idx="0">
            <a:schemeClr val="dk1"/>
          </a:effectRef>
          <a:fontRef idx="minor">
            <a:schemeClr val="tx1"/>
          </a:fontRef>
        </p:style>
      </p:cxnSp>
      <p:cxnSp>
        <p:nvCxnSpPr>
          <p:cNvPr id="15" name="Łącznik prosty 14"/>
          <p:cNvCxnSpPr/>
          <p:nvPr/>
        </p:nvCxnSpPr>
        <p:spPr>
          <a:xfrm flipV="1">
            <a:off x="6404006" y="1894335"/>
            <a:ext cx="3398895" cy="135270"/>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a:off x="6406086" y="2029651"/>
            <a:ext cx="1607064" cy="1041303"/>
          </a:xfrm>
          <a:prstGeom prst="line">
            <a:avLst/>
          </a:prstGeom>
        </p:spPr>
        <p:style>
          <a:lnRef idx="1">
            <a:schemeClr val="dk1"/>
          </a:lnRef>
          <a:fillRef idx="0">
            <a:schemeClr val="dk1"/>
          </a:fillRef>
          <a:effectRef idx="0">
            <a:schemeClr val="dk1"/>
          </a:effectRef>
          <a:fontRef idx="minor">
            <a:schemeClr val="tx1"/>
          </a:fontRef>
        </p:style>
      </p:cxnSp>
      <p:cxnSp>
        <p:nvCxnSpPr>
          <p:cNvPr id="17" name="Łącznik prosty 16"/>
          <p:cNvCxnSpPr/>
          <p:nvPr/>
        </p:nvCxnSpPr>
        <p:spPr>
          <a:xfrm flipH="1">
            <a:off x="5568553" y="3905080"/>
            <a:ext cx="105328" cy="88809"/>
          </a:xfrm>
          <a:prstGeom prst="line">
            <a:avLst/>
          </a:prstGeom>
        </p:spPr>
        <p:style>
          <a:lnRef idx="1">
            <a:schemeClr val="dk1"/>
          </a:lnRef>
          <a:fillRef idx="0">
            <a:schemeClr val="dk1"/>
          </a:fillRef>
          <a:effectRef idx="0">
            <a:schemeClr val="dk1"/>
          </a:effectRef>
          <a:fontRef idx="minor">
            <a:schemeClr val="tx1"/>
          </a:fontRef>
        </p:style>
      </p:cxnSp>
      <p:pic>
        <p:nvPicPr>
          <p:cNvPr id="18" name="Obraz 17"/>
          <p:cNvPicPr>
            <a:picLocks noChangeAspect="1"/>
          </p:cNvPicPr>
          <p:nvPr/>
        </p:nvPicPr>
        <p:blipFill>
          <a:blip r:embed="rId4"/>
          <a:stretch>
            <a:fillRect/>
          </a:stretch>
        </p:blipFill>
        <p:spPr>
          <a:xfrm>
            <a:off x="4741602" y="1565360"/>
            <a:ext cx="1787664" cy="444946"/>
          </a:xfrm>
          <a:prstGeom prst="rect">
            <a:avLst/>
          </a:prstGeom>
        </p:spPr>
      </p:pic>
    </p:spTree>
    <p:extLst>
      <p:ext uri="{BB962C8B-B14F-4D97-AF65-F5344CB8AC3E}">
        <p14:creationId xmlns:p14="http://schemas.microsoft.com/office/powerpoint/2010/main" val="2553976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9173548" y="2111149"/>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967117" y="1018284"/>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994490" y="1565510"/>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6294888" y="-1115878"/>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2140456" y="300141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4401868" y="4672120"/>
            <a:ext cx="1301605" cy="325126"/>
          </a:xfrm>
          <a:prstGeom prst="rect">
            <a:avLst/>
          </a:prstGeom>
        </p:spPr>
      </p:pic>
      <p:cxnSp>
        <p:nvCxnSpPr>
          <p:cNvPr id="7" name="Łącznik prosty 6"/>
          <p:cNvCxnSpPr/>
          <p:nvPr/>
        </p:nvCxnSpPr>
        <p:spPr>
          <a:xfrm flipH="1" flipV="1">
            <a:off x="3910049" y="1671984"/>
            <a:ext cx="729726" cy="2733866"/>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5246178" y="2911413"/>
            <a:ext cx="2718707" cy="1744675"/>
          </a:xfrm>
          <a:prstGeom prst="line">
            <a:avLst/>
          </a:prstGeom>
        </p:spPr>
        <p:style>
          <a:lnRef idx="1">
            <a:schemeClr val="dk1"/>
          </a:lnRef>
          <a:fillRef idx="0">
            <a:schemeClr val="dk1"/>
          </a:fillRef>
          <a:effectRef idx="0">
            <a:schemeClr val="dk1"/>
          </a:effectRef>
          <a:fontRef idx="minor">
            <a:schemeClr val="tx1"/>
          </a:fontRef>
        </p:style>
      </p:cxnSp>
      <p:pic>
        <p:nvPicPr>
          <p:cNvPr id="18" name="Obraz 17"/>
          <p:cNvPicPr>
            <a:picLocks noChangeAspect="1"/>
          </p:cNvPicPr>
          <p:nvPr/>
        </p:nvPicPr>
        <p:blipFill>
          <a:blip r:embed="rId5"/>
          <a:stretch>
            <a:fillRect/>
          </a:stretch>
        </p:blipFill>
        <p:spPr>
          <a:xfrm>
            <a:off x="3768794" y="1590322"/>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996" y="2940266"/>
            <a:ext cx="4121852" cy="3091389"/>
          </a:xfrm>
          <a:prstGeom prst="rect">
            <a:avLst/>
          </a:prstGeom>
        </p:spPr>
      </p:pic>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2" name="Tytuł 1"/>
          <p:cNvSpPr txBox="1">
            <a:spLocks/>
          </p:cNvSpPr>
          <p:nvPr/>
        </p:nvSpPr>
        <p:spPr>
          <a:xfrm>
            <a:off x="2119190" y="515967"/>
            <a:ext cx="9916695" cy="5907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latin typeface="Arial" panose="020B0604020202020204" pitchFamily="34" charset="0"/>
                <a:cs typeface="Arial" panose="020B0604020202020204" pitchFamily="34" charset="0"/>
              </a:rPr>
              <a:t>Znakowanie przejazdów i przejść w poziomie szyn </a:t>
            </a:r>
            <a:endParaRPr lang="pl-PL" sz="2000" b="1" dirty="0" smtClean="0">
              <a:latin typeface="Arial" panose="020B0604020202020204" pitchFamily="34" charset="0"/>
              <a:cs typeface="Arial" panose="020B0604020202020204" pitchFamily="34" charset="0"/>
            </a:endParaRPr>
          </a:p>
          <a:p>
            <a:pPr algn="l"/>
            <a:r>
              <a:rPr lang="pl-PL" sz="2000" b="1" dirty="0" smtClean="0">
                <a:latin typeface="Arial" panose="020B0604020202020204" pitchFamily="34" charset="0"/>
                <a:cs typeface="Arial" panose="020B0604020202020204" pitchFamily="34" charset="0"/>
              </a:rPr>
              <a:t>niewyposażonych </a:t>
            </a:r>
            <a:r>
              <a:rPr lang="pl-PL" sz="2000" b="1" dirty="0">
                <a:latin typeface="Arial" panose="020B0604020202020204" pitchFamily="34" charset="0"/>
                <a:cs typeface="Arial" panose="020B0604020202020204" pitchFamily="34" charset="0"/>
              </a:rPr>
              <a:t>w rogatki</a:t>
            </a:r>
          </a:p>
        </p:txBody>
      </p:sp>
      <p:sp>
        <p:nvSpPr>
          <p:cNvPr id="16" name="Prostokąt 15"/>
          <p:cNvSpPr/>
          <p:nvPr/>
        </p:nvSpPr>
        <p:spPr>
          <a:xfrm>
            <a:off x="2076015" y="6000470"/>
            <a:ext cx="6340326"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Naklejka jest umieszczona na odwrocie krzyża Św. Andrzeja</a:t>
            </a:r>
          </a:p>
        </p:txBody>
      </p:sp>
    </p:spTree>
    <p:extLst>
      <p:ext uri="{BB962C8B-B14F-4D97-AF65-F5344CB8AC3E}">
        <p14:creationId xmlns:p14="http://schemas.microsoft.com/office/powerpoint/2010/main" val="268979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921703" y="1547813"/>
            <a:ext cx="9856219" cy="43043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 name="Tytuł 1"/>
          <p:cNvSpPr>
            <a:spLocks noGrp="1"/>
          </p:cNvSpPr>
          <p:nvPr>
            <p:ph type="ctrTitle" idx="4294967295"/>
          </p:nvPr>
        </p:nvSpPr>
        <p:spPr>
          <a:xfrm>
            <a:off x="2094614" y="492082"/>
            <a:ext cx="7223125" cy="315913"/>
          </a:xfrm>
        </p:spPr>
        <p:txBody>
          <a:bodyPr>
            <a:noAutofit/>
          </a:bodyPr>
          <a:lstStyle/>
          <a:p>
            <a:pPr algn="l"/>
            <a:r>
              <a:rPr lang="pl-PL" sz="2000" b="1" dirty="0" smtClean="0">
                <a:latin typeface="Arial" panose="020B0604020202020204" pitchFamily="34" charset="0"/>
                <a:cs typeface="Arial" panose="020B0604020202020204" pitchFamily="34" charset="0"/>
              </a:rPr>
              <a:t>Wizualizacja znakowania na przejazdach kat. C i D</a:t>
            </a:r>
            <a:endParaRPr lang="pl-PL" sz="2000" b="1" dirty="0">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2"/>
          <a:stretch>
            <a:fillRect/>
          </a:stretch>
        </p:blipFill>
        <p:spPr>
          <a:xfrm>
            <a:off x="5599811" y="1585165"/>
            <a:ext cx="1593046" cy="39650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228" y="216805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482" y="1723376"/>
            <a:ext cx="4823227" cy="3466500"/>
          </a:xfrm>
          <a:prstGeom prst="rect">
            <a:avLst/>
          </a:prstGeom>
        </p:spPr>
      </p:pic>
      <p:cxnSp>
        <p:nvCxnSpPr>
          <p:cNvPr id="10" name="Łącznik prosty 9"/>
          <p:cNvCxnSpPr/>
          <p:nvPr/>
        </p:nvCxnSpPr>
        <p:spPr>
          <a:xfrm flipH="1">
            <a:off x="3551464" y="1811993"/>
            <a:ext cx="2000250" cy="48232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5353396" y="1811993"/>
            <a:ext cx="198319" cy="1380094"/>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a:off x="7240482" y="1811993"/>
            <a:ext cx="1593275" cy="269900"/>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7240482" y="1811993"/>
            <a:ext cx="3217968" cy="1225121"/>
          </a:xfrm>
          <a:prstGeom prst="line">
            <a:avLst/>
          </a:prstGeom>
        </p:spPr>
        <p:style>
          <a:lnRef idx="1">
            <a:schemeClr val="dk1"/>
          </a:lnRef>
          <a:fillRef idx="0">
            <a:schemeClr val="dk1"/>
          </a:fillRef>
          <a:effectRef idx="0">
            <a:schemeClr val="dk1"/>
          </a:effectRef>
          <a:fontRef idx="minor">
            <a:schemeClr val="tx1"/>
          </a:fontRef>
        </p:style>
      </p:cxnSp>
      <p:sp>
        <p:nvSpPr>
          <p:cNvPr id="24" name="pole tekstowe 23"/>
          <p:cNvSpPr txBox="1"/>
          <p:nvPr/>
        </p:nvSpPr>
        <p:spPr>
          <a:xfrm>
            <a:off x="3428766" y="4921197"/>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8709253" y="4736531"/>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03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Przejazd kolejowo-drogowy</a:t>
            </a:r>
            <a:endParaRPr lang="pl-PL" sz="3000" b="1"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9634" y="1535811"/>
            <a:ext cx="4755799" cy="3154680"/>
          </a:xfrm>
          <a:prstGeom prst="rect">
            <a:avLst/>
          </a:prstGeom>
        </p:spPr>
      </p:pic>
      <p:sp>
        <p:nvSpPr>
          <p:cNvPr id="4" name="Symbol zastępczy daty 3"/>
          <p:cNvSpPr>
            <a:spLocks noGrp="1"/>
          </p:cNvSpPr>
          <p:nvPr>
            <p:ph type="dt" sz="half" idx="10"/>
          </p:nvPr>
        </p:nvSpPr>
        <p:spPr/>
        <p:txBody>
          <a:bodyPr/>
          <a:lstStyle/>
          <a:p>
            <a:r>
              <a:rPr lang="pl-PL" smtClean="0"/>
              <a:t>22.10.2019</a:t>
            </a:r>
            <a:endParaRPr lang="pl-PL"/>
          </a:p>
        </p:txBody>
      </p:sp>
      <p:sp>
        <p:nvSpPr>
          <p:cNvPr id="5" name="Prostokąt 4"/>
          <p:cNvSpPr/>
          <p:nvPr/>
        </p:nvSpPr>
        <p:spPr>
          <a:xfrm>
            <a:off x="2058162" y="1532071"/>
            <a:ext cx="4144346" cy="923330"/>
          </a:xfrm>
          <a:prstGeom prst="rect">
            <a:avLst/>
          </a:prstGeom>
        </p:spPr>
        <p:txBody>
          <a:bodyPr wrap="square">
            <a:spAutoFit/>
          </a:bodyPr>
          <a:lstStyle/>
          <a:p>
            <a:pPr algn="r"/>
            <a:r>
              <a:rPr lang="pl-PL" dirty="0">
                <a:latin typeface="Arial" panose="020B0604020202020204" pitchFamily="34" charset="0"/>
                <a:cs typeface="Arial" panose="020B0604020202020204" pitchFamily="34" charset="0"/>
              </a:rPr>
              <a:t>Skrzyżowanie</a:t>
            </a:r>
          </a:p>
          <a:p>
            <a:pPr algn="r"/>
            <a:r>
              <a:rPr lang="pl-PL" dirty="0">
                <a:latin typeface="Arial" panose="020B0604020202020204" pitchFamily="34" charset="0"/>
                <a:cs typeface="Arial" panose="020B0604020202020204" pitchFamily="34" charset="0"/>
              </a:rPr>
              <a:t> linii kolejowej z drogą kołową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w jednym poziomie</a:t>
            </a:r>
          </a:p>
        </p:txBody>
      </p:sp>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345" y="1826671"/>
            <a:ext cx="5797025" cy="4812900"/>
          </a:xfrm>
          <a:prstGeom prst="rect">
            <a:avLst/>
          </a:prstGeom>
        </p:spPr>
      </p:pic>
      <p:sp>
        <p:nvSpPr>
          <p:cNvPr id="6" name="pole tekstowe 5"/>
          <p:cNvSpPr txBox="1"/>
          <p:nvPr/>
        </p:nvSpPr>
        <p:spPr>
          <a:xfrm>
            <a:off x="2092778" y="434975"/>
            <a:ext cx="8523515" cy="707886"/>
          </a:xfrm>
          <a:prstGeom prst="rect">
            <a:avLst/>
          </a:prstGeom>
          <a:noFill/>
        </p:spPr>
        <p:txBody>
          <a:bodyPr wrap="square" rtlCol="0">
            <a:spAutoFit/>
          </a:bodyPr>
          <a:lstStyle/>
          <a:p>
            <a:r>
              <a:rPr lang="pl-PL" sz="2000" b="1" dirty="0" smtClean="0">
                <a:latin typeface="Arial" panose="020B0604020202020204" pitchFamily="34" charset="0"/>
                <a:cs typeface="Arial" panose="020B0604020202020204" pitchFamily="34" charset="0"/>
              </a:rPr>
              <a:t>Co musisz wiedzieć o naklejkach na przejazdach </a:t>
            </a:r>
          </a:p>
          <a:p>
            <a:r>
              <a:rPr lang="pl-PL" sz="2000" b="1" dirty="0" smtClean="0">
                <a:latin typeface="Arial" panose="020B0604020202020204" pitchFamily="34" charset="0"/>
                <a:cs typeface="Arial" panose="020B0604020202020204" pitchFamily="34" charset="0"/>
              </a:rPr>
              <a:t>kolejowo-drogowych?</a:t>
            </a:r>
            <a:endParaRPr lang="pl-PL" sz="2000" b="1" dirty="0">
              <a:latin typeface="Arial" panose="020B0604020202020204" pitchFamily="34" charset="0"/>
              <a:cs typeface="Arial" panose="020B0604020202020204" pitchFamily="34" charset="0"/>
            </a:endParaRPr>
          </a:p>
        </p:txBody>
      </p:sp>
      <p:sp>
        <p:nvSpPr>
          <p:cNvPr id="2" name="Symbol zastępczy daty 1"/>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Tree>
    <p:extLst>
      <p:ext uri="{BB962C8B-B14F-4D97-AF65-F5344CB8AC3E}">
        <p14:creationId xmlns:p14="http://schemas.microsoft.com/office/powerpoint/2010/main" val="226607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a 6"/>
          <p:cNvGrpSpPr/>
          <p:nvPr/>
        </p:nvGrpSpPr>
        <p:grpSpPr>
          <a:xfrm>
            <a:off x="2317898" y="3938293"/>
            <a:ext cx="1314021" cy="1346097"/>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258" name="CorelDRAW" r:id="rId3" imgW="2328313" imgH="2177833" progId="CorelDRAW.Graphic.14">
                        <p:embed/>
                      </p:oleObj>
                    </mc:Choice>
                    <mc:Fallback>
                      <p:oleObj name="CorelDRAW" r:id="rId3"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3259" name="CorelDRAW" r:id="rId5" imgW="1515752" imgH="748048" progId="CorelDRAW.Graphic.14">
                      <p:embed/>
                    </p:oleObj>
                  </mc:Choice>
                  <mc:Fallback>
                    <p:oleObj name="CorelDRAW" r:id="rId5" imgW="1515752" imgH="748048" progId="CorelDRAW.Graphic.14">
                      <p:embed/>
                      <p:pic>
                        <p:nvPicPr>
                          <p:cNvPr id="0" name=""/>
                          <p:cNvPicPr/>
                          <p:nvPr/>
                        </p:nvPicPr>
                        <p:blipFill>
                          <a:blip r:embed="rId6"/>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260" name="CorelDRAW" r:id="rId7" imgW="2328313" imgH="2177833" progId="CorelDRAW.Graphic.14">
                      <p:embed/>
                    </p:oleObj>
                  </mc:Choice>
                  <mc:Fallback>
                    <p:oleObj name="CorelDRAW" r:id="rId7"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sp>
        <p:nvSpPr>
          <p:cNvPr id="12" name="pole tekstowe 11"/>
          <p:cNvSpPr txBox="1"/>
          <p:nvPr/>
        </p:nvSpPr>
        <p:spPr>
          <a:xfrm>
            <a:off x="3817067" y="1078063"/>
            <a:ext cx="2698033" cy="1200329"/>
          </a:xfrm>
          <a:prstGeom prst="rect">
            <a:avLst/>
          </a:prstGeom>
          <a:noFill/>
          <a:ln>
            <a:noFill/>
          </a:ln>
        </p:spPr>
        <p:txBody>
          <a:bodyPr wrap="square" rtlCol="0">
            <a:spAutoFit/>
          </a:bodyPr>
          <a:lstStyle/>
          <a:p>
            <a:r>
              <a:rPr lang="pl-PL" dirty="0" smtClean="0">
                <a:latin typeface="Arial" panose="020B0604020202020204" pitchFamily="34" charset="0"/>
                <a:cs typeface="Arial" panose="020B0604020202020204" pitchFamily="34" charset="0"/>
              </a:rPr>
              <a:t>1. Samochód zostaje</a:t>
            </a:r>
          </a:p>
          <a:p>
            <a:r>
              <a:rPr lang="pl-PL" dirty="0" smtClean="0">
                <a:latin typeface="Arial" panose="020B0604020202020204" pitchFamily="34" charset="0"/>
                <a:cs typeface="Arial" panose="020B0604020202020204" pitchFamily="34" charset="0"/>
              </a:rPr>
              <a:t>unieruchomiony</a:t>
            </a:r>
          </a:p>
          <a:p>
            <a:r>
              <a:rPr lang="pl-PL" dirty="0" smtClean="0">
                <a:latin typeface="Arial" panose="020B0604020202020204" pitchFamily="34" charset="0"/>
                <a:cs typeface="Arial" panose="020B0604020202020204" pitchFamily="34" charset="0"/>
              </a:rPr>
              <a:t>na przejeździe</a:t>
            </a:r>
          </a:p>
          <a:p>
            <a:pPr algn="ctr"/>
            <a:endParaRPr lang="pl-PL" dirty="0">
              <a:latin typeface="Arial" panose="020B0604020202020204" pitchFamily="34" charset="0"/>
              <a:cs typeface="Arial" panose="020B0604020202020204" pitchFamily="34" charset="0"/>
            </a:endParaRPr>
          </a:p>
        </p:txBody>
      </p:sp>
      <p:sp>
        <p:nvSpPr>
          <p:cNvPr id="24" name="pole tekstowe 23"/>
          <p:cNvSpPr txBox="1"/>
          <p:nvPr/>
        </p:nvSpPr>
        <p:spPr>
          <a:xfrm>
            <a:off x="3788803" y="2467162"/>
            <a:ext cx="2562670" cy="1200329"/>
          </a:xfrm>
          <a:prstGeom prst="rect">
            <a:avLst/>
          </a:prstGeom>
          <a:noFill/>
          <a:ln>
            <a:noFill/>
          </a:ln>
        </p:spPr>
        <p:txBody>
          <a:bodyPr wrap="square" rtlCol="0">
            <a:spAutoFit/>
          </a:bodyPr>
          <a:lstStyle/>
          <a:p>
            <a:r>
              <a:rPr lang="pl-PL" dirty="0" smtClean="0">
                <a:latin typeface="Arial" panose="020B0604020202020204" pitchFamily="34" charset="0"/>
                <a:cs typeface="Arial" panose="020B0604020202020204" pitchFamily="34" charset="0"/>
              </a:rPr>
              <a:t>2. Kierowca dzwoni na </a:t>
            </a:r>
            <a:br>
              <a:rPr lang="pl-PL" dirty="0" smtClean="0">
                <a:latin typeface="Arial" panose="020B0604020202020204" pitchFamily="34" charset="0"/>
                <a:cs typeface="Arial" panose="020B0604020202020204" pitchFamily="34" charset="0"/>
              </a:rPr>
            </a:br>
            <a:r>
              <a:rPr lang="pl-PL" dirty="0" smtClean="0">
                <a:latin typeface="Arial" panose="020B0604020202020204" pitchFamily="34" charset="0"/>
                <a:cs typeface="Arial" panose="020B0604020202020204" pitchFamily="34" charset="0"/>
              </a:rPr>
              <a:t>nr 112, zgłasza zagrożenie i podaje </a:t>
            </a:r>
            <a:br>
              <a:rPr lang="pl-PL" dirty="0" smtClean="0">
                <a:latin typeface="Arial" panose="020B0604020202020204" pitchFamily="34" charset="0"/>
                <a:cs typeface="Arial" panose="020B0604020202020204" pitchFamily="34" charset="0"/>
              </a:rPr>
            </a:br>
            <a:r>
              <a:rPr lang="pl-PL" dirty="0" smtClean="0">
                <a:latin typeface="Arial" panose="020B0604020202020204" pitchFamily="34" charset="0"/>
                <a:cs typeface="Arial" panose="020B0604020202020204" pitchFamily="34" charset="0"/>
              </a:rPr>
              <a:t>nr skrzyżowania</a:t>
            </a:r>
            <a:endParaRPr lang="pl-PL" dirty="0">
              <a:latin typeface="Arial" panose="020B0604020202020204" pitchFamily="34" charset="0"/>
              <a:cs typeface="Arial" panose="020B0604020202020204" pitchFamily="34" charset="0"/>
            </a:endParaRPr>
          </a:p>
        </p:txBody>
      </p:sp>
      <p:grpSp>
        <p:nvGrpSpPr>
          <p:cNvPr id="5" name="Grupa 4"/>
          <p:cNvGrpSpPr/>
          <p:nvPr/>
        </p:nvGrpSpPr>
        <p:grpSpPr>
          <a:xfrm>
            <a:off x="2399213" y="1024818"/>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2384232" y="2477468"/>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261" name="CorelDRAW" r:id="rId9" imgW="2328313" imgH="2177833" progId="CorelDRAW.Graphic.14">
                        <p:embed/>
                      </p:oleObj>
                    </mc:Choice>
                    <mc:Fallback>
                      <p:oleObj name="CorelDRAW" r:id="rId9"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3262" name="CorelDRAW" r:id="rId10" imgW="1515752" imgH="748048" progId="CorelDRAW.Graphic.14">
                      <p:embed/>
                    </p:oleObj>
                  </mc:Choice>
                  <mc:Fallback>
                    <p:oleObj name="CorelDRAW" r:id="rId10" imgW="1515752" imgH="748048" progId="CorelDRAW.Graphic.14">
                      <p:embed/>
                      <p:pic>
                        <p:nvPicPr>
                          <p:cNvPr id="0" name=""/>
                          <p:cNvPicPr/>
                          <p:nvPr/>
                        </p:nvPicPr>
                        <p:blipFill>
                          <a:blip r:embed="rId6"/>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3263" name="CorelDRAW" r:id="rId11" imgW="3151991" imgH="4406205" progId="CorelDRAW.Graphic.14">
                    <p:embed/>
                  </p:oleObj>
                </mc:Choice>
                <mc:Fallback>
                  <p:oleObj name="CorelDRAW" r:id="rId11" imgW="3151991" imgH="4406205" progId="CorelDRAW.Graphic.14">
                    <p:embed/>
                    <p:pic>
                      <p:nvPicPr>
                        <p:cNvPr id="0" name=""/>
                        <p:cNvPicPr/>
                        <p:nvPr/>
                      </p:nvPicPr>
                      <p:blipFill>
                        <a:blip r:embed="rId12"/>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3264" name="CorelDRAW" r:id="rId13" imgW="4707188" imgH="3452418" progId="CorelDRAW.Graphic.14">
                    <p:embed/>
                  </p:oleObj>
                </mc:Choice>
                <mc:Fallback>
                  <p:oleObj name="CorelDRAW" r:id="rId13" imgW="4707188" imgH="3452418" progId="CorelDRAW.Graphic.14">
                    <p:embed/>
                    <p:pic>
                      <p:nvPicPr>
                        <p:cNvPr id="0" name=""/>
                        <p:cNvPicPr/>
                        <p:nvPr/>
                      </p:nvPicPr>
                      <p:blipFill>
                        <a:blip r:embed="rId14"/>
                        <a:stretch>
                          <a:fillRect/>
                        </a:stretch>
                      </p:blipFill>
                      <p:spPr>
                        <a:xfrm>
                          <a:off x="5822656" y="907544"/>
                          <a:ext cx="581228" cy="426365"/>
                        </a:xfrm>
                        <a:prstGeom prst="rect">
                          <a:avLst/>
                        </a:prstGeom>
                      </p:spPr>
                    </p:pic>
                  </p:oleObj>
                </mc:Fallback>
              </mc:AlternateContent>
            </a:graphicData>
          </a:graphic>
        </p:graphicFrame>
      </p:grpSp>
      <p:grpSp>
        <p:nvGrpSpPr>
          <p:cNvPr id="19" name="Grupa 18"/>
          <p:cNvGrpSpPr/>
          <p:nvPr/>
        </p:nvGrpSpPr>
        <p:grpSpPr>
          <a:xfrm>
            <a:off x="7121349" y="1609002"/>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326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7136928" y="3102420"/>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8439796" y="5212928"/>
            <a:ext cx="3262877" cy="984885"/>
          </a:xfrm>
          <a:prstGeom prst="rect">
            <a:avLst/>
          </a:prstGeom>
          <a:noFill/>
        </p:spPr>
        <p:txBody>
          <a:bodyPr wrap="square" rtlCol="0">
            <a:spAutoFit/>
          </a:bodyPr>
          <a:lstStyle/>
          <a:p>
            <a:pPr algn="ctr"/>
            <a:r>
              <a:rPr lang="pl-PL" b="1" dirty="0" smtClean="0">
                <a:solidFill>
                  <a:srgbClr val="FF0000"/>
                </a:solidFill>
                <a:latin typeface="Arial" panose="020B0604020202020204" pitchFamily="34" charset="0"/>
                <a:cs typeface="Arial" panose="020B0604020202020204" pitchFamily="34" charset="0"/>
              </a:rPr>
              <a:t>Zakładany czas reakcji</a:t>
            </a:r>
          </a:p>
          <a:p>
            <a:pPr algn="ctr"/>
            <a:r>
              <a:rPr lang="pl-PL" sz="4000" b="1" dirty="0" smtClean="0">
                <a:solidFill>
                  <a:srgbClr val="FF0000"/>
                </a:solidFill>
                <a:latin typeface="Arial" panose="020B0604020202020204" pitchFamily="34" charset="0"/>
                <a:cs typeface="Arial" panose="020B0604020202020204" pitchFamily="34" charset="0"/>
              </a:rPr>
              <a:t>3-5 minut</a:t>
            </a:r>
          </a:p>
        </p:txBody>
      </p:sp>
      <p:grpSp>
        <p:nvGrpSpPr>
          <p:cNvPr id="3" name="Grupa 2"/>
          <p:cNvGrpSpPr/>
          <p:nvPr/>
        </p:nvGrpSpPr>
        <p:grpSpPr>
          <a:xfrm>
            <a:off x="7769725" y="5136467"/>
            <a:ext cx="981586" cy="1018753"/>
            <a:chOff x="4997342" y="4877757"/>
            <a:chExt cx="1197331" cy="1244865"/>
          </a:xfrm>
        </p:grpSpPr>
        <p:grpSp>
          <p:nvGrpSpPr>
            <p:cNvPr id="55" name="Grupa 54"/>
            <p:cNvGrpSpPr/>
            <p:nvPr/>
          </p:nvGrpSpPr>
          <p:grpSpPr>
            <a:xfrm>
              <a:off x="4997342" y="4877757"/>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ln>
                    <a:solidFill>
                      <a:srgbClr val="FF0000"/>
                    </a:solidFill>
                  </a:ln>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5522591" y="5427736"/>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5536570" y="5634444"/>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grpSp>
      <p:sp>
        <p:nvSpPr>
          <p:cNvPr id="63" name="Symbol zastępczy daty 6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6" name="Prostokąt 25"/>
          <p:cNvSpPr/>
          <p:nvPr/>
        </p:nvSpPr>
        <p:spPr>
          <a:xfrm>
            <a:off x="3767197" y="3949986"/>
            <a:ext cx="2587917" cy="1200329"/>
          </a:xfrm>
          <a:prstGeom prst="rect">
            <a:avLst/>
          </a:prstGeom>
        </p:spPr>
        <p:txBody>
          <a:bodyPr wrap="square">
            <a:spAutoFit/>
          </a:bodyPr>
          <a:lstStyle/>
          <a:p>
            <a:r>
              <a:rPr lang="pl-PL" dirty="0">
                <a:latin typeface="Arial" panose="020B0604020202020204" pitchFamily="34" charset="0"/>
                <a:cs typeface="Arial" panose="020B0604020202020204" pitchFamily="34" charset="0"/>
              </a:rPr>
              <a:t>3. Operator nr 112 dzwoni do Ekspozytury </a:t>
            </a:r>
          </a:p>
          <a:p>
            <a:r>
              <a:rPr lang="pl-PL" dirty="0">
                <a:latin typeface="Arial" panose="020B0604020202020204" pitchFamily="34" charset="0"/>
                <a:cs typeface="Arial" panose="020B0604020202020204" pitchFamily="34" charset="0"/>
              </a:rPr>
              <a:t>PKP Polskich Linii Kolejowych S.A</a:t>
            </a:r>
          </a:p>
        </p:txBody>
      </p:sp>
      <p:sp>
        <p:nvSpPr>
          <p:cNvPr id="27" name="Prostokąt 26"/>
          <p:cNvSpPr/>
          <p:nvPr/>
        </p:nvSpPr>
        <p:spPr>
          <a:xfrm>
            <a:off x="8535492" y="1665985"/>
            <a:ext cx="2805610" cy="1200329"/>
          </a:xfrm>
          <a:prstGeom prst="rect">
            <a:avLst/>
          </a:prstGeom>
        </p:spPr>
        <p:txBody>
          <a:bodyPr wrap="square">
            <a:spAutoFit/>
          </a:bodyPr>
          <a:lstStyle/>
          <a:p>
            <a:r>
              <a:rPr lang="pl-PL" dirty="0">
                <a:latin typeface="Arial" panose="020B0604020202020204" pitchFamily="34" charset="0"/>
                <a:cs typeface="Arial" panose="020B0604020202020204" pitchFamily="34" charset="0"/>
              </a:rPr>
              <a:t>4. Ekspozytura wydaje polecenie wstrzymania ruchu pociągów (ew. za pomocą RADIO STOP)</a:t>
            </a:r>
          </a:p>
        </p:txBody>
      </p:sp>
      <p:sp>
        <p:nvSpPr>
          <p:cNvPr id="65" name="Prostokąt 64"/>
          <p:cNvSpPr/>
          <p:nvPr/>
        </p:nvSpPr>
        <p:spPr>
          <a:xfrm>
            <a:off x="8579643" y="3160551"/>
            <a:ext cx="2804470" cy="923330"/>
          </a:xfrm>
          <a:prstGeom prst="rect">
            <a:avLst/>
          </a:prstGeom>
        </p:spPr>
        <p:txBody>
          <a:bodyPr wrap="square">
            <a:spAutoFit/>
          </a:bodyPr>
          <a:lstStyle/>
          <a:p>
            <a:r>
              <a:rPr lang="pl-PL" dirty="0">
                <a:latin typeface="Arial" panose="020B0604020202020204" pitchFamily="34" charset="0"/>
                <a:cs typeface="Arial" panose="020B0604020202020204" pitchFamily="34" charset="0"/>
              </a:rPr>
              <a:t>5. Wstrzymany zostaje</a:t>
            </a:r>
          </a:p>
          <a:p>
            <a:r>
              <a:rPr lang="pl-PL" dirty="0">
                <a:latin typeface="Arial" panose="020B0604020202020204" pitchFamily="34" charset="0"/>
                <a:cs typeface="Arial" panose="020B0604020202020204" pitchFamily="34" charset="0"/>
              </a:rPr>
              <a:t>ruch pociągów na szlaku/stacji</a:t>
            </a:r>
          </a:p>
        </p:txBody>
      </p:sp>
    </p:spTree>
    <p:extLst>
      <p:ext uri="{BB962C8B-B14F-4D97-AF65-F5344CB8AC3E}">
        <p14:creationId xmlns:p14="http://schemas.microsoft.com/office/powerpoint/2010/main" val="266375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2" name="Tytuł 1"/>
          <p:cNvSpPr>
            <a:spLocks noGrp="1"/>
          </p:cNvSpPr>
          <p:nvPr>
            <p:ph type="ctrTitle" idx="4294967295"/>
          </p:nvPr>
        </p:nvSpPr>
        <p:spPr>
          <a:xfrm>
            <a:off x="2047386" y="357205"/>
            <a:ext cx="7653338" cy="503238"/>
          </a:xfrm>
        </p:spPr>
        <p:txBody>
          <a:bodyPr>
            <a:noAutofit/>
          </a:bodyPr>
          <a:lstStyle/>
          <a:p>
            <a:pPr algn="l"/>
            <a:r>
              <a:rPr lang="pl-PL" sz="3000" b="1" dirty="0" smtClean="0">
                <a:latin typeface="Arial" panose="020B0604020202020204" pitchFamily="34" charset="0"/>
                <a:cs typeface="Arial" panose="020B0604020202020204" pitchFamily="34" charset="0"/>
              </a:rPr>
              <a:t>Uproszczony schemat działania</a:t>
            </a:r>
            <a:endParaRPr lang="pl-PL" sz="3000" b="1" dirty="0">
              <a:latin typeface="Arial" panose="020B0604020202020204" pitchFamily="34" charset="0"/>
              <a:cs typeface="Arial" panose="020B0604020202020204" pitchFamily="34" charset="0"/>
            </a:endParaRPr>
          </a:p>
        </p:txBody>
      </p:sp>
      <p:grpSp>
        <p:nvGrpSpPr>
          <p:cNvPr id="23" name="Grupa 22"/>
          <p:cNvGrpSpPr/>
          <p:nvPr/>
        </p:nvGrpSpPr>
        <p:grpSpPr>
          <a:xfrm>
            <a:off x="2226407" y="1951146"/>
            <a:ext cx="8553517" cy="3555743"/>
            <a:chOff x="858644" y="1976414"/>
            <a:chExt cx="12137900" cy="5045788"/>
          </a:xfrm>
        </p:grpSpPr>
        <p:sp>
          <p:nvSpPr>
            <p:cNvPr id="24" name="Prostokąt zaokrąglony 23"/>
            <p:cNvSpPr/>
            <p:nvPr/>
          </p:nvSpPr>
          <p:spPr>
            <a:xfrm>
              <a:off x="858644" y="1976414"/>
              <a:ext cx="2910468" cy="155149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2094028"/>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976414"/>
              <a:ext cx="2910468" cy="155149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19" y="2094028"/>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1" y="1976414"/>
              <a:ext cx="2910468" cy="155149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9" y="2094025"/>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781278"/>
              <a:ext cx="407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9" y="2777560"/>
              <a:ext cx="407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5470706"/>
              <a:ext cx="2910466"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2" y="5588323"/>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5470706"/>
              <a:ext cx="2910466" cy="155149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6" y="5588323"/>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p:nvPr/>
          </p:nvCxnSpPr>
          <p:spPr>
            <a:xfrm flipH="1">
              <a:off x="7390279" y="3646635"/>
              <a:ext cx="1791345" cy="1854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p:nvPr/>
          </p:nvCxnSpPr>
          <p:spPr>
            <a:xfrm>
              <a:off x="9261182" y="364663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2734401" y="2250981"/>
              <a:ext cx="262143" cy="524102"/>
            </a:xfrm>
            <a:prstGeom prst="rect">
              <a:avLst/>
            </a:prstGeom>
            <a:noFill/>
          </p:spPr>
          <p:txBody>
            <a:bodyPr wrap="none" rtlCol="0">
              <a:spAutoFit/>
            </a:bodyPr>
            <a:lstStyle/>
            <a:p>
              <a:pPr algn="ctr"/>
              <a:endParaRPr lang="pl-PL" b="1" dirty="0">
                <a:solidFill>
                  <a:prstClr val="black"/>
                </a:solidFill>
                <a:latin typeface="Arial" panose="020B0604020202020204" pitchFamily="34" charset="0"/>
                <a:cs typeface="Arial" panose="020B0604020202020204" pitchFamily="34" charset="0"/>
              </a:endParaRPr>
            </a:p>
          </p:txBody>
        </p:sp>
      </p:grpSp>
      <p:sp>
        <p:nvSpPr>
          <p:cNvPr id="3" name="Prostokąt 2"/>
          <p:cNvSpPr/>
          <p:nvPr/>
        </p:nvSpPr>
        <p:spPr>
          <a:xfrm>
            <a:off x="8336635" y="2934176"/>
            <a:ext cx="4053805" cy="646331"/>
          </a:xfrm>
          <a:prstGeom prst="rect">
            <a:avLst/>
          </a:prstGeom>
        </p:spPr>
        <p:txBody>
          <a:bodyPr wrap="square">
            <a:spAutoFit/>
          </a:bodyPr>
          <a:lstStyle/>
          <a:p>
            <a:pPr algn="ctr"/>
            <a:r>
              <a:rPr lang="pl-PL" dirty="0">
                <a:solidFill>
                  <a:srgbClr val="FF0000"/>
                </a:solidFill>
                <a:latin typeface="Arial" panose="020B0604020202020204" pitchFamily="34" charset="0"/>
                <a:cs typeface="Arial" panose="020B0604020202020204" pitchFamily="34" charset="0"/>
              </a:rPr>
              <a:t>Polecenie </a:t>
            </a:r>
          </a:p>
          <a:p>
            <a:pPr algn="ctr"/>
            <a:r>
              <a:rPr lang="pl-PL" dirty="0">
                <a:solidFill>
                  <a:srgbClr val="FF0000"/>
                </a:solidFill>
                <a:latin typeface="Arial" panose="020B0604020202020204" pitchFamily="34" charset="0"/>
                <a:cs typeface="Arial" panose="020B0604020202020204" pitchFamily="34" charset="0"/>
              </a:rPr>
              <a:t>wstrzymania ruchu</a:t>
            </a:r>
          </a:p>
        </p:txBody>
      </p:sp>
    </p:spTree>
    <p:extLst>
      <p:ext uri="{BB962C8B-B14F-4D97-AF65-F5344CB8AC3E}">
        <p14:creationId xmlns:p14="http://schemas.microsoft.com/office/powerpoint/2010/main" val="2185538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3612067" y="3872494"/>
            <a:ext cx="8017957" cy="1059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Symbol zastępczy zawartości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2018"/>
          </a:xfrm>
        </p:spPr>
      </p:pic>
      <p:pic>
        <p:nvPicPr>
          <p:cNvPr id="3" name="Obraz 2"/>
          <p:cNvPicPr>
            <a:picLocks noChangeAspect="1"/>
          </p:cNvPicPr>
          <p:nvPr/>
        </p:nvPicPr>
        <p:blipFill rotWithShape="1">
          <a:blip r:embed="rId3" cstate="print">
            <a:extLst>
              <a:ext uri="{28A0092B-C50C-407E-A947-70E740481C1C}">
                <a14:useLocalDpi xmlns:a14="http://schemas.microsoft.com/office/drawing/2010/main" val="0"/>
              </a:ext>
            </a:extLst>
          </a:blip>
          <a:srcRect t="17199" b="14309"/>
          <a:stretch/>
        </p:blipFill>
        <p:spPr>
          <a:xfrm>
            <a:off x="2062976" y="1405053"/>
            <a:ext cx="9946887" cy="4512383"/>
          </a:xfrm>
          <a:prstGeom prst="rect">
            <a:avLst/>
          </a:prstGeom>
        </p:spPr>
      </p:pic>
      <p:sp>
        <p:nvSpPr>
          <p:cNvPr id="5" name="Prostokąt 4"/>
          <p:cNvSpPr/>
          <p:nvPr/>
        </p:nvSpPr>
        <p:spPr>
          <a:xfrm>
            <a:off x="3459668" y="2262769"/>
            <a:ext cx="5522408" cy="1059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3550735" y="2399275"/>
            <a:ext cx="5326566" cy="830997"/>
          </a:xfrm>
          <a:prstGeom prst="rect">
            <a:avLst/>
          </a:prstGeom>
          <a:noFill/>
        </p:spPr>
        <p:txBody>
          <a:bodyPr wrap="square" rtlCol="0">
            <a:spAutoFit/>
          </a:bodyPr>
          <a:lstStyle/>
          <a:p>
            <a:r>
              <a:rPr lang="pl-PL" sz="1600" b="1" dirty="0">
                <a:solidFill>
                  <a:schemeClr val="bg1"/>
                </a:solidFill>
                <a:latin typeface="Arial" panose="020B0604020202020204" pitchFamily="34" charset="0"/>
                <a:cs typeface="Arial" panose="020B0604020202020204" pitchFamily="34" charset="0"/>
              </a:rPr>
              <a:t>#</a:t>
            </a:r>
            <a:r>
              <a:rPr lang="pl-PL" sz="1600" b="1" dirty="0" err="1">
                <a:solidFill>
                  <a:schemeClr val="bg1"/>
                </a:solidFill>
                <a:latin typeface="Arial" panose="020B0604020202020204" pitchFamily="34" charset="0"/>
                <a:cs typeface="Arial" panose="020B0604020202020204" pitchFamily="34" charset="0"/>
              </a:rPr>
              <a:t>ŻółtaNaklejkaPLK</a:t>
            </a:r>
            <a:endParaRPr lang="pl-PL" sz="1600" b="1" dirty="0">
              <a:solidFill>
                <a:schemeClr val="bg1"/>
              </a:solidFill>
              <a:latin typeface="Arial" panose="020B0604020202020204" pitchFamily="34" charset="0"/>
              <a:cs typeface="Arial" panose="020B0604020202020204" pitchFamily="34" charset="0"/>
            </a:endParaRPr>
          </a:p>
          <a:p>
            <a:r>
              <a:rPr lang="pl-PL" sz="1600" b="1" dirty="0">
                <a:solidFill>
                  <a:schemeClr val="bg1"/>
                </a:solidFill>
                <a:latin typeface="Arial" panose="020B0604020202020204" pitchFamily="34" charset="0"/>
                <a:cs typeface="Arial" panose="020B0604020202020204" pitchFamily="34" charset="0"/>
              </a:rPr>
              <a:t>#</a:t>
            </a:r>
            <a:r>
              <a:rPr lang="pl-PL" sz="1600" b="1" dirty="0" err="1">
                <a:solidFill>
                  <a:schemeClr val="bg1"/>
                </a:solidFill>
                <a:latin typeface="Arial" panose="020B0604020202020204" pitchFamily="34" charset="0"/>
                <a:cs typeface="Arial" panose="020B0604020202020204" pitchFamily="34" charset="0"/>
              </a:rPr>
              <a:t>SzlabanNaRyzyko</a:t>
            </a:r>
            <a:endParaRPr lang="pl-PL" sz="1600" b="1" dirty="0">
              <a:solidFill>
                <a:schemeClr val="bg1"/>
              </a:solidFill>
              <a:latin typeface="Arial" panose="020B0604020202020204" pitchFamily="34" charset="0"/>
              <a:cs typeface="Arial" panose="020B0604020202020204" pitchFamily="34" charset="0"/>
            </a:endParaRPr>
          </a:p>
          <a:p>
            <a:r>
              <a:rPr lang="pl-PL" sz="1600" b="1" dirty="0" smtClean="0">
                <a:solidFill>
                  <a:schemeClr val="bg1"/>
                </a:solidFill>
                <a:latin typeface="Arial" panose="020B0604020202020204" pitchFamily="34" charset="0"/>
                <a:cs typeface="Arial" panose="020B0604020202020204" pitchFamily="34" charset="0"/>
              </a:rPr>
              <a:t>www.bezpieczny-przejazd.pl </a:t>
            </a:r>
            <a:endParaRPr lang="pl-PL" sz="1600" b="1" dirty="0">
              <a:solidFill>
                <a:schemeClr val="bg1"/>
              </a:solidFill>
              <a:latin typeface="Arial" panose="020B0604020202020204" pitchFamily="34" charset="0"/>
              <a:cs typeface="Arial" panose="020B0604020202020204" pitchFamily="34" charset="0"/>
            </a:endParaRPr>
          </a:p>
        </p:txBody>
      </p:sp>
      <p:sp>
        <p:nvSpPr>
          <p:cNvPr id="11" name="Prostokąt 10"/>
          <p:cNvSpPr/>
          <p:nvPr/>
        </p:nvSpPr>
        <p:spPr>
          <a:xfrm>
            <a:off x="3459668" y="3580936"/>
            <a:ext cx="7250615" cy="583116"/>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dirty="0">
                <a:latin typeface="Arial" pitchFamily="34" charset="0"/>
                <a:cs typeface="Arial" pitchFamily="34" charset="0"/>
              </a:rPr>
              <a:t>Projekt </a:t>
            </a:r>
            <a:r>
              <a:rPr lang="pl-PL" sz="1000" dirty="0" err="1">
                <a:latin typeface="Arial" pitchFamily="34" charset="0"/>
                <a:cs typeface="Arial" pitchFamily="34" charset="0"/>
              </a:rPr>
              <a:t>POIiŚ</a:t>
            </a:r>
            <a:r>
              <a:rPr lang="pl-PL" sz="1000" dirty="0">
                <a:latin typeface="Arial" pitchFamily="34" charset="0"/>
                <a:cs typeface="Arial" pitchFamily="34" charset="0"/>
              </a:rPr>
              <a:t> 5.2-14 Kampania społeczna „Bezpieczny przejazd”  jest współfinansowany przez Unię Europejską ze środków</a:t>
            </a:r>
          </a:p>
          <a:p>
            <a:pPr algn="ctr"/>
            <a:r>
              <a:rPr lang="pl-PL" sz="1000" dirty="0">
                <a:latin typeface="Arial" pitchFamily="34" charset="0"/>
                <a:cs typeface="Arial" pitchFamily="34" charset="0"/>
              </a:rPr>
              <a:t>Funduszu Spójności  w ramach Programu Operacyjnego Infrastruktura i Środowisko.</a:t>
            </a:r>
          </a:p>
        </p:txBody>
      </p:sp>
    </p:spTree>
    <p:extLst>
      <p:ext uri="{BB962C8B-B14F-4D97-AF65-F5344CB8AC3E}">
        <p14:creationId xmlns:p14="http://schemas.microsoft.com/office/powerpoint/2010/main" val="258600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idx="1"/>
          </p:nvPr>
        </p:nvSpPr>
        <p:spPr>
          <a:xfrm>
            <a:off x="2193925" y="1750422"/>
            <a:ext cx="9299171" cy="4236865"/>
          </a:xfrm>
        </p:spPr>
        <p:txBody>
          <a:bodyPr>
            <a:normAutofit fontScale="62500" lnSpcReduction="20000"/>
          </a:bodyPr>
          <a:lstStyle/>
          <a:p>
            <a:pPr algn="just">
              <a:lnSpc>
                <a:spcPct val="120000"/>
              </a:lnSpc>
            </a:pPr>
            <a:r>
              <a:rPr lang="pl-PL" sz="2900" dirty="0" smtClean="0">
                <a:latin typeface="Arial" panose="020B0604020202020204" pitchFamily="34" charset="0"/>
                <a:cs typeface="Arial" panose="020B0604020202020204" pitchFamily="34" charset="0"/>
              </a:rPr>
              <a:t>Art</a:t>
            </a:r>
            <a:r>
              <a:rPr lang="pl-PL" sz="2900" dirty="0">
                <a:latin typeface="Arial" panose="020B0604020202020204" pitchFamily="34" charset="0"/>
                <a:cs typeface="Arial" panose="020B0604020202020204" pitchFamily="34" charset="0"/>
              </a:rPr>
              <a:t>. 28. pkt </a:t>
            </a:r>
            <a:r>
              <a:rPr lang="pl-PL" sz="2900" dirty="0" smtClean="0">
                <a:latin typeface="Arial" panose="020B0604020202020204" pitchFamily="34" charset="0"/>
                <a:cs typeface="Arial" panose="020B0604020202020204" pitchFamily="34" charset="0"/>
              </a:rPr>
              <a:t>1. Prawa o Ruchu </a:t>
            </a:r>
            <a:r>
              <a:rPr lang="pl-PL" sz="2900" dirty="0">
                <a:latin typeface="Arial" panose="020B0604020202020204" pitchFamily="34" charset="0"/>
                <a:cs typeface="Arial" panose="020B0604020202020204" pitchFamily="34" charset="0"/>
              </a:rPr>
              <a:t>D</a:t>
            </a:r>
            <a:r>
              <a:rPr lang="pl-PL" sz="2900" dirty="0" smtClean="0">
                <a:latin typeface="Arial" panose="020B0604020202020204" pitchFamily="34" charset="0"/>
                <a:cs typeface="Arial" panose="020B0604020202020204" pitchFamily="34" charset="0"/>
              </a:rPr>
              <a:t>rogowym: </a:t>
            </a:r>
            <a:r>
              <a:rPr lang="pl-PL" sz="2900"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sz="2900" dirty="0" smtClean="0">
                <a:latin typeface="Arial" panose="020B0604020202020204" pitchFamily="34" charset="0"/>
                <a:cs typeface="Arial" panose="020B0604020202020204" pitchFamily="34" charset="0"/>
              </a:rPr>
              <a:t>.”</a:t>
            </a:r>
          </a:p>
          <a:p>
            <a:pPr marL="0" indent="0" algn="just">
              <a:lnSpc>
                <a:spcPct val="120000"/>
              </a:lnSpc>
              <a:buNone/>
            </a:pPr>
            <a:endParaRPr lang="pl-PL" sz="2900" dirty="0" smtClean="0">
              <a:latin typeface="Arial" panose="020B0604020202020204" pitchFamily="34" charset="0"/>
              <a:cs typeface="Arial" panose="020B0604020202020204" pitchFamily="34" charset="0"/>
            </a:endParaRPr>
          </a:p>
          <a:p>
            <a:pPr algn="just">
              <a:lnSpc>
                <a:spcPct val="120000"/>
              </a:lnSpc>
            </a:pPr>
            <a:r>
              <a:rPr lang="pl-PL" sz="2900" dirty="0" smtClean="0">
                <a:latin typeface="Arial" panose="020B0604020202020204" pitchFamily="34" charset="0"/>
                <a:cs typeface="Arial" panose="020B0604020202020204" pitchFamily="34" charset="0"/>
              </a:rPr>
              <a:t>Ponadto </a:t>
            </a:r>
            <a:r>
              <a:rPr lang="pl-PL" sz="2900" dirty="0">
                <a:latin typeface="Arial" panose="020B0604020202020204" pitchFamily="34" charset="0"/>
                <a:cs typeface="Arial" panose="020B0604020202020204" pitchFamily="34" charset="0"/>
              </a:rPr>
              <a:t>Art. 28</a:t>
            </a:r>
            <a:r>
              <a:rPr lang="pl-PL" sz="2900" dirty="0" smtClean="0">
                <a:latin typeface="Arial" panose="020B0604020202020204" pitchFamily="34" charset="0"/>
                <a:cs typeface="Arial" panose="020B0604020202020204" pitchFamily="34" charset="0"/>
              </a:rPr>
              <a:t>. </a:t>
            </a:r>
            <a:r>
              <a:rPr lang="pl-PL" sz="2900" dirty="0">
                <a:latin typeface="Arial" panose="020B0604020202020204" pitchFamily="34" charset="0"/>
                <a:cs typeface="Arial" panose="020B0604020202020204" pitchFamily="34" charset="0"/>
              </a:rPr>
              <a:t>pkt 2. Prawa o </a:t>
            </a:r>
            <a:r>
              <a:rPr lang="pl-PL" sz="2900" dirty="0" smtClean="0">
                <a:latin typeface="Arial" panose="020B0604020202020204" pitchFamily="34" charset="0"/>
                <a:cs typeface="Arial" panose="020B0604020202020204" pitchFamily="34" charset="0"/>
              </a:rPr>
              <a:t>Ruchu Drogowym </a:t>
            </a:r>
            <a:r>
              <a:rPr lang="pl-PL" sz="2900" dirty="0">
                <a:latin typeface="Arial" panose="020B0604020202020204" pitchFamily="34" charset="0"/>
                <a:cs typeface="Arial" panose="020B0604020202020204" pitchFamily="34" charset="0"/>
              </a:rPr>
              <a:t>określa</a:t>
            </a:r>
            <a:r>
              <a:rPr lang="pl-PL" sz="2900" dirty="0" smtClean="0">
                <a:latin typeface="Arial" panose="020B0604020202020204" pitchFamily="34" charset="0"/>
                <a:cs typeface="Arial" panose="020B0604020202020204" pitchFamily="34" charset="0"/>
              </a:rPr>
              <a:t>: „</a:t>
            </a:r>
            <a:r>
              <a:rPr lang="pl-PL" sz="2900"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7"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Przejazd kolejowo-drogowy</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ole tekstowe 22"/>
          <p:cNvSpPr txBox="1"/>
          <p:nvPr/>
        </p:nvSpPr>
        <p:spPr>
          <a:xfrm>
            <a:off x="3399280" y="5946959"/>
            <a:ext cx="5694044" cy="323165"/>
          </a:xfrm>
          <a:prstGeom prst="rect">
            <a:avLst/>
          </a:prstGeom>
          <a:noFill/>
          <a:ln>
            <a:noFill/>
          </a:ln>
        </p:spPr>
        <p:txBody>
          <a:bodyPr wrap="square" rtlCol="0">
            <a:spAutoFit/>
          </a:bodyPr>
          <a:lstStyle/>
          <a:p>
            <a:pPr algn="ctr"/>
            <a:r>
              <a:rPr lang="pl-PL" sz="1500" b="1" dirty="0" smtClean="0">
                <a:solidFill>
                  <a:srgbClr val="FF0000"/>
                </a:solidFill>
                <a:latin typeface="Arial" panose="020B0604020202020204" pitchFamily="34" charset="0"/>
                <a:cs typeface="Arial" panose="020B0604020202020204" pitchFamily="34" charset="0"/>
              </a:rPr>
              <a:t>Codziennie</a:t>
            </a:r>
            <a:r>
              <a:rPr lang="pl-PL" sz="1500" b="1" dirty="0" smtClean="0">
                <a:latin typeface="Arial" panose="020B0604020202020204" pitchFamily="34" charset="0"/>
                <a:cs typeface="Arial" panose="020B0604020202020204" pitchFamily="34" charset="0"/>
              </a:rPr>
              <a:t> na polskie tory wyjeżdża ok. </a:t>
            </a:r>
            <a:r>
              <a:rPr lang="pl-PL" sz="1500" b="1" dirty="0" smtClean="0">
                <a:solidFill>
                  <a:srgbClr val="FF0000"/>
                </a:solidFill>
                <a:latin typeface="Arial" panose="020B0604020202020204" pitchFamily="34" charset="0"/>
                <a:cs typeface="Arial" panose="020B0604020202020204" pitchFamily="34" charset="0"/>
              </a:rPr>
              <a:t>7 000 </a:t>
            </a:r>
            <a:r>
              <a:rPr lang="pl-PL" sz="1500" b="1" dirty="0" smtClean="0">
                <a:latin typeface="Arial" panose="020B0604020202020204" pitchFamily="34" charset="0"/>
                <a:cs typeface="Arial" panose="020B0604020202020204" pitchFamily="34" charset="0"/>
              </a:rPr>
              <a:t>pociągów!!!</a:t>
            </a:r>
            <a:endParaRPr lang="pl-PL" sz="1500" b="1" dirty="0">
              <a:latin typeface="Arial" panose="020B0604020202020204" pitchFamily="34" charset="0"/>
              <a:cs typeface="Arial" panose="020B0604020202020204" pitchFamily="34" charset="0"/>
            </a:endParaRPr>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24"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Zależności w transporcie </a:t>
            </a:r>
            <a:endParaRPr lang="pl-PL" sz="3000" b="1" dirty="0">
              <a:latin typeface="Arial" panose="020B0604020202020204" pitchFamily="34" charset="0"/>
              <a:cs typeface="Arial" panose="020B0604020202020204" pitchFamily="34" charset="0"/>
            </a:endParaRPr>
          </a:p>
        </p:txBody>
      </p:sp>
      <p:sp>
        <p:nvSpPr>
          <p:cNvPr id="26" name="Prostokąt 25"/>
          <p:cNvSpPr/>
          <p:nvPr/>
        </p:nvSpPr>
        <p:spPr>
          <a:xfrm>
            <a:off x="7363126" y="1444518"/>
            <a:ext cx="1748841" cy="4135188"/>
          </a:xfrm>
          <a:prstGeom prst="rect">
            <a:avLst/>
          </a:prstGeom>
          <a:solidFill>
            <a:srgbClr val="DA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Arial" panose="020B0604020202020204" pitchFamily="34" charset="0"/>
              <a:cs typeface="Arial" panose="020B0604020202020204" pitchFamily="34" charset="0"/>
            </a:endParaRPr>
          </a:p>
        </p:txBody>
      </p:sp>
      <p:sp>
        <p:nvSpPr>
          <p:cNvPr id="25" name="Prostokąt 24"/>
          <p:cNvSpPr/>
          <p:nvPr/>
        </p:nvSpPr>
        <p:spPr>
          <a:xfrm>
            <a:off x="3417923" y="1463059"/>
            <a:ext cx="1749600" cy="4105275"/>
          </a:xfrm>
          <a:prstGeom prst="rect">
            <a:avLst/>
          </a:prstGeom>
          <a:solidFill>
            <a:srgbClr val="DA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bg1"/>
              </a:solidFill>
              <a:latin typeface="Arial" panose="020B0604020202020204" pitchFamily="34" charset="0"/>
              <a:cs typeface="Arial" panose="020B0604020202020204" pitchFamily="34" charset="0"/>
            </a:endParaRPr>
          </a:p>
        </p:txBody>
      </p:sp>
      <p:pic>
        <p:nvPicPr>
          <p:cNvPr id="3314" name="Picture 242"/>
          <p:cNvPicPr>
            <a:picLocks noChangeAspect="1" noChangeArrowheads="1"/>
          </p:cNvPicPr>
          <p:nvPr/>
        </p:nvPicPr>
        <p:blipFill rotWithShape="1">
          <a:blip r:embed="rId2">
            <a:extLst>
              <a:ext uri="{28A0092B-C50C-407E-A947-70E740481C1C}">
                <a14:useLocalDpi xmlns:a14="http://schemas.microsoft.com/office/drawing/2010/main" val="0"/>
              </a:ext>
            </a:extLst>
          </a:blip>
          <a:srcRect l="4884" t="16875" r="5664" b="10339"/>
          <a:stretch/>
        </p:blipFill>
        <p:spPr bwMode="auto">
          <a:xfrm>
            <a:off x="5336718" y="4214207"/>
            <a:ext cx="1534043" cy="113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e tekstowe 6"/>
          <p:cNvSpPr txBox="1"/>
          <p:nvPr/>
        </p:nvSpPr>
        <p:spPr>
          <a:xfrm>
            <a:off x="4421143" y="1507672"/>
            <a:ext cx="755335" cy="400110"/>
          </a:xfrm>
          <a:prstGeom prst="rect">
            <a:avLst/>
          </a:prstGeom>
          <a:noFill/>
          <a:ln>
            <a:noFill/>
          </a:ln>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2005</a:t>
            </a:r>
            <a:endParaRPr lang="pl-PL" sz="2000" b="1" dirty="0">
              <a:solidFill>
                <a:schemeClr val="bg1"/>
              </a:solidFill>
              <a:latin typeface="Arial" panose="020B0604020202020204" pitchFamily="34" charset="0"/>
              <a:cs typeface="Arial" panose="020B0604020202020204" pitchFamily="34" charset="0"/>
            </a:endParaRPr>
          </a:p>
        </p:txBody>
      </p:sp>
      <p:sp>
        <p:nvSpPr>
          <p:cNvPr id="8" name="pole tekstowe 7"/>
          <p:cNvSpPr txBox="1"/>
          <p:nvPr/>
        </p:nvSpPr>
        <p:spPr>
          <a:xfrm>
            <a:off x="7399302" y="1518573"/>
            <a:ext cx="755335"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2018</a:t>
            </a:r>
            <a:endParaRPr lang="pl-PL" sz="2000" b="1" dirty="0">
              <a:solidFill>
                <a:schemeClr val="bg1"/>
              </a:solidFill>
              <a:latin typeface="Arial" panose="020B0604020202020204" pitchFamily="34" charset="0"/>
              <a:cs typeface="Arial" panose="020B0604020202020204" pitchFamily="34" charset="0"/>
            </a:endParaRPr>
          </a:p>
        </p:txBody>
      </p:sp>
      <p:sp>
        <p:nvSpPr>
          <p:cNvPr id="9" name="pole tekstowe 8"/>
          <p:cNvSpPr txBox="1"/>
          <p:nvPr/>
        </p:nvSpPr>
        <p:spPr>
          <a:xfrm>
            <a:off x="3729848" y="2388016"/>
            <a:ext cx="14670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17 000 000</a:t>
            </a:r>
            <a:endParaRPr lang="pl-PL" sz="2000" b="1" dirty="0">
              <a:solidFill>
                <a:schemeClr val="bg1"/>
              </a:solidFill>
              <a:latin typeface="Arial" panose="020B0604020202020204" pitchFamily="34" charset="0"/>
              <a:cs typeface="Arial" panose="020B0604020202020204" pitchFamily="34" charset="0"/>
            </a:endParaRPr>
          </a:p>
        </p:txBody>
      </p:sp>
      <p:sp>
        <p:nvSpPr>
          <p:cNvPr id="10" name="pole tekstowe 9"/>
          <p:cNvSpPr txBox="1"/>
          <p:nvPr/>
        </p:nvSpPr>
        <p:spPr>
          <a:xfrm>
            <a:off x="4215656" y="3316008"/>
            <a:ext cx="968535"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15 873</a:t>
            </a:r>
            <a:endParaRPr lang="pl-PL" sz="2000" b="1" dirty="0">
              <a:solidFill>
                <a:schemeClr val="bg1"/>
              </a:solidFill>
              <a:latin typeface="Arial" panose="020B0604020202020204" pitchFamily="34" charset="0"/>
              <a:cs typeface="Arial" panose="020B0604020202020204" pitchFamily="34" charset="0"/>
            </a:endParaRPr>
          </a:p>
        </p:txBody>
      </p:sp>
      <p:sp>
        <p:nvSpPr>
          <p:cNvPr id="11" name="pole tekstowe 10"/>
          <p:cNvSpPr txBox="1"/>
          <p:nvPr/>
        </p:nvSpPr>
        <p:spPr>
          <a:xfrm>
            <a:off x="4554855" y="4512007"/>
            <a:ext cx="6126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252</a:t>
            </a:r>
            <a:endParaRPr lang="pl-PL" sz="2000" b="1" dirty="0">
              <a:solidFill>
                <a:schemeClr val="bg1"/>
              </a:solidFill>
              <a:latin typeface="Arial" panose="020B0604020202020204" pitchFamily="34" charset="0"/>
              <a:cs typeface="Arial" panose="020B0604020202020204" pitchFamily="34" charset="0"/>
            </a:endParaRPr>
          </a:p>
        </p:txBody>
      </p:sp>
      <p:sp>
        <p:nvSpPr>
          <p:cNvPr id="12" name="pole tekstowe 11"/>
          <p:cNvSpPr txBox="1"/>
          <p:nvPr/>
        </p:nvSpPr>
        <p:spPr>
          <a:xfrm>
            <a:off x="7364641" y="2401195"/>
            <a:ext cx="1566454"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30 801 000*</a:t>
            </a:r>
            <a:endParaRPr lang="pl-PL" sz="2000" b="1" dirty="0">
              <a:solidFill>
                <a:schemeClr val="bg1"/>
              </a:solidFill>
              <a:latin typeface="Arial" panose="020B0604020202020204" pitchFamily="34" charset="0"/>
              <a:cs typeface="Arial" panose="020B0604020202020204" pitchFamily="34" charset="0"/>
            </a:endParaRPr>
          </a:p>
        </p:txBody>
      </p:sp>
      <p:sp>
        <p:nvSpPr>
          <p:cNvPr id="13" name="pole tekstowe 12"/>
          <p:cNvSpPr txBox="1"/>
          <p:nvPr/>
        </p:nvSpPr>
        <p:spPr>
          <a:xfrm>
            <a:off x="7365510" y="3331789"/>
            <a:ext cx="954364"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11 675</a:t>
            </a:r>
            <a:endParaRPr lang="pl-PL" sz="2000" b="1" dirty="0">
              <a:solidFill>
                <a:schemeClr val="bg1"/>
              </a:solidFill>
              <a:latin typeface="Arial" panose="020B0604020202020204" pitchFamily="34" charset="0"/>
              <a:cs typeface="Arial" panose="020B0604020202020204" pitchFamily="34" charset="0"/>
            </a:endParaRPr>
          </a:p>
        </p:txBody>
      </p:sp>
      <p:sp>
        <p:nvSpPr>
          <p:cNvPr id="14" name="pole tekstowe 13"/>
          <p:cNvSpPr txBox="1"/>
          <p:nvPr/>
        </p:nvSpPr>
        <p:spPr>
          <a:xfrm>
            <a:off x="7392615" y="4512007"/>
            <a:ext cx="6126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205</a:t>
            </a:r>
            <a:endParaRPr lang="pl-PL" sz="2000" b="1" dirty="0">
              <a:solidFill>
                <a:schemeClr val="bg1"/>
              </a:solidFill>
              <a:latin typeface="Arial" panose="020B0604020202020204" pitchFamily="34" charset="0"/>
              <a:cs typeface="Arial" panose="020B0604020202020204" pitchFamily="34" charset="0"/>
            </a:endParaRPr>
          </a:p>
        </p:txBody>
      </p:sp>
      <p:sp>
        <p:nvSpPr>
          <p:cNvPr id="15" name="pole tekstowe 14"/>
          <p:cNvSpPr txBox="1"/>
          <p:nvPr/>
        </p:nvSpPr>
        <p:spPr>
          <a:xfrm>
            <a:off x="6112699" y="1369876"/>
            <a:ext cx="460974" cy="488184"/>
          </a:xfrm>
          <a:prstGeom prst="rect">
            <a:avLst/>
          </a:prstGeom>
          <a:noFill/>
        </p:spPr>
        <p:txBody>
          <a:bodyPr wrap="none" rtlCol="0">
            <a:spAutoFit/>
          </a:bodyPr>
          <a:lstStyle/>
          <a:p>
            <a:r>
              <a:rPr lang="pl-PL" sz="3000" dirty="0" smtClean="0">
                <a:solidFill>
                  <a:srgbClr val="FF0000"/>
                </a:solidFill>
              </a:rPr>
              <a:t>vs</a:t>
            </a:r>
            <a:endParaRPr lang="pl-PL" sz="3000" dirty="0">
              <a:solidFill>
                <a:srgbClr val="FF0000"/>
              </a:solidFill>
            </a:endParaRPr>
          </a:p>
        </p:txBody>
      </p:sp>
      <p:sp>
        <p:nvSpPr>
          <p:cNvPr id="19" name="pole tekstowe 18"/>
          <p:cNvSpPr txBox="1"/>
          <p:nvPr/>
        </p:nvSpPr>
        <p:spPr>
          <a:xfrm>
            <a:off x="5719581" y="2693493"/>
            <a:ext cx="1247209" cy="276999"/>
          </a:xfrm>
          <a:prstGeom prst="rect">
            <a:avLst/>
          </a:prstGeom>
          <a:noFill/>
        </p:spPr>
        <p:txBody>
          <a:bodyPr wrap="square" rtlCol="0">
            <a:spAutoFit/>
          </a:bodyPr>
          <a:lstStyle/>
          <a:p>
            <a:pPr algn="ctr"/>
            <a:r>
              <a:rPr lang="pl-PL" sz="1200" dirty="0" smtClean="0">
                <a:solidFill>
                  <a:srgbClr val="FF0000"/>
                </a:solidFill>
                <a:latin typeface="Arial" panose="020B0604020202020204" pitchFamily="34" charset="0"/>
                <a:cs typeface="Arial" panose="020B0604020202020204" pitchFamily="34" charset="0"/>
              </a:rPr>
              <a:t>samochody</a:t>
            </a:r>
            <a:endParaRPr lang="pl-PL" sz="1200" dirty="0">
              <a:solidFill>
                <a:srgbClr val="FF0000"/>
              </a:solidFill>
              <a:latin typeface="Arial" panose="020B0604020202020204" pitchFamily="34" charset="0"/>
              <a:cs typeface="Arial" panose="020B0604020202020204" pitchFamily="34" charset="0"/>
            </a:endParaRPr>
          </a:p>
        </p:txBody>
      </p:sp>
      <p:sp>
        <p:nvSpPr>
          <p:cNvPr id="20" name="pole tekstowe 19"/>
          <p:cNvSpPr txBox="1"/>
          <p:nvPr/>
        </p:nvSpPr>
        <p:spPr>
          <a:xfrm>
            <a:off x="5204812" y="3860235"/>
            <a:ext cx="2325586" cy="284774"/>
          </a:xfrm>
          <a:prstGeom prst="rect">
            <a:avLst/>
          </a:prstGeom>
          <a:noFill/>
        </p:spPr>
        <p:txBody>
          <a:bodyPr wrap="square" rtlCol="0">
            <a:spAutoFit/>
          </a:bodyPr>
          <a:lstStyle/>
          <a:p>
            <a:r>
              <a:rPr lang="pl-PL" sz="1200" dirty="0">
                <a:solidFill>
                  <a:srgbClr val="FF0000"/>
                </a:solidFill>
                <a:latin typeface="Arial" panose="020B0604020202020204" pitchFamily="34" charset="0"/>
                <a:cs typeface="Arial" panose="020B0604020202020204" pitchFamily="34" charset="0"/>
              </a:rPr>
              <a:t>p</a:t>
            </a:r>
            <a:r>
              <a:rPr lang="pl-PL" sz="1200" dirty="0" smtClean="0">
                <a:solidFill>
                  <a:srgbClr val="FF0000"/>
                </a:solidFill>
                <a:latin typeface="Arial" panose="020B0604020202020204" pitchFamily="34" charset="0"/>
                <a:cs typeface="Arial" panose="020B0604020202020204" pitchFamily="34" charset="0"/>
              </a:rPr>
              <a:t>rzejazdy kolejowo-drogowe</a:t>
            </a:r>
            <a:endParaRPr lang="pl-PL" sz="1200" dirty="0">
              <a:solidFill>
                <a:srgbClr val="FF0000"/>
              </a:solidFill>
              <a:latin typeface="Arial" panose="020B0604020202020204" pitchFamily="34" charset="0"/>
              <a:cs typeface="Arial" panose="020B0604020202020204" pitchFamily="34" charset="0"/>
            </a:endParaRPr>
          </a:p>
        </p:txBody>
      </p:sp>
      <p:sp>
        <p:nvSpPr>
          <p:cNvPr id="21" name="pole tekstowe 20"/>
          <p:cNvSpPr txBox="1"/>
          <p:nvPr/>
        </p:nvSpPr>
        <p:spPr>
          <a:xfrm>
            <a:off x="5603288" y="5309358"/>
            <a:ext cx="1282723" cy="276999"/>
          </a:xfrm>
          <a:prstGeom prst="rect">
            <a:avLst/>
          </a:prstGeom>
          <a:noFill/>
        </p:spPr>
        <p:txBody>
          <a:bodyPr wrap="none" rtlCol="0">
            <a:spAutoFit/>
          </a:bodyPr>
          <a:lstStyle/>
          <a:p>
            <a:pPr algn="ctr"/>
            <a:r>
              <a:rPr lang="pl-PL" sz="1200" dirty="0">
                <a:solidFill>
                  <a:srgbClr val="FF0000"/>
                </a:solidFill>
                <a:latin typeface="Arial" panose="020B0604020202020204" pitchFamily="34" charset="0"/>
                <a:cs typeface="Arial" panose="020B0604020202020204" pitchFamily="34" charset="0"/>
              </a:rPr>
              <a:t>w</a:t>
            </a:r>
            <a:r>
              <a:rPr lang="pl-PL" sz="1200" dirty="0" smtClean="0">
                <a:solidFill>
                  <a:srgbClr val="FF0000"/>
                </a:solidFill>
                <a:latin typeface="Arial" panose="020B0604020202020204" pitchFamily="34" charset="0"/>
                <a:cs typeface="Arial" panose="020B0604020202020204" pitchFamily="34" charset="0"/>
              </a:rPr>
              <a:t>ypadki i kolizje</a:t>
            </a:r>
            <a:endParaRPr lang="pl-PL" sz="1200" dirty="0">
              <a:solidFill>
                <a:srgbClr val="FF0000"/>
              </a:solidFill>
              <a:latin typeface="Arial" panose="020B0604020202020204" pitchFamily="34" charset="0"/>
              <a:cs typeface="Arial" panose="020B0604020202020204" pitchFamily="34" charset="0"/>
            </a:endParaRPr>
          </a:p>
        </p:txBody>
      </p:sp>
      <p:sp>
        <p:nvSpPr>
          <p:cNvPr id="22" name="pole tekstowe 21"/>
          <p:cNvSpPr txBox="1"/>
          <p:nvPr/>
        </p:nvSpPr>
        <p:spPr>
          <a:xfrm>
            <a:off x="7379393" y="2239136"/>
            <a:ext cx="1713931" cy="215444"/>
          </a:xfrm>
          <a:prstGeom prst="rect">
            <a:avLst/>
          </a:prstGeom>
          <a:noFill/>
        </p:spPr>
        <p:txBody>
          <a:bodyPr wrap="none" rtlCol="0">
            <a:spAutoFit/>
          </a:bodyPr>
          <a:lstStyle/>
          <a:p>
            <a:r>
              <a:rPr lang="pl-PL" sz="800" dirty="0" smtClean="0">
                <a:solidFill>
                  <a:schemeClr val="bg1"/>
                </a:solidFill>
                <a:latin typeface="Arial" pitchFamily="34" charset="0"/>
                <a:cs typeface="Arial" pitchFamily="34" charset="0"/>
              </a:rPr>
              <a:t>*stan na 31 grudnia 2018 r., GUS</a:t>
            </a:r>
            <a:endParaRPr lang="pl-PL" sz="800" dirty="0">
              <a:solidFill>
                <a:schemeClr val="bg1"/>
              </a:solidFill>
              <a:latin typeface="Arial" pitchFamily="34" charset="0"/>
              <a:cs typeface="Arial" pitchFamily="34" charset="0"/>
            </a:endParaRPr>
          </a:p>
        </p:txBody>
      </p:sp>
      <p:pic>
        <p:nvPicPr>
          <p:cNvPr id="3304" name="Picture 2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43" t="33472" r="16230" b="40304"/>
          <a:stretch/>
        </p:blipFill>
        <p:spPr bwMode="auto">
          <a:xfrm>
            <a:off x="5664240" y="2159181"/>
            <a:ext cx="1357891" cy="55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1" name="Picture 239"/>
          <p:cNvPicPr>
            <a:picLocks noChangeAspect="1" noChangeArrowheads="1"/>
          </p:cNvPicPr>
          <p:nvPr/>
        </p:nvPicPr>
        <p:blipFill rotWithShape="1">
          <a:blip r:embed="rId4">
            <a:extLst>
              <a:ext uri="{28A0092B-C50C-407E-A947-70E740481C1C}">
                <a14:useLocalDpi xmlns:a14="http://schemas.microsoft.com/office/drawing/2010/main" val="0"/>
              </a:ext>
            </a:extLst>
          </a:blip>
          <a:srcRect r="56822"/>
          <a:stretch/>
        </p:blipFill>
        <p:spPr bwMode="auto">
          <a:xfrm>
            <a:off x="5371849" y="2863299"/>
            <a:ext cx="1776933" cy="107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ole tekstowe 54"/>
          <p:cNvSpPr txBox="1"/>
          <p:nvPr/>
        </p:nvSpPr>
        <p:spPr>
          <a:xfrm>
            <a:off x="5366007" y="1297516"/>
            <a:ext cx="3448380" cy="584775"/>
          </a:xfrm>
          <a:prstGeom prst="rect">
            <a:avLst/>
          </a:prstGeom>
          <a:noFill/>
        </p:spPr>
        <p:txBody>
          <a:bodyPr wrap="none" rtlCol="0">
            <a:spAutoFit/>
          </a:bodyPr>
          <a:lstStyle/>
          <a:p>
            <a:pPr algn="ctr"/>
            <a:r>
              <a:rPr lang="pl-PL" sz="1600" dirty="0" smtClean="0">
                <a:latin typeface="Arial" panose="020B0604020202020204" pitchFamily="34" charset="0"/>
                <a:cs typeface="Arial" panose="020B0604020202020204" pitchFamily="34" charset="0"/>
              </a:rPr>
              <a:t>Obszar odpowiedzialności</a:t>
            </a:r>
          </a:p>
          <a:p>
            <a:r>
              <a:rPr lang="pl-PL" sz="1600" b="1" dirty="0" smtClean="0">
                <a:latin typeface="Arial" panose="020B0604020202020204" pitchFamily="34" charset="0"/>
                <a:cs typeface="Arial" panose="020B0604020202020204" pitchFamily="34" charset="0"/>
              </a:rPr>
              <a:t>Zarządcy infrastruktury kolejowej</a:t>
            </a:r>
            <a:endParaRPr lang="pl-PL" sz="1600" b="1" dirty="0">
              <a:latin typeface="Arial" panose="020B0604020202020204" pitchFamily="34" charset="0"/>
              <a:cs typeface="Arial" panose="020B0604020202020204" pitchFamily="34" charset="0"/>
            </a:endParaRPr>
          </a:p>
        </p:txBody>
      </p:sp>
      <p:sp>
        <p:nvSpPr>
          <p:cNvPr id="7" name="Prostokąt 6"/>
          <p:cNvSpPr/>
          <p:nvPr/>
        </p:nvSpPr>
        <p:spPr>
          <a:xfrm rot="16200000">
            <a:off x="6113565" y="-535843"/>
            <a:ext cx="1841300" cy="90201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grpSp>
        <p:nvGrpSpPr>
          <p:cNvPr id="5" name="Grupa 4"/>
          <p:cNvGrpSpPr/>
          <p:nvPr/>
        </p:nvGrpSpPr>
        <p:grpSpPr>
          <a:xfrm>
            <a:off x="7215449" y="2031428"/>
            <a:ext cx="962026" cy="4002121"/>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64" name="pole tekstowe 63"/>
          <p:cNvSpPr txBox="1"/>
          <p:nvPr/>
        </p:nvSpPr>
        <p:spPr>
          <a:xfrm>
            <a:off x="2528889" y="2309340"/>
            <a:ext cx="2624136" cy="738664"/>
          </a:xfrm>
          <a:prstGeom prst="rect">
            <a:avLst/>
          </a:prstGeom>
          <a:solidFill>
            <a:schemeClr val="bg1"/>
          </a:solidFill>
        </p:spPr>
        <p:txBody>
          <a:bodyPr wrap="square" rtlCol="0">
            <a:spAutoFit/>
          </a:bodyPr>
          <a:lstStyle/>
          <a:p>
            <a:r>
              <a:rPr lang="pl-PL" sz="1400" dirty="0" smtClean="0">
                <a:latin typeface="Arial" panose="020B0604020202020204" pitchFamily="34" charset="0"/>
                <a:cs typeface="Arial" panose="020B0604020202020204" pitchFamily="34" charset="0"/>
              </a:rPr>
              <a:t>Obszar odpowiedzialności</a:t>
            </a:r>
          </a:p>
          <a:p>
            <a:r>
              <a:rPr lang="pl-PL" sz="1400" b="1" dirty="0" smtClean="0">
                <a:latin typeface="Arial" panose="020B0604020202020204" pitchFamily="34" charset="0"/>
                <a:cs typeface="Arial" panose="020B0604020202020204" pitchFamily="34" charset="0"/>
              </a:rPr>
              <a:t>Zarządcy infrastruktury drogowej</a:t>
            </a:r>
            <a:endParaRPr lang="pl-PL" sz="1400"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7006216" y="82009"/>
            <a:ext cx="88906" cy="3771598"/>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881380" y="2031789"/>
            <a:ext cx="887531" cy="4002122"/>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cxnSp>
        <p:nvCxnSpPr>
          <p:cNvPr id="94" name="Łącznik prosty ze strzałką 93"/>
          <p:cNvCxnSpPr/>
          <p:nvPr/>
        </p:nvCxnSpPr>
        <p:spPr>
          <a:xfrm>
            <a:off x="5237464" y="5100977"/>
            <a:ext cx="612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8249054" y="5106642"/>
            <a:ext cx="612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5310453" y="5168523"/>
            <a:ext cx="452368" cy="338554"/>
          </a:xfrm>
          <a:prstGeom prst="rect">
            <a:avLst/>
          </a:prstGeom>
          <a:noFill/>
        </p:spPr>
        <p:txBody>
          <a:bodyPr wrap="none" rtlCol="0">
            <a:spAutoFit/>
          </a:bodyPr>
          <a:lstStyle/>
          <a:p>
            <a:r>
              <a:rPr lang="pl-PL" sz="1600" dirty="0" smtClean="0"/>
              <a:t>4m</a:t>
            </a:r>
            <a:endParaRPr lang="pl-PL" sz="1600" dirty="0"/>
          </a:p>
        </p:txBody>
      </p:sp>
      <p:sp>
        <p:nvSpPr>
          <p:cNvPr id="97" name="pole tekstowe 96"/>
          <p:cNvSpPr txBox="1"/>
          <p:nvPr/>
        </p:nvSpPr>
        <p:spPr>
          <a:xfrm>
            <a:off x="8322467" y="5164586"/>
            <a:ext cx="452368" cy="338554"/>
          </a:xfrm>
          <a:prstGeom prst="rect">
            <a:avLst/>
          </a:prstGeom>
          <a:noFill/>
        </p:spPr>
        <p:txBody>
          <a:bodyPr wrap="none" rtlCol="0">
            <a:spAutoFit/>
          </a:bodyPr>
          <a:lstStyle/>
          <a:p>
            <a:r>
              <a:rPr lang="pl-PL" sz="1600" dirty="0" smtClean="0"/>
              <a:t>4m</a:t>
            </a:r>
            <a:endParaRPr lang="pl-PL" sz="1600" dirty="0"/>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47"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Podział odpowiedzialności</a:t>
            </a:r>
            <a:endParaRPr lang="pl-PL" sz="3000" b="1" dirty="0">
              <a:latin typeface="Arial" panose="020B0604020202020204" pitchFamily="34" charset="0"/>
              <a:cs typeface="Arial" panose="020B0604020202020204" pitchFamily="34" charset="0"/>
            </a:endParaRPr>
          </a:p>
        </p:txBody>
      </p:sp>
      <p:sp>
        <p:nvSpPr>
          <p:cNvPr id="53" name="Prostokąt 52"/>
          <p:cNvSpPr/>
          <p:nvPr/>
        </p:nvSpPr>
        <p:spPr>
          <a:xfrm rot="16200000">
            <a:off x="5049613" y="2140636"/>
            <a:ext cx="4002112" cy="3771597"/>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933825"/>
            <a:ext cx="2880000" cy="12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2513" y="3933825"/>
            <a:ext cx="2880000" cy="12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pole tekstowe 69"/>
          <p:cNvSpPr txBox="1"/>
          <p:nvPr/>
        </p:nvSpPr>
        <p:spPr>
          <a:xfrm>
            <a:off x="8939214" y="2309690"/>
            <a:ext cx="2624136" cy="738664"/>
          </a:xfrm>
          <a:prstGeom prst="rect">
            <a:avLst/>
          </a:prstGeom>
          <a:solidFill>
            <a:schemeClr val="bg1"/>
          </a:solidFill>
        </p:spPr>
        <p:txBody>
          <a:bodyPr wrap="square" rtlCol="0">
            <a:spAutoFit/>
          </a:bodyPr>
          <a:lstStyle/>
          <a:p>
            <a:pPr algn="r"/>
            <a:r>
              <a:rPr lang="pl-PL" sz="1400" dirty="0" smtClean="0">
                <a:latin typeface="Arial" panose="020B0604020202020204" pitchFamily="34" charset="0"/>
                <a:cs typeface="Arial" panose="020B0604020202020204" pitchFamily="34" charset="0"/>
              </a:rPr>
              <a:t>Obszar odpowiedzialności</a:t>
            </a:r>
          </a:p>
          <a:p>
            <a:pPr algn="r"/>
            <a:r>
              <a:rPr lang="pl-PL" sz="1400" b="1" dirty="0" smtClean="0">
                <a:latin typeface="Arial" panose="020B0604020202020204" pitchFamily="34" charset="0"/>
                <a:cs typeface="Arial" panose="020B0604020202020204" pitchFamily="34" charset="0"/>
              </a:rPr>
              <a:t>Zarządcy infrastruktury drogowej</a:t>
            </a:r>
            <a:endParaRPr lang="pl-PL"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7413" y="1490401"/>
            <a:ext cx="9876086" cy="4177570"/>
          </a:xfrm>
          <a:ln>
            <a:solidFill>
              <a:schemeClr val="tx1"/>
            </a:solidFill>
          </a:ln>
        </p:spPr>
      </p:pic>
      <p:sp>
        <p:nvSpPr>
          <p:cNvPr id="3" name="Symbol zastępczy daty 2"/>
          <p:cNvSpPr>
            <a:spLocks noGrp="1"/>
          </p:cNvSpPr>
          <p:nvPr>
            <p:ph type="dt" sz="half" idx="10"/>
          </p:nvPr>
        </p:nvSpPr>
        <p:spPr/>
        <p:txBody>
          <a:bodyPr/>
          <a:lstStyle/>
          <a:p>
            <a:r>
              <a:rPr lang="pl-PL" smtClean="0"/>
              <a:t>22.10.2019</a:t>
            </a:r>
            <a:endParaRPr lang="pl-PL"/>
          </a:p>
        </p:txBody>
      </p:sp>
      <p:sp>
        <p:nvSpPr>
          <p:cNvPr id="5" name="Tytuł 1"/>
          <p:cNvSpPr txBox="1">
            <a:spLocks/>
          </p:cNvSpPr>
          <p:nvPr/>
        </p:nvSpPr>
        <p:spPr>
          <a:xfrm>
            <a:off x="2058162" y="426694"/>
            <a:ext cx="10515600"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Kategorie przejazdów</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8073</TotalTime>
  <Words>2628</Words>
  <Application>Microsoft Office PowerPoint</Application>
  <PresentationFormat>Panoramiczny</PresentationFormat>
  <Paragraphs>612</Paragraphs>
  <Slides>53</Slides>
  <Notes>1</Notes>
  <HiddenSlides>0</HiddenSlides>
  <MMClips>0</MMClips>
  <ScaleCrop>false</ScaleCrop>
  <HeadingPairs>
    <vt:vector size="8" baseType="variant">
      <vt:variant>
        <vt:lpstr>Używane czcionki</vt:lpstr>
      </vt:variant>
      <vt:variant>
        <vt:i4>8</vt:i4>
      </vt:variant>
      <vt:variant>
        <vt:lpstr>Motyw</vt:lpstr>
      </vt:variant>
      <vt:variant>
        <vt:i4>3</vt:i4>
      </vt:variant>
      <vt:variant>
        <vt:lpstr>Osadzone serwery OLE</vt:lpstr>
      </vt:variant>
      <vt:variant>
        <vt:i4>1</vt:i4>
      </vt:variant>
      <vt:variant>
        <vt:lpstr>Tytuły slajdów</vt:lpstr>
      </vt:variant>
      <vt:variant>
        <vt:i4>53</vt:i4>
      </vt:variant>
    </vt:vector>
  </HeadingPairs>
  <TitlesOfParts>
    <vt:vector size="65" baseType="lpstr">
      <vt:lpstr>Arial</vt:lpstr>
      <vt:lpstr>Calibri</vt:lpstr>
      <vt:lpstr>Calibri Light</vt:lpstr>
      <vt:lpstr>Courier New</vt:lpstr>
      <vt:lpstr>inherit</vt:lpstr>
      <vt:lpstr>Times New Roman</vt:lpstr>
      <vt:lpstr>Ubuntu</vt:lpstr>
      <vt:lpstr>Wingdings</vt:lpstr>
      <vt:lpstr>Motyw pakietu Office</vt:lpstr>
      <vt:lpstr>Projekt niestandardowy</vt:lpstr>
      <vt:lpstr>1_Motyw pakietu Office</vt:lpstr>
      <vt:lpstr>CorelDRAW</vt:lpstr>
      <vt:lpstr>BEZPIECZNY PRZEJAZD  DLA KIEROWCÓW</vt:lpstr>
      <vt:lpstr>Prezentacja programu PowerPoint</vt:lpstr>
      <vt:lpstr>Przejazdy kolejowo-drogowe w Tarnowie</vt:lpstr>
      <vt:lpstr>Akty prawne</vt:lpstr>
      <vt:lpstr>Przejazd kolejowo-drogowy</vt:lpstr>
      <vt:lpstr>Przejazd kolejowo-drogowy</vt:lpstr>
      <vt:lpstr>Zależności w transporcie </vt:lpstr>
      <vt:lpstr>Podział odpowiedzialności</vt:lpstr>
      <vt:lpstr>Prezentacja programu PowerPoint</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Prezentacja programu PowerPoint</vt:lpstr>
      <vt:lpstr>Prezentacja programu PowerPoint</vt:lpstr>
      <vt:lpstr>Statystyki</vt:lpstr>
      <vt:lpstr>Statystyki</vt:lpstr>
      <vt:lpstr>Statystyki</vt:lpstr>
      <vt:lpstr>Statystyki</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Prezentacja programu PowerPoint</vt:lpstr>
      <vt:lpstr>Prezentacja programu PowerPoint</vt:lpstr>
      <vt:lpstr>Prezentacja programu PowerPoint</vt:lpstr>
      <vt:lpstr>Zasada działania przejazdu kat. B</vt:lpstr>
      <vt:lpstr>Co się dzieje w głowie kierowcy?</vt:lpstr>
      <vt:lpstr>Pożądane zachowania kierowców</vt:lpstr>
      <vt:lpstr>Prezentacja programu PowerPoint</vt:lpstr>
      <vt:lpstr>Prezentacja programu PowerPoint</vt:lpstr>
      <vt:lpstr>Prezentacja programu PowerPoint</vt:lpstr>
      <vt:lpstr>Sposób znakowania przejazdów kolejowo-drogowych</vt:lpstr>
      <vt:lpstr>Prezentacja programu PowerPoint</vt:lpstr>
      <vt:lpstr>Prezentacja programu PowerPoint</vt:lpstr>
      <vt:lpstr>Prezentacja programu PowerPoint</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534</cp:revision>
  <dcterms:created xsi:type="dcterms:W3CDTF">2016-07-20T14:01:06Z</dcterms:created>
  <dcterms:modified xsi:type="dcterms:W3CDTF">2019-11-29T15:01:35Z</dcterms:modified>
</cp:coreProperties>
</file>