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60" r:id="rId3"/>
  </p:sldMasterIdLst>
  <p:notesMasterIdLst>
    <p:notesMasterId r:id="rId57"/>
  </p:notesMasterIdLst>
  <p:handoutMasterIdLst>
    <p:handoutMasterId r:id="rId58"/>
  </p:handoutMasterIdLst>
  <p:sldIdLst>
    <p:sldId id="256" r:id="rId4"/>
    <p:sldId id="336" r:id="rId5"/>
    <p:sldId id="325" r:id="rId6"/>
    <p:sldId id="334" r:id="rId7"/>
    <p:sldId id="257" r:id="rId8"/>
    <p:sldId id="258" r:id="rId9"/>
    <p:sldId id="335" r:id="rId10"/>
    <p:sldId id="259" r:id="rId11"/>
    <p:sldId id="329" r:id="rId12"/>
    <p:sldId id="260" r:id="rId13"/>
    <p:sldId id="350" r:id="rId14"/>
    <p:sldId id="264" r:id="rId15"/>
    <p:sldId id="265" r:id="rId16"/>
    <p:sldId id="266" r:id="rId17"/>
    <p:sldId id="351" r:id="rId18"/>
    <p:sldId id="268" r:id="rId19"/>
    <p:sldId id="333" r:id="rId20"/>
    <p:sldId id="269" r:id="rId21"/>
    <p:sldId id="261" r:id="rId22"/>
    <p:sldId id="353" r:id="rId23"/>
    <p:sldId id="354" r:id="rId24"/>
    <p:sldId id="356" r:id="rId25"/>
    <p:sldId id="355" r:id="rId26"/>
    <p:sldId id="291" r:id="rId27"/>
    <p:sldId id="292" r:id="rId28"/>
    <p:sldId id="303" r:id="rId29"/>
    <p:sldId id="344" r:id="rId30"/>
    <p:sldId id="340" r:id="rId31"/>
    <p:sldId id="343" r:id="rId32"/>
    <p:sldId id="342" r:id="rId33"/>
    <p:sldId id="341" r:id="rId34"/>
    <p:sldId id="345" r:id="rId35"/>
    <p:sldId id="347" r:id="rId36"/>
    <p:sldId id="346" r:id="rId37"/>
    <p:sldId id="312" r:id="rId38"/>
    <p:sldId id="279" r:id="rId39"/>
    <p:sldId id="281" r:id="rId40"/>
    <p:sldId id="282" r:id="rId41"/>
    <p:sldId id="283" r:id="rId42"/>
    <p:sldId id="284" r:id="rId43"/>
    <p:sldId id="280" r:id="rId44"/>
    <p:sldId id="314" r:id="rId45"/>
    <p:sldId id="315" r:id="rId46"/>
    <p:sldId id="316" r:id="rId47"/>
    <p:sldId id="317" r:id="rId48"/>
    <p:sldId id="318" r:id="rId49"/>
    <p:sldId id="352" r:id="rId50"/>
    <p:sldId id="320" r:id="rId51"/>
    <p:sldId id="321" r:id="rId52"/>
    <p:sldId id="331" r:id="rId53"/>
    <p:sldId id="322" r:id="rId54"/>
    <p:sldId id="323" r:id="rId55"/>
    <p:sldId id="349" r:id="rId56"/>
  </p:sldIdLst>
  <p:sldSz cx="12192000" cy="6858000"/>
  <p:notesSz cx="6797675" cy="99266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4226" userDrawn="1">
          <p15:clr>
            <a:srgbClr val="A4A3A4"/>
          </p15:clr>
        </p15:guide>
        <p15:guide id="3" orient="horz" pos="3952" userDrawn="1">
          <p15:clr>
            <a:srgbClr val="A4A3A4"/>
          </p15:clr>
        </p15:guide>
        <p15:guide id="4" pos="1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Styl pośredni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7" autoAdjust="0"/>
    <p:restoredTop sz="96433" autoAdjust="0"/>
  </p:normalViewPr>
  <p:slideViewPr>
    <p:cSldViewPr snapToGrid="0">
      <p:cViewPr varScale="1">
        <p:scale>
          <a:sx n="91" d="100"/>
          <a:sy n="91" d="100"/>
        </p:scale>
        <p:origin x="66" y="516"/>
      </p:cViewPr>
      <p:guideLst>
        <p:guide pos="4226"/>
        <p:guide orient="horz" pos="3952"/>
        <p:guide pos="1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lk043870\Desktop\Kopia%20wielkopolski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lk043870\Desktop\Kopia%20Kujawskopomorski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PR%202016\Bezpieczny%20przejazd\Statystyki\ilostan%20przejazd&#243;w%20bez%20kat%20F%20zestawienie%20wojew&#243;dztwami%20og&#243;&#322;em%202014r%20i%202015r.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PiPWiM%202017\Bezpieczny%20przejazd\Statystyki\Statystyki%20do%20prezentacji%20-%20warsztaty%20dla%20OSK.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wielkopolskie!$P$51</c:f>
              <c:strCache>
                <c:ptCount val="1"/>
                <c:pt idx="0">
                  <c:v>liczba wypadków z osobami przebywającymi w miejscach niedozwolonych</c:v>
                </c:pt>
              </c:strCache>
            </c:strRef>
          </c:tx>
          <c:spPr>
            <a:ln w="28575" cap="rnd">
              <a:solidFill>
                <a:schemeClr val="accent1"/>
              </a:solidFill>
              <a:round/>
            </a:ln>
            <a:effectLst/>
          </c:spPr>
          <c:marker>
            <c:symbol val="none"/>
          </c:marker>
          <c:dLbls>
            <c:dLbl>
              <c:idx val="0"/>
              <c:layout>
                <c:manualLayout>
                  <c:x val="-3.302286308222923E-2"/>
                  <c:y val="0.10439453106112036"/>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4292973200776504E-2"/>
                  <c:y val="7.676068460376485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3022863082229278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563083319323785E-2"/>
                  <c:y val="8.597196675621665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3.4292973200776504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5402202370945749E-2"/>
                  <c:y val="-7.983111198791556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4.0643523793512895E-2"/>
                  <c:y val="7.676068460376497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2861982133851006E-2"/>
                  <c:y val="8.904239414036736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3.8103303556418344E-3"/>
                  <c:y val="4.9126838146409467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wielkopolskie!$Q$50:$Y$50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wielkopolskie!$Q$51:$Y$51</c:f>
              <c:numCache>
                <c:formatCode>General</c:formatCode>
                <c:ptCount val="9"/>
                <c:pt idx="0">
                  <c:v>312</c:v>
                </c:pt>
                <c:pt idx="1">
                  <c:v>337</c:v>
                </c:pt>
                <c:pt idx="2">
                  <c:v>240</c:v>
                </c:pt>
                <c:pt idx="3">
                  <c:v>223</c:v>
                </c:pt>
                <c:pt idx="4">
                  <c:v>224</c:v>
                </c:pt>
                <c:pt idx="5">
                  <c:v>222</c:v>
                </c:pt>
                <c:pt idx="6">
                  <c:v>183</c:v>
                </c:pt>
                <c:pt idx="7">
                  <c:v>203</c:v>
                </c:pt>
                <c:pt idx="8">
                  <c:v>202</c:v>
                </c:pt>
              </c:numCache>
            </c:numRef>
          </c:val>
          <c:smooth val="0"/>
        </c:ser>
        <c:ser>
          <c:idx val="1"/>
          <c:order val="1"/>
          <c:tx>
            <c:strRef>
              <c:f>wielkopolskie!$P$52</c:f>
              <c:strCache>
                <c:ptCount val="1"/>
                <c:pt idx="0">
                  <c:v>liczba wypadków i kolizji na przejazdach/przejściach kat. A-E z udziałem pojazdów i pieszych</c:v>
                </c:pt>
              </c:strCache>
            </c:strRef>
          </c:tx>
          <c:spPr>
            <a:ln w="28575" cap="rnd">
              <a:solidFill>
                <a:schemeClr val="accent2"/>
              </a:solidFill>
              <a:round/>
            </a:ln>
            <a:effectLst/>
          </c:spPr>
          <c:marker>
            <c:symbol val="none"/>
          </c:marker>
          <c:dLbls>
            <c:dLbl>
              <c:idx val="0"/>
              <c:layout>
                <c:manualLayout>
                  <c:x val="-2.1591872015303725E-2"/>
                  <c:y val="-7.061982983546377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4132092252398284E-2"/>
                  <c:y val="-9.518324890866862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5402202370945606E-2"/>
                  <c:y val="-9.211282152451799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1591872015303725E-2"/>
                  <c:y val="-0.10132410367696977"/>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905165177820917E-2"/>
                  <c:y val="-9.82536762928191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4132092252398377E-2"/>
                  <c:y val="-9.518324890866856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5402202370945561E-2"/>
                  <c:y val="-8.904239414036736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5402202370945559E-3"/>
                  <c:y val="-9.21128215245179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270110118547278E-3"/>
                  <c:y val="-5.833812029886132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wielkopolskie!$Q$50:$Y$50</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wielkopolskie!$Q$52:$Y$52</c:f>
              <c:numCache>
                <c:formatCode>General</c:formatCode>
                <c:ptCount val="9"/>
                <c:pt idx="0">
                  <c:v>289</c:v>
                </c:pt>
                <c:pt idx="1">
                  <c:v>240</c:v>
                </c:pt>
                <c:pt idx="2">
                  <c:v>257</c:v>
                </c:pt>
                <c:pt idx="3">
                  <c:v>231</c:v>
                </c:pt>
                <c:pt idx="4">
                  <c:v>200</c:v>
                </c:pt>
                <c:pt idx="5">
                  <c:v>186</c:v>
                </c:pt>
                <c:pt idx="6">
                  <c:v>200</c:v>
                </c:pt>
                <c:pt idx="7">
                  <c:v>201</c:v>
                </c:pt>
                <c:pt idx="8">
                  <c:v>205</c:v>
                </c:pt>
              </c:numCache>
            </c:numRef>
          </c:val>
          <c:smooth val="0"/>
        </c:ser>
        <c:dLbls>
          <c:showLegendKey val="0"/>
          <c:showVal val="0"/>
          <c:showCatName val="0"/>
          <c:showSerName val="0"/>
          <c:showPercent val="0"/>
          <c:showBubbleSize val="0"/>
        </c:dLbls>
        <c:smooth val="0"/>
        <c:axId val="304107456"/>
        <c:axId val="304107848"/>
      </c:lineChart>
      <c:catAx>
        <c:axId val="304107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304107848"/>
        <c:crosses val="autoZero"/>
        <c:auto val="1"/>
        <c:lblAlgn val="ctr"/>
        <c:lblOffset val="100"/>
        <c:noMultiLvlLbl val="0"/>
      </c:catAx>
      <c:valAx>
        <c:axId val="304107848"/>
        <c:scaling>
          <c:orientation val="minMax"/>
          <c:max val="350"/>
          <c:min val="1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3041074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58680023609907"/>
          <c:y val="8.544499461651681E-3"/>
          <c:w val="0.89168564939069184"/>
          <c:h val="0.86613617510079022"/>
        </c:manualLayout>
      </c:layout>
      <c:lineChart>
        <c:grouping val="standard"/>
        <c:varyColors val="0"/>
        <c:ser>
          <c:idx val="0"/>
          <c:order val="0"/>
          <c:tx>
            <c:strRef>
              <c:f>świętokrzyskie!$D$54</c:f>
              <c:strCache>
                <c:ptCount val="1"/>
                <c:pt idx="0">
                  <c:v>zabici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świętokrzyskie!$H$53:$L$53</c:f>
              <c:numCache>
                <c:formatCode>General</c:formatCode>
                <c:ptCount val="5"/>
                <c:pt idx="0">
                  <c:v>2014</c:v>
                </c:pt>
                <c:pt idx="1">
                  <c:v>2015</c:v>
                </c:pt>
                <c:pt idx="2">
                  <c:v>2016</c:v>
                </c:pt>
                <c:pt idx="3">
                  <c:v>2017</c:v>
                </c:pt>
                <c:pt idx="4">
                  <c:v>2018</c:v>
                </c:pt>
              </c:numCache>
            </c:numRef>
          </c:cat>
          <c:val>
            <c:numRef>
              <c:f>świętokrzyskie!$H$54:$L$54</c:f>
              <c:numCache>
                <c:formatCode>General</c:formatCode>
                <c:ptCount val="5"/>
                <c:pt idx="0">
                  <c:v>1</c:v>
                </c:pt>
                <c:pt idx="1">
                  <c:v>1</c:v>
                </c:pt>
                <c:pt idx="2">
                  <c:v>1</c:v>
                </c:pt>
                <c:pt idx="3">
                  <c:v>2</c:v>
                </c:pt>
                <c:pt idx="4">
                  <c:v>1</c:v>
                </c:pt>
              </c:numCache>
            </c:numRef>
          </c:val>
          <c:smooth val="0"/>
        </c:ser>
        <c:ser>
          <c:idx val="1"/>
          <c:order val="1"/>
          <c:tx>
            <c:strRef>
              <c:f>świętokrzyskie!$D$55</c:f>
              <c:strCache>
                <c:ptCount val="1"/>
                <c:pt idx="0">
                  <c:v>ciężko ranni</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świętokrzyskie!$H$53:$L$53</c:f>
              <c:numCache>
                <c:formatCode>General</c:formatCode>
                <c:ptCount val="5"/>
                <c:pt idx="0">
                  <c:v>2014</c:v>
                </c:pt>
                <c:pt idx="1">
                  <c:v>2015</c:v>
                </c:pt>
                <c:pt idx="2">
                  <c:v>2016</c:v>
                </c:pt>
                <c:pt idx="3">
                  <c:v>2017</c:v>
                </c:pt>
                <c:pt idx="4">
                  <c:v>2018</c:v>
                </c:pt>
              </c:numCache>
            </c:numRef>
          </c:cat>
          <c:val>
            <c:numRef>
              <c:f>świętokrzyskie!$H$55:$L$55</c:f>
              <c:numCache>
                <c:formatCode>General</c:formatCode>
                <c:ptCount val="5"/>
                <c:pt idx="0">
                  <c:v>0</c:v>
                </c:pt>
                <c:pt idx="1">
                  <c:v>3</c:v>
                </c:pt>
                <c:pt idx="2">
                  <c:v>2</c:v>
                </c:pt>
                <c:pt idx="3">
                  <c:v>3</c:v>
                </c:pt>
                <c:pt idx="4">
                  <c:v>1</c:v>
                </c:pt>
              </c:numCache>
            </c:numRef>
          </c:val>
          <c:smooth val="0"/>
        </c:ser>
        <c:dLbls>
          <c:showLegendKey val="0"/>
          <c:showVal val="0"/>
          <c:showCatName val="0"/>
          <c:showSerName val="0"/>
          <c:showPercent val="0"/>
          <c:showBubbleSize val="0"/>
        </c:dLbls>
        <c:smooth val="0"/>
        <c:axId val="483614928"/>
        <c:axId val="483611008"/>
      </c:lineChart>
      <c:catAx>
        <c:axId val="483614928"/>
        <c:scaling>
          <c:orientation val="minMax"/>
        </c:scaling>
        <c:delete val="1"/>
        <c:axPos val="b"/>
        <c:numFmt formatCode="General" sourceLinked="1"/>
        <c:majorTickMark val="none"/>
        <c:minorTickMark val="none"/>
        <c:tickLblPos val="nextTo"/>
        <c:crossAx val="483611008"/>
        <c:crosses val="autoZero"/>
        <c:auto val="1"/>
        <c:lblAlgn val="ctr"/>
        <c:lblOffset val="100"/>
        <c:noMultiLvlLbl val="0"/>
      </c:catAx>
      <c:valAx>
        <c:axId val="483611008"/>
        <c:scaling>
          <c:orientation val="minMax"/>
          <c:max val="25"/>
        </c:scaling>
        <c:delete val="1"/>
        <c:axPos val="l"/>
        <c:numFmt formatCode="General" sourceLinked="1"/>
        <c:majorTickMark val="none"/>
        <c:minorTickMark val="none"/>
        <c:tickLblPos val="nextTo"/>
        <c:crossAx val="483614928"/>
        <c:crosses val="autoZero"/>
        <c:crossBetween val="between"/>
      </c:valAx>
      <c:spPr>
        <a:noFill/>
        <a:ln w="25400">
          <a:noFill/>
        </a:ln>
        <a:effectLst/>
      </c:spPr>
    </c:plotArea>
    <c:legend>
      <c:legendPos val="b"/>
      <c:layout>
        <c:manualLayout>
          <c:xMode val="edge"/>
          <c:yMode val="edge"/>
          <c:x val="0.4701436452661093"/>
          <c:y val="0.95881147582343973"/>
          <c:w val="0.18825797728234137"/>
          <c:h val="4.038136511375948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94813534662805E-2"/>
          <c:y val="6.5320821736120083E-2"/>
          <c:w val="0.93514678472809554"/>
          <c:h val="0.61488146947462718"/>
        </c:manualLayout>
      </c:layout>
      <c:lineChart>
        <c:grouping val="standard"/>
        <c:varyColors val="0"/>
        <c:ser>
          <c:idx val="0"/>
          <c:order val="0"/>
          <c:tx>
            <c:strRef>
              <c:f>wielkopolskie!$L$57:$P$57</c:f>
              <c:strCache>
                <c:ptCount val="5"/>
                <c:pt idx="4">
                  <c:v>liczba ciężko rannych w wypadkach na przejazdach kat. A-D z udziałem pojazdów (Polska)</c:v>
                </c:pt>
              </c:strCache>
            </c:strRef>
          </c:tx>
          <c:spPr>
            <a:ln w="28575" cap="rnd">
              <a:solidFill>
                <a:schemeClr val="accent1"/>
              </a:solidFill>
              <a:round/>
            </a:ln>
            <a:effectLst/>
          </c:spPr>
          <c:marker>
            <c:symbol val="none"/>
          </c:marker>
          <c:dLbls>
            <c:dLbl>
              <c:idx val="0"/>
              <c:layout>
                <c:manualLayout>
                  <c:x val="-3.0587276675549363E-2"/>
                  <c:y val="8.21167942207018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4257749876615264E-2"/>
                  <c:y val="8.21167942207018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1810767742571355E-2"/>
                  <c:y val="7.116788832460833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5481240943637325E-2"/>
                  <c:y val="8.21167942207019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5.5057098015988813E-2"/>
                  <c:y val="1.09489058960935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3.1810767742571314E-2"/>
                  <c:y val="9.85401530648422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3.7928223077681185E-2"/>
                  <c:y val="7.39051147986317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2.4469821340439471E-2"/>
                  <c:y val="5.2539411798531624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wielkopolskie!$Q$56:$Y$56</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wielkopolskie!$Q$57:$Y$57</c:f>
              <c:numCache>
                <c:formatCode>General</c:formatCode>
                <c:ptCount val="9"/>
                <c:pt idx="0">
                  <c:v>46</c:v>
                </c:pt>
                <c:pt idx="1">
                  <c:v>46</c:v>
                </c:pt>
                <c:pt idx="2">
                  <c:v>27</c:v>
                </c:pt>
                <c:pt idx="3">
                  <c:v>31</c:v>
                </c:pt>
                <c:pt idx="4">
                  <c:v>21</c:v>
                </c:pt>
                <c:pt idx="5">
                  <c:v>34</c:v>
                </c:pt>
                <c:pt idx="6">
                  <c:v>30</c:v>
                </c:pt>
                <c:pt idx="7">
                  <c:v>25</c:v>
                </c:pt>
                <c:pt idx="8">
                  <c:v>26</c:v>
                </c:pt>
              </c:numCache>
            </c:numRef>
          </c:val>
          <c:smooth val="0"/>
        </c:ser>
        <c:ser>
          <c:idx val="1"/>
          <c:order val="1"/>
          <c:tx>
            <c:strRef>
              <c:f>wielkopolskie!$L$58:$P$58</c:f>
              <c:strCache>
                <c:ptCount val="5"/>
                <c:pt idx="4">
                  <c:v>liczba ciężko rannych w wypadkach na przejazdach/przejściach kat. A-E z udziałem pojazdów i pieszych (Polska) </c:v>
                </c:pt>
              </c:strCache>
            </c:strRef>
          </c:tx>
          <c:spPr>
            <a:ln w="28575" cap="rnd">
              <a:solidFill>
                <a:schemeClr val="accent2"/>
              </a:solidFill>
              <a:round/>
            </a:ln>
            <a:effectLst/>
          </c:spPr>
          <c:marker>
            <c:symbol val="none"/>
          </c:marker>
          <c:dLbls>
            <c:dLbl>
              <c:idx val="0"/>
              <c:layout>
                <c:manualLayout>
                  <c:x val="-1.4681892804263706E-2"/>
                  <c:y val="-5.474452948046796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6.1174553351099129E-3"/>
                  <c:y val="-5.74817559544913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5644374691538159E-3"/>
                  <c:y val="-7.664234127265517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2234910670219826E-2"/>
                  <c:y val="-6.29562089025381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345840173724171E-2"/>
                  <c:y val="-9.306570011679561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9.7879285361757891E-3"/>
                  <c:y val="-7.1167888324608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6.1174553351098677E-3"/>
                  <c:y val="-7.39051147986317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9.7879285361757891E-3"/>
                  <c:y val="-9.457094123735702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wielkopolskie!$Q$56:$Y$56</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wielkopolskie!$Q$58:$Y$58</c:f>
              <c:numCache>
                <c:formatCode>General</c:formatCode>
                <c:ptCount val="9"/>
                <c:pt idx="0">
                  <c:v>56</c:v>
                </c:pt>
                <c:pt idx="1">
                  <c:v>51</c:v>
                </c:pt>
                <c:pt idx="2">
                  <c:v>36</c:v>
                </c:pt>
                <c:pt idx="3">
                  <c:v>36</c:v>
                </c:pt>
                <c:pt idx="4">
                  <c:v>24</c:v>
                </c:pt>
                <c:pt idx="5">
                  <c:v>40</c:v>
                </c:pt>
                <c:pt idx="6">
                  <c:v>37</c:v>
                </c:pt>
                <c:pt idx="7">
                  <c:v>28</c:v>
                </c:pt>
                <c:pt idx="8">
                  <c:v>32</c:v>
                </c:pt>
              </c:numCache>
            </c:numRef>
          </c:val>
          <c:smooth val="0"/>
        </c:ser>
        <c:dLbls>
          <c:showLegendKey val="0"/>
          <c:showVal val="0"/>
          <c:showCatName val="0"/>
          <c:showSerName val="0"/>
          <c:showPercent val="0"/>
          <c:showBubbleSize val="0"/>
        </c:dLbls>
        <c:smooth val="0"/>
        <c:axId val="483611792"/>
        <c:axId val="483616888"/>
      </c:lineChart>
      <c:catAx>
        <c:axId val="483611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83616888"/>
        <c:crosses val="autoZero"/>
        <c:auto val="1"/>
        <c:lblAlgn val="ctr"/>
        <c:lblOffset val="100"/>
        <c:noMultiLvlLbl val="0"/>
      </c:catAx>
      <c:valAx>
        <c:axId val="483616888"/>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8361179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Entry>
      <c:legendEntry>
        <c:idx val="1"/>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Entry>
      <c:layout>
        <c:manualLayout>
          <c:xMode val="edge"/>
          <c:yMode val="edge"/>
          <c:x val="4.9340904727211518E-2"/>
          <c:y val="0.83842600529668254"/>
          <c:w val="0.91439739084487492"/>
          <c:h val="0.1392867273812359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26054989233306E-2"/>
          <c:y val="2.717578786460691E-2"/>
          <c:w val="0.93841205503845349"/>
          <c:h val="0.72414773706525115"/>
        </c:manualLayout>
      </c:layout>
      <c:lineChart>
        <c:grouping val="standard"/>
        <c:varyColors val="0"/>
        <c:ser>
          <c:idx val="0"/>
          <c:order val="0"/>
          <c:tx>
            <c:strRef>
              <c:f>wielkopolskie!$P$65</c:f>
              <c:strCache>
                <c:ptCount val="1"/>
                <c:pt idx="0">
                  <c:v>liczba zabitych w wypadkach na przejazdach/przejściach kat. A-E z udziałem pojazdów i pieszych (Polska) </c:v>
                </c:pt>
              </c:strCache>
            </c:strRef>
          </c:tx>
          <c:spPr>
            <a:ln w="28575" cap="rnd">
              <a:solidFill>
                <a:srgbClr val="ED7D31"/>
              </a:solidFill>
              <a:round/>
            </a:ln>
            <a:effectLst/>
          </c:spPr>
          <c:marker>
            <c:symbol val="none"/>
          </c:marker>
          <c:dLbls>
            <c:dLbl>
              <c:idx val="0"/>
              <c:layout>
                <c:manualLayout>
                  <c:x val="-1.1618899723131683E-2"/>
                  <c:y val="-7.837839505818154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1332298061921361E-3"/>
                  <c:y val="-4.864865900162992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5.8094498615658416E-3"/>
                  <c:y val="-4.594595572376160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2780789695444852E-2"/>
                  <c:y val="-5.405406555736658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8.1332298061921778E-3"/>
                  <c:y val="-8.378380161391825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20759094739502E-2"/>
                  <c:y val="-6.48648786688399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1.5104569640071189E-2"/>
                  <c:y val="-6.486487866883987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4.647559889252844E-3"/>
                  <c:y val="-8.648650489178652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wielkopolskie!$Q$64:$Y$64</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wielkopolskie!$Q$65:$Y$65</c:f>
              <c:numCache>
                <c:formatCode>General</c:formatCode>
                <c:ptCount val="9"/>
                <c:pt idx="0">
                  <c:v>52</c:v>
                </c:pt>
                <c:pt idx="1">
                  <c:v>62</c:v>
                </c:pt>
                <c:pt idx="2">
                  <c:v>59</c:v>
                </c:pt>
                <c:pt idx="3">
                  <c:v>49</c:v>
                </c:pt>
                <c:pt idx="4">
                  <c:v>42</c:v>
                </c:pt>
                <c:pt idx="5">
                  <c:v>53</c:v>
                </c:pt>
                <c:pt idx="6">
                  <c:v>48</c:v>
                </c:pt>
                <c:pt idx="7">
                  <c:v>47</c:v>
                </c:pt>
                <c:pt idx="8">
                  <c:v>48</c:v>
                </c:pt>
              </c:numCache>
            </c:numRef>
          </c:val>
          <c:smooth val="0"/>
        </c:ser>
        <c:ser>
          <c:idx val="1"/>
          <c:order val="1"/>
          <c:tx>
            <c:strRef>
              <c:f>wielkopolskie!$P$66</c:f>
              <c:strCache>
                <c:ptCount val="1"/>
                <c:pt idx="0">
                  <c:v>liczba zabitych w wypadkach na przejazdach kat. A-D z udziałem pojazdów (Polska)</c:v>
                </c:pt>
              </c:strCache>
            </c:strRef>
          </c:tx>
          <c:spPr>
            <a:ln w="28575" cap="rnd">
              <a:solidFill>
                <a:srgbClr val="0070C0"/>
              </a:solidFill>
              <a:round/>
            </a:ln>
            <a:effectLst/>
          </c:spPr>
          <c:marker>
            <c:symbol val="none"/>
          </c:marker>
          <c:dLbls>
            <c:dLbl>
              <c:idx val="0"/>
              <c:layout>
                <c:manualLayout>
                  <c:x val="-2.5561579390889703E-2"/>
                  <c:y val="7.02702852245765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3.3694809197081926E-2"/>
                  <c:y val="7.297298850244478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788535933551604E-2"/>
                  <c:y val="7.567569178031310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3.0209139280142377E-2"/>
                  <c:y val="7.837839505818143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788535933551604E-2"/>
                  <c:y val="5.675676883523481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9047249307829207E-2"/>
                  <c:y val="8.108109833604987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3.2532919224768711E-2"/>
                  <c:y val="6.486487866883990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8.1332298061921778E-3"/>
                  <c:y val="6.21621753909715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wielkopolskie!$Q$64:$Y$64</c:f>
              <c:numCache>
                <c:formatCode>General</c:formatCode>
                <c:ptCount val="9"/>
                <c:pt idx="0">
                  <c:v>2010</c:v>
                </c:pt>
                <c:pt idx="1">
                  <c:v>2011</c:v>
                </c:pt>
                <c:pt idx="2">
                  <c:v>2012</c:v>
                </c:pt>
                <c:pt idx="3">
                  <c:v>2013</c:v>
                </c:pt>
                <c:pt idx="4">
                  <c:v>2014</c:v>
                </c:pt>
                <c:pt idx="5">
                  <c:v>2015</c:v>
                </c:pt>
                <c:pt idx="6">
                  <c:v>2016</c:v>
                </c:pt>
                <c:pt idx="7">
                  <c:v>2017</c:v>
                </c:pt>
                <c:pt idx="8">
                  <c:v>2018</c:v>
                </c:pt>
              </c:numCache>
            </c:numRef>
          </c:cat>
          <c:val>
            <c:numRef>
              <c:f>wielkopolskie!$Q$66:$Y$66</c:f>
              <c:numCache>
                <c:formatCode>General</c:formatCode>
                <c:ptCount val="9"/>
                <c:pt idx="0">
                  <c:v>29</c:v>
                </c:pt>
                <c:pt idx="1">
                  <c:v>32</c:v>
                </c:pt>
                <c:pt idx="2">
                  <c:v>37</c:v>
                </c:pt>
                <c:pt idx="3">
                  <c:v>36</c:v>
                </c:pt>
                <c:pt idx="4">
                  <c:v>24</c:v>
                </c:pt>
                <c:pt idx="5">
                  <c:v>33</c:v>
                </c:pt>
                <c:pt idx="6">
                  <c:v>30</c:v>
                </c:pt>
                <c:pt idx="7">
                  <c:v>29</c:v>
                </c:pt>
                <c:pt idx="8">
                  <c:v>34</c:v>
                </c:pt>
              </c:numCache>
            </c:numRef>
          </c:val>
          <c:smooth val="0"/>
        </c:ser>
        <c:dLbls>
          <c:showLegendKey val="0"/>
          <c:showVal val="0"/>
          <c:showCatName val="0"/>
          <c:showSerName val="0"/>
          <c:showPercent val="0"/>
          <c:showBubbleSize val="0"/>
        </c:dLbls>
        <c:smooth val="0"/>
        <c:axId val="483613752"/>
        <c:axId val="483610224"/>
      </c:lineChart>
      <c:catAx>
        <c:axId val="483613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83610224"/>
        <c:crosses val="autoZero"/>
        <c:auto val="1"/>
        <c:lblAlgn val="ctr"/>
        <c:lblOffset val="100"/>
        <c:noMultiLvlLbl val="0"/>
      </c:catAx>
      <c:valAx>
        <c:axId val="483610224"/>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8361375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Entry>
      <c:legendEntry>
        <c:idx val="1"/>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Entry>
      <c:layout>
        <c:manualLayout>
          <c:xMode val="edge"/>
          <c:yMode val="edge"/>
          <c:x val="5.3211710347537119E-2"/>
          <c:y val="0.85727995520622524"/>
          <c:w val="0.89357647699183129"/>
          <c:h val="0.14005074610051191"/>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dirty="0" smtClean="0">
                <a:latin typeface="Arial" panose="020B0604020202020204" pitchFamily="34" charset="0"/>
                <a:cs typeface="Arial" panose="020B0604020202020204" pitchFamily="34" charset="0"/>
              </a:rPr>
              <a:t>Liczba oraz procentowy</a:t>
            </a:r>
            <a:r>
              <a:rPr lang="pl-PL" sz="1600" b="1" baseline="0" dirty="0" smtClean="0">
                <a:latin typeface="Arial" panose="020B0604020202020204" pitchFamily="34" charset="0"/>
                <a:cs typeface="Arial" panose="020B0604020202020204" pitchFamily="34" charset="0"/>
              </a:rPr>
              <a:t> </a:t>
            </a:r>
            <a:r>
              <a:rPr lang="pl-PL" sz="1600" b="1" baseline="0" dirty="0">
                <a:latin typeface="Arial" panose="020B0604020202020204" pitchFamily="34" charset="0"/>
                <a:cs typeface="Arial" panose="020B0604020202020204" pitchFamily="34" charset="0"/>
              </a:rPr>
              <a:t>udział </a:t>
            </a:r>
            <a:r>
              <a:rPr lang="pl-PL" sz="1600" b="1" u="sng" baseline="0" dirty="0" smtClean="0">
                <a:latin typeface="Arial" panose="020B0604020202020204" pitchFamily="34" charset="0"/>
                <a:cs typeface="Arial" panose="020B0604020202020204" pitchFamily="34" charset="0"/>
              </a:rPr>
              <a:t>w skali kraju</a:t>
            </a:r>
            <a:r>
              <a:rPr lang="pl-PL" sz="1600" b="1" baseline="0" dirty="0" smtClean="0">
                <a:latin typeface="Arial" panose="020B0604020202020204" pitchFamily="34" charset="0"/>
                <a:cs typeface="Arial" panose="020B0604020202020204" pitchFamily="34" charset="0"/>
              </a:rPr>
              <a:t> przejazdów/przejść kat</a:t>
            </a:r>
            <a:r>
              <a:rPr lang="pl-PL" sz="1600" b="1" baseline="0" dirty="0">
                <a:latin typeface="Arial" panose="020B0604020202020204" pitchFamily="34" charset="0"/>
                <a:cs typeface="Arial" panose="020B0604020202020204" pitchFamily="34" charset="0"/>
              </a:rPr>
              <a:t>. </a:t>
            </a:r>
            <a:r>
              <a:rPr lang="pl-PL" sz="1600" b="1" baseline="0" dirty="0" smtClean="0">
                <a:latin typeface="Arial" panose="020B0604020202020204" pitchFamily="34" charset="0"/>
                <a:cs typeface="Arial" panose="020B0604020202020204" pitchFamily="34" charset="0"/>
              </a:rPr>
              <a:t>A-E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na liniach eksploatowanych </a:t>
            </a:r>
            <a:br>
              <a:rPr lang="pl-PL" sz="1600" b="1" baseline="0" dirty="0" smtClean="0">
                <a:latin typeface="Arial" panose="020B0604020202020204" pitchFamily="34" charset="0"/>
                <a:cs typeface="Arial" panose="020B0604020202020204" pitchFamily="34" charset="0"/>
              </a:rPr>
            </a:br>
            <a:r>
              <a:rPr lang="pl-PL" sz="1600" b="1" baseline="0" dirty="0" smtClean="0">
                <a:latin typeface="Arial" panose="020B0604020202020204" pitchFamily="34" charset="0"/>
                <a:cs typeface="Arial" panose="020B0604020202020204" pitchFamily="34" charset="0"/>
              </a:rPr>
              <a:t>i nieeksploatowanych </a:t>
            </a:r>
          </a:p>
          <a:p>
            <a:pPr>
              <a:defRPr sz="1600">
                <a:latin typeface="Arial" panose="020B0604020202020204" pitchFamily="34" charset="0"/>
                <a:cs typeface="Arial" panose="020B0604020202020204" pitchFamily="34" charset="0"/>
              </a:defRPr>
            </a:pPr>
            <a:r>
              <a:rPr lang="pl-PL" sz="1600" b="1" u="sng" baseline="0" dirty="0" smtClean="0">
                <a:latin typeface="Arial" panose="020B0604020202020204" pitchFamily="34" charset="0"/>
                <a:cs typeface="Arial" panose="020B0604020202020204" pitchFamily="34" charset="0"/>
              </a:rPr>
              <a:t>w </a:t>
            </a:r>
            <a:r>
              <a:rPr lang="pl-PL" sz="1600" b="1" u="sng" baseline="0" dirty="0">
                <a:latin typeface="Arial" panose="020B0604020202020204" pitchFamily="34" charset="0"/>
                <a:cs typeface="Arial" panose="020B0604020202020204" pitchFamily="34" charset="0"/>
              </a:rPr>
              <a:t>woj. wielkopolskim</a:t>
            </a:r>
            <a:endParaRPr lang="pl-PL" sz="1600" b="1" u="sng" dirty="0">
              <a:latin typeface="Arial" panose="020B0604020202020204" pitchFamily="34" charset="0"/>
              <a:cs typeface="Arial" panose="020B0604020202020204" pitchFamily="34" charset="0"/>
            </a:endParaRPr>
          </a:p>
        </c:rich>
      </c:tx>
      <c:layout>
        <c:manualLayout>
          <c:xMode val="edge"/>
          <c:yMode val="edge"/>
          <c:x val="0.11279409227424234"/>
          <c:y val="1.004450150885881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3.4591389427106954E-2"/>
          <c:y val="0.85864292961715893"/>
          <c:w val="0.39585117850670065"/>
          <c:h val="7.5936530660940096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Liczba zdarzeń </a:t>
            </a:r>
          </a:p>
          <a:p>
            <a:pPr>
              <a:defRPr sz="1600">
                <a:latin typeface="Arial" panose="020B0604020202020204" pitchFamily="34" charset="0"/>
                <a:cs typeface="Arial" panose="020B0604020202020204" pitchFamily="34" charset="0"/>
              </a:defRPr>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endParaRPr lang="pl-PL" sz="1600" b="1" u="sng"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baseline="0" dirty="0">
                <a:latin typeface="Arial" panose="020B0604020202020204" pitchFamily="34" charset="0"/>
                <a:cs typeface="Arial" panose="020B0604020202020204" pitchFamily="34" charset="0"/>
              </a:rPr>
              <a:t>na </a:t>
            </a:r>
            <a:r>
              <a:rPr lang="pl-PL" sz="1600" b="1" baseline="0" dirty="0" smtClean="0">
                <a:latin typeface="Arial" panose="020B0604020202020204" pitchFamily="34" charset="0"/>
                <a:cs typeface="Arial" panose="020B0604020202020204" pitchFamily="34" charset="0"/>
              </a:rPr>
              <a:t>przejazdach/przejściach kat. A-E</a:t>
            </a:r>
            <a:endParaRPr lang="pl-PL" sz="1600" b="1" baseline="0" dirty="0">
              <a:latin typeface="Arial" panose="020B0604020202020204" pitchFamily="34" charset="0"/>
              <a:cs typeface="Arial" panose="020B0604020202020204" pitchFamily="34" charset="0"/>
            </a:endParaRPr>
          </a:p>
          <a:p>
            <a:pPr>
              <a:defRPr sz="1600">
                <a:latin typeface="Arial" panose="020B0604020202020204" pitchFamily="34" charset="0"/>
                <a:cs typeface="Arial" panose="020B0604020202020204" pitchFamily="34" charset="0"/>
              </a:defRPr>
            </a:pPr>
            <a:r>
              <a:rPr lang="pl-PL" sz="1600" b="1" u="sng" baseline="0" dirty="0">
                <a:latin typeface="Arial" panose="020B0604020202020204" pitchFamily="34" charset="0"/>
                <a:cs typeface="Arial" panose="020B0604020202020204" pitchFamily="34" charset="0"/>
              </a:rPr>
              <a:t>w </a:t>
            </a:r>
            <a:r>
              <a:rPr lang="pl-PL" sz="1600" b="1" u="sng" baseline="0" dirty="0" smtClean="0">
                <a:latin typeface="Arial" panose="020B0604020202020204" pitchFamily="34" charset="0"/>
                <a:cs typeface="Arial" panose="020B0604020202020204" pitchFamily="34" charset="0"/>
              </a:rPr>
              <a:t>woj. wielkopolskim</a:t>
            </a:r>
            <a:r>
              <a:rPr lang="pl-PL" sz="1600" b="1" baseline="0" dirty="0" smtClean="0">
                <a:latin typeface="Arial" panose="020B0604020202020204" pitchFamily="34" charset="0"/>
                <a:cs typeface="Arial" panose="020B0604020202020204" pitchFamily="34" charset="0"/>
              </a:rPr>
              <a:t> w 2015 r.</a:t>
            </a:r>
            <a:endParaRPr lang="pl-PL" sz="1600" b="1" dirty="0">
              <a:latin typeface="Arial" panose="020B0604020202020204" pitchFamily="34" charset="0"/>
              <a:cs typeface="Arial" panose="020B0604020202020204" pitchFamily="34" charset="0"/>
            </a:endParaRPr>
          </a:p>
        </c:rich>
      </c:tx>
      <c:layout>
        <c:manualLayout>
          <c:xMode val="edge"/>
          <c:yMode val="edge"/>
          <c:x val="0.17385698423981724"/>
          <c:y val="2.5370008240420905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0679376883445119E-2"/>
          <c:y val="0.88254704053631117"/>
          <c:w val="0.35922747612277633"/>
          <c:h val="6.097262909081677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pl-PL" sz="1600" b="1" baseline="0" dirty="0" smtClean="0">
                <a:latin typeface="Arial" panose="020B0604020202020204" pitchFamily="34" charset="0"/>
                <a:cs typeface="Arial" panose="020B0604020202020204" pitchFamily="34" charset="0"/>
              </a:rPr>
              <a:t>Liczba zdarzeń </a:t>
            </a:r>
          </a:p>
          <a:p>
            <a:pPr>
              <a:defRPr sz="1600" b="1"/>
            </a:pPr>
            <a:r>
              <a:rPr lang="pl-PL" sz="1600" b="1" baseline="0" dirty="0" smtClean="0">
                <a:latin typeface="Arial" panose="020B0604020202020204" pitchFamily="34" charset="0"/>
                <a:cs typeface="Arial" panose="020B0604020202020204" pitchFamily="34" charset="0"/>
              </a:rPr>
              <a:t>oraz procentowy udział </a:t>
            </a:r>
            <a:r>
              <a:rPr lang="pl-PL" sz="1600" b="1" u="sng" baseline="0" dirty="0" smtClean="0">
                <a:latin typeface="Arial" panose="020B0604020202020204" pitchFamily="34" charset="0"/>
                <a:cs typeface="Arial" panose="020B0604020202020204" pitchFamily="34" charset="0"/>
              </a:rPr>
              <a:t>w skali kraju</a:t>
            </a:r>
          </a:p>
          <a:p>
            <a:pPr>
              <a:defRPr sz="1600" b="1"/>
            </a:pPr>
            <a:r>
              <a:rPr lang="pl-PL" sz="1600" b="1" baseline="0" dirty="0" smtClean="0">
                <a:latin typeface="Arial" panose="020B0604020202020204" pitchFamily="34" charset="0"/>
                <a:cs typeface="Arial" panose="020B0604020202020204" pitchFamily="34" charset="0"/>
              </a:rPr>
              <a:t>na przejazdach/przejściach kat. A-E</a:t>
            </a:r>
          </a:p>
          <a:p>
            <a:pPr>
              <a:defRPr sz="1600" b="1"/>
            </a:pPr>
            <a:r>
              <a:rPr lang="pl-PL" sz="1600" b="1" u="sng" baseline="0" dirty="0" smtClean="0">
                <a:latin typeface="Arial" panose="020B0604020202020204" pitchFamily="34" charset="0"/>
                <a:cs typeface="Arial" panose="020B0604020202020204" pitchFamily="34" charset="0"/>
              </a:rPr>
              <a:t>w woj. kujawsko-pomorskim </a:t>
            </a:r>
          </a:p>
          <a:p>
            <a:pPr>
              <a:defRPr sz="1600" b="1"/>
            </a:pPr>
            <a:r>
              <a:rPr lang="pl-PL" sz="1600" b="1" baseline="0" dirty="0" smtClean="0">
                <a:latin typeface="Arial" panose="020B0604020202020204" pitchFamily="34" charset="0"/>
                <a:cs typeface="Arial" panose="020B0604020202020204" pitchFamily="34" charset="0"/>
              </a:rPr>
              <a:t>w 2015 r.</a:t>
            </a:r>
            <a:endParaRPr lang="pl-PL" sz="1600" b="1" dirty="0">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800" b="1" i="0" baseline="0">
                <a:effectLst/>
              </a:rPr>
              <a:t>Liczba oraz procentowy udział</a:t>
            </a:r>
          </a:p>
          <a:p>
            <a:pPr>
              <a:defRPr/>
            </a:pPr>
            <a:r>
              <a:rPr lang="pl-PL" sz="1800" b="1" i="0" baseline="0">
                <a:effectLst/>
              </a:rPr>
              <a:t> </a:t>
            </a:r>
            <a:r>
              <a:rPr lang="pl-PL" sz="1800" b="1" i="0" u="sng" baseline="0">
                <a:effectLst/>
              </a:rPr>
              <a:t>w skali kraju</a:t>
            </a:r>
            <a:r>
              <a:rPr lang="pl-PL" sz="1800" b="1" i="0" baseline="0">
                <a:effectLst/>
              </a:rPr>
              <a:t> przejazdów/przejść kat. A-E </a:t>
            </a:r>
          </a:p>
          <a:p>
            <a:pPr>
              <a:defRPr/>
            </a:pPr>
            <a:r>
              <a:rPr lang="pl-PL" sz="1800" b="1" i="0" baseline="0">
                <a:effectLst/>
              </a:rPr>
              <a:t>na liniach eksploatowanych </a:t>
            </a:r>
            <a:br>
              <a:rPr lang="pl-PL" sz="1800" b="1" i="0" baseline="0">
                <a:effectLst/>
              </a:rPr>
            </a:br>
            <a:r>
              <a:rPr lang="pl-PL" sz="1800" b="1" i="0" baseline="0">
                <a:effectLst/>
              </a:rPr>
              <a:t>i nieeksploatowanych </a:t>
            </a:r>
            <a:endParaRPr lang="pl-PL">
              <a:effectLst/>
            </a:endParaRPr>
          </a:p>
          <a:p>
            <a:pPr>
              <a:defRPr/>
            </a:pPr>
            <a:r>
              <a:rPr lang="pl-PL" sz="1800" b="1" i="0" u="sng" baseline="0">
                <a:effectLst/>
              </a:rPr>
              <a:t>w woj. kujawsko-pomorskim</a:t>
            </a:r>
            <a:endParaRPr lang="pl-PL">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400" b="0" i="0" baseline="0" dirty="0">
                <a:solidFill>
                  <a:schemeClr val="tx1"/>
                </a:solidFill>
                <a:effectLst/>
                <a:latin typeface="Arial" panose="020B0604020202020204" pitchFamily="34" charset="0"/>
                <a:cs typeface="Arial" panose="020B0604020202020204" pitchFamily="34" charset="0"/>
              </a:rPr>
              <a:t>Liczba oraz procentowy udział</a:t>
            </a:r>
          </a:p>
          <a:p>
            <a:pPr>
              <a:defRPr sz="1800">
                <a:latin typeface="Arial" panose="020B0604020202020204" pitchFamily="34" charset="0"/>
                <a:cs typeface="Arial" panose="020B0604020202020204" pitchFamily="34" charset="0"/>
              </a:defRPr>
            </a:pPr>
            <a:r>
              <a:rPr lang="pl-PL" sz="1400" b="0" i="0" baseline="0" dirty="0">
                <a:solidFill>
                  <a:schemeClr val="tx1"/>
                </a:solidFill>
                <a:effectLst/>
                <a:latin typeface="Arial" panose="020B0604020202020204" pitchFamily="34" charset="0"/>
                <a:cs typeface="Arial" panose="020B0604020202020204" pitchFamily="34" charset="0"/>
              </a:rPr>
              <a:t> </a:t>
            </a:r>
            <a:r>
              <a:rPr lang="pl-PL" sz="1400" b="0" i="0" u="sng" baseline="0" dirty="0">
                <a:solidFill>
                  <a:schemeClr val="tx1"/>
                </a:solidFill>
                <a:effectLst/>
                <a:latin typeface="Arial" panose="020B0604020202020204" pitchFamily="34" charset="0"/>
                <a:cs typeface="Arial" panose="020B0604020202020204" pitchFamily="34" charset="0"/>
              </a:rPr>
              <a:t>w skali kraju</a:t>
            </a:r>
            <a:r>
              <a:rPr lang="pl-PL" sz="1400" b="0" i="0" baseline="0" dirty="0">
                <a:solidFill>
                  <a:schemeClr val="tx1"/>
                </a:solidFill>
                <a:effectLst/>
                <a:latin typeface="Arial" panose="020B0604020202020204" pitchFamily="34" charset="0"/>
                <a:cs typeface="Arial" panose="020B0604020202020204" pitchFamily="34" charset="0"/>
              </a:rPr>
              <a:t> przejazdów/przejść kat. A-E </a:t>
            </a:r>
          </a:p>
          <a:p>
            <a:pPr>
              <a:defRPr sz="1800">
                <a:latin typeface="Arial" panose="020B0604020202020204" pitchFamily="34" charset="0"/>
                <a:cs typeface="Arial" panose="020B0604020202020204" pitchFamily="34" charset="0"/>
              </a:defRPr>
            </a:pPr>
            <a:r>
              <a:rPr lang="pl-PL" sz="1400" b="0" i="0" baseline="0" dirty="0">
                <a:solidFill>
                  <a:schemeClr val="tx1"/>
                </a:solidFill>
                <a:effectLst/>
                <a:latin typeface="Arial" panose="020B0604020202020204" pitchFamily="34" charset="0"/>
                <a:cs typeface="Arial" panose="020B0604020202020204" pitchFamily="34" charset="0"/>
              </a:rPr>
              <a:t>na liniach eksploatowanych </a:t>
            </a:r>
            <a:br>
              <a:rPr lang="pl-PL" sz="1400" b="0" i="0" baseline="0" dirty="0">
                <a:solidFill>
                  <a:schemeClr val="tx1"/>
                </a:solidFill>
                <a:effectLst/>
                <a:latin typeface="Arial" panose="020B0604020202020204" pitchFamily="34" charset="0"/>
                <a:cs typeface="Arial" panose="020B0604020202020204" pitchFamily="34" charset="0"/>
              </a:rPr>
            </a:br>
            <a:r>
              <a:rPr lang="pl-PL" sz="1400" b="0" i="0" baseline="0" dirty="0">
                <a:solidFill>
                  <a:schemeClr val="tx1"/>
                </a:solidFill>
                <a:effectLst/>
                <a:latin typeface="Arial" panose="020B0604020202020204" pitchFamily="34" charset="0"/>
                <a:cs typeface="Arial" panose="020B0604020202020204" pitchFamily="34" charset="0"/>
              </a:rPr>
              <a:t>i nieeksploatowanych </a:t>
            </a:r>
            <a:endParaRPr lang="pl-PL" sz="1400" b="0" dirty="0">
              <a:solidFill>
                <a:schemeClr val="tx1"/>
              </a:solidFill>
              <a:effectLst/>
              <a:latin typeface="Arial" panose="020B0604020202020204" pitchFamily="34" charset="0"/>
              <a:cs typeface="Arial" panose="020B0604020202020204" pitchFamily="34" charset="0"/>
            </a:endParaRPr>
          </a:p>
          <a:p>
            <a:pPr>
              <a:defRPr sz="1800">
                <a:latin typeface="Arial" panose="020B0604020202020204" pitchFamily="34" charset="0"/>
                <a:cs typeface="Arial" panose="020B0604020202020204" pitchFamily="34" charset="0"/>
              </a:defRPr>
            </a:pPr>
            <a:r>
              <a:rPr lang="pl-PL" sz="1400" b="0" i="0" u="sng" baseline="0" dirty="0">
                <a:solidFill>
                  <a:schemeClr val="tx1"/>
                </a:solidFill>
                <a:effectLst/>
                <a:latin typeface="Arial" panose="020B0604020202020204" pitchFamily="34" charset="0"/>
                <a:cs typeface="Arial" panose="020B0604020202020204" pitchFamily="34" charset="0"/>
              </a:rPr>
              <a:t>w woj. </a:t>
            </a:r>
            <a:r>
              <a:rPr lang="pl-PL" sz="1400" b="0" i="0" u="sng" baseline="0" dirty="0" smtClean="0">
                <a:solidFill>
                  <a:schemeClr val="tx1"/>
                </a:solidFill>
                <a:effectLst/>
                <a:latin typeface="Arial" panose="020B0604020202020204" pitchFamily="34" charset="0"/>
                <a:cs typeface="Arial" panose="020B0604020202020204" pitchFamily="34" charset="0"/>
              </a:rPr>
              <a:t>małopolskim</a:t>
            </a:r>
            <a:endParaRPr lang="pl-PL" sz="1400" b="0" dirty="0">
              <a:solidFill>
                <a:schemeClr val="tx1"/>
              </a:solidFill>
              <a:effectLst/>
              <a:latin typeface="Arial" panose="020B0604020202020204" pitchFamily="34" charset="0"/>
              <a:cs typeface="Arial" panose="020B0604020202020204" pitchFamily="34" charset="0"/>
            </a:endParaRPr>
          </a:p>
        </c:rich>
      </c:tx>
      <c:layout>
        <c:manualLayout>
          <c:xMode val="edge"/>
          <c:yMode val="edge"/>
          <c:x val="0.30364853109577977"/>
          <c:y val="4.354835125618893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449342994260748"/>
          <c:y val="0.32861187434369227"/>
          <c:w val="0.40158123685393871"/>
          <c:h val="0.53869207754768011"/>
        </c:manualLayout>
      </c:layout>
      <c:pieChart>
        <c:varyColors val="1"/>
        <c:ser>
          <c:idx val="0"/>
          <c:order val="0"/>
          <c:spPr>
            <a:solidFill>
              <a:schemeClr val="bg1">
                <a:lumMod val="65000"/>
              </a:schemeClr>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7429560614315362"/>
                  <c:y val="8.1017884997315423E-2"/>
                </c:manualLayout>
              </c:layout>
              <c:tx>
                <c:rich>
                  <a:bodyPr/>
                  <a:lstStyle/>
                  <a:p>
                    <a:r>
                      <a:rPr lang="en-US" baseline="0" dirty="0" smtClean="0"/>
                      <a:t>977 </a:t>
                    </a:r>
                    <a:r>
                      <a:rPr lang="en-US" dirty="0" err="1" smtClean="0"/>
                      <a:t>szt</a:t>
                    </a:r>
                    <a:r>
                      <a:rPr lang="en-US" dirty="0" smtClean="0"/>
                      <a:t>.;</a:t>
                    </a:r>
                  </a:p>
                  <a:p>
                    <a:r>
                      <a:rPr lang="en-US" baseline="0" dirty="0" smtClean="0"/>
                      <a:t> </a:t>
                    </a:r>
                    <a:fld id="{39671C1D-FBB0-4B3C-8265-B566E81920B1}" type="PERCENTAGE">
                      <a:rPr lang="en-US" baseline="0"/>
                      <a:pPr/>
                      <a:t>[PROCENTOWE]</a:t>
                    </a:fld>
                    <a:endParaRPr lang="en-US" baseline="0" dirty="0" smtClean="0"/>
                  </a:p>
                </c:rich>
              </c:tx>
              <c:showLegendKey val="0"/>
              <c:showVal val="1"/>
              <c:showCatName val="0"/>
              <c:showSerName val="0"/>
              <c:showPercent val="1"/>
              <c:showBubbleSize val="0"/>
              <c:extLst>
                <c:ext xmlns:c15="http://schemas.microsoft.com/office/drawing/2012/chart" uri="{CE6537A1-D6FC-4f65-9D91-7224C49458BB}">
                  <c15:layout>
                    <c:manualLayout>
                      <c:w val="0.15712320785924699"/>
                      <c:h val="0.1575594399690663"/>
                    </c:manualLayout>
                  </c15:layout>
                  <c15:dlblFieldTable/>
                  <c15:showDataLabelsRange val="0"/>
                </c:ext>
              </c:extLst>
            </c:dLbl>
            <c:dLbl>
              <c:idx val="1"/>
              <c:layout>
                <c:manualLayout>
                  <c:x val="0.11194299494035921"/>
                  <c:y val="-0.21174451132529104"/>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49C2B7A0-5E09-42E7-81DA-A76E8744370B}" type="VALUE">
                      <a:rPr lang="en-US" b="1" smtClean="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[WARTOŚĆ]</a:t>
                    </a:fld>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szt</a:t>
                    </a:r>
                    <a:r>
                      <a:rPr lang="en-US" b="1" dirty="0" smtClean="0">
                        <a:latin typeface="Arial" panose="020B0604020202020204" pitchFamily="34" charset="0"/>
                        <a:cs typeface="Arial" panose="020B0604020202020204" pitchFamily="34" charset="0"/>
                      </a:rPr>
                      <a:t>.</a:t>
                    </a:r>
                    <a:r>
                      <a:rPr lang="en-US" b="1" baseline="0" dirty="0" smtClean="0">
                        <a:latin typeface="Arial" panose="020B0604020202020204" pitchFamily="34" charset="0"/>
                        <a:cs typeface="Arial" panose="020B0604020202020204" pitchFamily="34" charset="0"/>
                      </a:rPr>
                      <a:t>; </a:t>
                    </a:r>
                    <a:fld id="{1698CE7C-EF75-49B0-BAC9-C62D6D51C252}" type="PERCENTAGE">
                      <a:rPr lang="en-US" b="1" baseline="0">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[PROCENTOWE]</a:t>
                    </a:fld>
                    <a:endParaRPr lang="en-US" b="1" baseline="0" dirty="0" smtClean="0">
                      <a:latin typeface="Arial" panose="020B0604020202020204" pitchFamily="34" charset="0"/>
                      <a:cs typeface="Arial" panose="020B0604020202020204" pitchFamily="34" charset="0"/>
                    </a:endParaRP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Arkusz1!$O$26:$O$27</c:f>
              <c:strCache>
                <c:ptCount val="2"/>
                <c:pt idx="0">
                  <c:v>małopolskie</c:v>
                </c:pt>
                <c:pt idx="1">
                  <c:v>pozostałe województwa</c:v>
                </c:pt>
              </c:strCache>
            </c:strRef>
          </c:cat>
          <c:val>
            <c:numRef>
              <c:f>Arkusz1!$P$26:$P$27</c:f>
              <c:numCache>
                <c:formatCode>General</c:formatCode>
                <c:ptCount val="2"/>
                <c:pt idx="0">
                  <c:v>977</c:v>
                </c:pt>
                <c:pt idx="1">
                  <c:v>10698</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pl-PL" sz="1400" b="0" dirty="0">
                <a:solidFill>
                  <a:schemeClr val="tx1"/>
                </a:solidFill>
                <a:latin typeface="Arial" panose="020B0604020202020204" pitchFamily="34" charset="0"/>
                <a:cs typeface="Arial" panose="020B0604020202020204" pitchFamily="34" charset="0"/>
              </a:rPr>
              <a:t>Liczba zdarzeń </a:t>
            </a:r>
          </a:p>
          <a:p>
            <a:pPr>
              <a:defRPr sz="1800" b="1">
                <a:latin typeface="Arial" panose="020B0604020202020204" pitchFamily="34" charset="0"/>
                <a:cs typeface="Arial" panose="020B0604020202020204" pitchFamily="34" charset="0"/>
              </a:defRPr>
            </a:pPr>
            <a:r>
              <a:rPr lang="pl-PL" sz="1400" b="0" dirty="0">
                <a:solidFill>
                  <a:schemeClr val="tx1"/>
                </a:solidFill>
                <a:latin typeface="Arial" panose="020B0604020202020204" pitchFamily="34" charset="0"/>
                <a:cs typeface="Arial" panose="020B0604020202020204" pitchFamily="34" charset="0"/>
              </a:rPr>
              <a:t>oraz procentowy udział w skali kraju</a:t>
            </a:r>
          </a:p>
          <a:p>
            <a:pPr>
              <a:defRPr sz="1800" b="1">
                <a:latin typeface="Arial" panose="020B0604020202020204" pitchFamily="34" charset="0"/>
                <a:cs typeface="Arial" panose="020B0604020202020204" pitchFamily="34" charset="0"/>
              </a:defRPr>
            </a:pPr>
            <a:r>
              <a:rPr lang="pl-PL" sz="1400" b="0" dirty="0">
                <a:solidFill>
                  <a:schemeClr val="tx1"/>
                </a:solidFill>
                <a:latin typeface="Arial" panose="020B0604020202020204" pitchFamily="34" charset="0"/>
                <a:cs typeface="Arial" panose="020B0604020202020204" pitchFamily="34" charset="0"/>
              </a:rPr>
              <a:t>na przejazdach/przejściach kat. A-E</a:t>
            </a:r>
          </a:p>
          <a:p>
            <a:pPr>
              <a:defRPr sz="1800" b="1">
                <a:latin typeface="Arial" panose="020B0604020202020204" pitchFamily="34" charset="0"/>
                <a:cs typeface="Arial" panose="020B0604020202020204" pitchFamily="34" charset="0"/>
              </a:defRPr>
            </a:pPr>
            <a:r>
              <a:rPr lang="pl-PL" sz="1400" b="0" u="sng" dirty="0">
                <a:solidFill>
                  <a:schemeClr val="tx1"/>
                </a:solidFill>
                <a:latin typeface="Arial" panose="020B0604020202020204" pitchFamily="34" charset="0"/>
                <a:cs typeface="Arial" panose="020B0604020202020204" pitchFamily="34" charset="0"/>
              </a:rPr>
              <a:t>w </a:t>
            </a:r>
            <a:r>
              <a:rPr lang="pl-PL" sz="1400" b="0" u="sng" dirty="0" smtClean="0">
                <a:solidFill>
                  <a:schemeClr val="tx1"/>
                </a:solidFill>
                <a:latin typeface="Arial" panose="020B0604020202020204" pitchFamily="34" charset="0"/>
                <a:cs typeface="Arial" panose="020B0604020202020204" pitchFamily="34" charset="0"/>
              </a:rPr>
              <a:t>woj. </a:t>
            </a:r>
            <a:r>
              <a:rPr lang="pl-PL" sz="1400" b="0" u="sng" dirty="0" smtClean="0">
                <a:solidFill>
                  <a:schemeClr val="tx1"/>
                </a:solidFill>
                <a:latin typeface="Arial" panose="020B0604020202020204" pitchFamily="34" charset="0"/>
                <a:cs typeface="Arial" panose="020B0604020202020204" pitchFamily="34" charset="0"/>
              </a:rPr>
              <a:t>małopolskim</a:t>
            </a:r>
            <a:endParaRPr lang="pl-PL" sz="1400" b="0" dirty="0">
              <a:solidFill>
                <a:schemeClr val="tx1"/>
              </a:solidFill>
              <a:latin typeface="Arial" panose="020B0604020202020204" pitchFamily="34" charset="0"/>
              <a:cs typeface="Arial" panose="020B0604020202020204" pitchFamily="34" charset="0"/>
            </a:endParaRPr>
          </a:p>
          <a:p>
            <a:pPr>
              <a:defRPr sz="1800" b="1">
                <a:latin typeface="Arial" panose="020B0604020202020204" pitchFamily="34" charset="0"/>
                <a:cs typeface="Arial" panose="020B0604020202020204" pitchFamily="34" charset="0"/>
              </a:defRPr>
            </a:pPr>
            <a:r>
              <a:rPr lang="pl-PL" sz="1400" b="0" dirty="0">
                <a:solidFill>
                  <a:schemeClr val="tx1"/>
                </a:solidFill>
                <a:latin typeface="Arial" panose="020B0604020202020204" pitchFamily="34" charset="0"/>
                <a:cs typeface="Arial" panose="020B0604020202020204" pitchFamily="34" charset="0"/>
              </a:rPr>
              <a:t>w </a:t>
            </a:r>
            <a:r>
              <a:rPr lang="pl-PL" sz="1400" b="0" dirty="0" smtClean="0">
                <a:solidFill>
                  <a:schemeClr val="tx1"/>
                </a:solidFill>
                <a:latin typeface="Arial" panose="020B0604020202020204" pitchFamily="34" charset="0"/>
                <a:cs typeface="Arial" panose="020B0604020202020204" pitchFamily="34" charset="0"/>
              </a:rPr>
              <a:t>2018 roku</a:t>
            </a:r>
            <a:endParaRPr lang="pl-PL" sz="1400" b="0" dirty="0">
              <a:solidFill>
                <a:schemeClr val="tx1"/>
              </a:solidFill>
              <a:latin typeface="Arial" panose="020B0604020202020204" pitchFamily="34" charset="0"/>
              <a:cs typeface="Arial" panose="020B0604020202020204" pitchFamily="34" charset="0"/>
            </a:endParaRPr>
          </a:p>
        </c:rich>
      </c:tx>
      <c:layout>
        <c:manualLayout>
          <c:xMode val="edge"/>
          <c:yMode val="edge"/>
          <c:x val="0.28299433158560033"/>
          <c:y val="5.5971150234921704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title>
    <c:autoTitleDeleted val="0"/>
    <c:plotArea>
      <c:layout>
        <c:manualLayout>
          <c:layoutTarget val="inner"/>
          <c:xMode val="edge"/>
          <c:yMode val="edge"/>
          <c:x val="0.31285882130587167"/>
          <c:y val="0.34100571783335498"/>
          <c:w val="0.4115252138796755"/>
          <c:h val="0.53779671799431283"/>
        </c:manualLayout>
      </c:layout>
      <c:pieChart>
        <c:varyColors val="1"/>
        <c:ser>
          <c:idx val="0"/>
          <c:order val="0"/>
          <c:spPr>
            <a:solidFill>
              <a:srgbClr val="FF0000"/>
            </a:solidFill>
          </c:spPr>
          <c:dPt>
            <c:idx val="0"/>
            <c:bubble3D val="0"/>
            <c:spPr>
              <a:solidFill>
                <a:srgbClr val="FF0000"/>
              </a:solidFill>
              <a:ln w="19050">
                <a:solidFill>
                  <a:schemeClr val="lt1"/>
                </a:solidFill>
              </a:ln>
              <a:effectLst/>
            </c:spPr>
          </c:dPt>
          <c:dPt>
            <c:idx val="1"/>
            <c:bubble3D val="0"/>
            <c:spPr>
              <a:solidFill>
                <a:schemeClr val="bg1">
                  <a:lumMod val="65000"/>
                </a:schemeClr>
              </a:solidFill>
              <a:ln w="19050">
                <a:solidFill>
                  <a:schemeClr val="lt1"/>
                </a:solidFill>
              </a:ln>
              <a:effectLst/>
            </c:spPr>
          </c:dPt>
          <c:dLbls>
            <c:dLbl>
              <c:idx val="0"/>
              <c:layout>
                <c:manualLayout>
                  <c:x val="0.11377854753167585"/>
                  <c:y val="3.2346764365481008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r>
                      <a:rPr lang="en-US" sz="1800" b="1" dirty="0" smtClean="0"/>
                      <a:t>13</a:t>
                    </a:r>
                    <a:r>
                      <a:rPr lang="en-US" sz="1800" b="1" baseline="0" dirty="0" smtClean="0"/>
                      <a:t> </a:t>
                    </a:r>
                    <a:r>
                      <a:rPr lang="en-US" sz="1800" b="1" dirty="0" err="1" smtClean="0"/>
                      <a:t>szt</a:t>
                    </a:r>
                    <a:r>
                      <a:rPr lang="en-US" sz="1800" b="1" dirty="0" smtClean="0"/>
                      <a:t>.</a:t>
                    </a:r>
                    <a:r>
                      <a:rPr lang="en-US" sz="1800" b="1" baseline="0" dirty="0" smtClean="0"/>
                      <a:t>; </a:t>
                    </a:r>
                    <a:fld id="{722B9814-6361-415A-907C-0B4380D3A9C8}" type="PERCENTAGE">
                      <a:rPr lang="en-US" sz="1800" b="1" baseline="0"/>
                      <a:pPr>
                        <a:defRPr sz="1800" b="1">
                          <a:latin typeface="Arial" panose="020B0604020202020204" pitchFamily="34" charset="0"/>
                          <a:cs typeface="Arial" panose="020B0604020202020204" pitchFamily="34" charset="0"/>
                        </a:defRPr>
                      </a:pPr>
                      <a:t>[PROCENTOWE]</a:t>
                    </a:fld>
                    <a:endParaRPr lang="en-US" sz="1800" b="1" baseline="0" dirty="0" smtClean="0"/>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15:dlblFieldTable/>
                  <c15:showDataLabelsRange val="0"/>
                </c:ext>
              </c:extLst>
            </c:dLbl>
            <c:dLbl>
              <c:idx val="1"/>
              <c:layout>
                <c:manualLayout>
                  <c:x val="0.11682807500740827"/>
                  <c:y val="-0.2090352880760947"/>
                </c:manualLayout>
              </c:layout>
              <c:tx>
                <c:rich>
                  <a:bodyPr rot="0" spcFirstLastPara="1" vertOverflow="ellipsis" vert="horz" wrap="square" lIns="38100" tIns="19050" rIns="38100" bIns="19050" anchor="ctr" anchorCtr="0">
                    <a:spAutoFit/>
                  </a:bodyPr>
                  <a:lstStyle/>
                  <a:p>
                    <a:pPr algn="ctr">
                      <a:defRPr sz="4800" b="1" i="0" u="none" strike="noStrike" kern="1200" baseline="0">
                        <a:solidFill>
                          <a:schemeClr val="bg1"/>
                        </a:solidFill>
                        <a:latin typeface="Arial" panose="020B0604020202020204" pitchFamily="34" charset="0"/>
                        <a:ea typeface="+mn-ea"/>
                        <a:cs typeface="Arial" panose="020B0604020202020204" pitchFamily="34" charset="0"/>
                      </a:defRPr>
                    </a:pPr>
                    <a:fld id="{A63A6A8F-2911-4F30-8159-0EA71E7BE10F}" type="VALUE">
                      <a:rPr lang="en-US" sz="1800" smtClean="0">
                        <a:solidFill>
                          <a:schemeClr val="bg1"/>
                        </a:solidFill>
                      </a:rPr>
                      <a:pPr algn="ctr">
                        <a:defRPr sz="4800" b="1">
                          <a:solidFill>
                            <a:schemeClr val="bg1"/>
                          </a:solidFill>
                          <a:latin typeface="Arial" panose="020B0604020202020204" pitchFamily="34" charset="0"/>
                          <a:cs typeface="Arial" panose="020B0604020202020204" pitchFamily="34" charset="0"/>
                        </a:defRPr>
                      </a:pPr>
                      <a:t>[WARTOŚĆ]</a:t>
                    </a:fld>
                    <a:r>
                      <a:rPr lang="en-US" sz="1800" dirty="0" smtClean="0">
                        <a:solidFill>
                          <a:schemeClr val="bg1"/>
                        </a:solidFill>
                      </a:rPr>
                      <a:t> </a:t>
                    </a:r>
                    <a:r>
                      <a:rPr lang="en-US" sz="1800" dirty="0" err="1" smtClean="0">
                        <a:solidFill>
                          <a:schemeClr val="bg1"/>
                        </a:solidFill>
                      </a:rPr>
                      <a:t>szt</a:t>
                    </a:r>
                    <a:r>
                      <a:rPr lang="en-US" sz="1800" dirty="0" smtClean="0">
                        <a:solidFill>
                          <a:schemeClr val="bg1"/>
                        </a:solidFill>
                      </a:rPr>
                      <a:t>.</a:t>
                    </a:r>
                    <a:r>
                      <a:rPr lang="en-US" sz="1800" baseline="0" dirty="0" smtClean="0">
                        <a:solidFill>
                          <a:schemeClr val="bg1"/>
                        </a:solidFill>
                      </a:rPr>
                      <a:t>; </a:t>
                    </a:r>
                    <a:fld id="{8C486999-A7FF-4E34-801D-9997B760C104}" type="PERCENTAGE">
                      <a:rPr lang="en-US" sz="1800" baseline="0" smtClean="0">
                        <a:solidFill>
                          <a:schemeClr val="bg1"/>
                        </a:solidFill>
                      </a:rPr>
                      <a:pPr algn="ctr">
                        <a:defRPr sz="4800" b="1">
                          <a:solidFill>
                            <a:schemeClr val="bg1"/>
                          </a:solidFill>
                          <a:latin typeface="Arial" panose="020B0604020202020204" pitchFamily="34" charset="0"/>
                          <a:cs typeface="Arial" panose="020B0604020202020204" pitchFamily="34" charset="0"/>
                        </a:defRPr>
                      </a:pPr>
                      <a:t>[PROCENTOWE]</a:t>
                    </a:fld>
                    <a:endParaRPr lang="en-US" sz="1800" baseline="0" dirty="0" smtClean="0">
                      <a:solidFill>
                        <a:schemeClr val="bg1"/>
                      </a:solidFill>
                    </a:endParaRPr>
                  </a:p>
                </c:rich>
              </c:tx>
              <c:spPr>
                <a:noFill/>
                <a:ln>
                  <a:noFill/>
                </a:ln>
                <a:effectLst/>
              </c:spPr>
              <c:txPr>
                <a:bodyPr rot="0" spcFirstLastPara="1" vertOverflow="ellipsis" vert="horz" wrap="square" lIns="38100" tIns="19050" rIns="38100" bIns="19050" anchor="ctr" anchorCtr="0">
                  <a:spAutoFit/>
                </a:bodyPr>
                <a:lstStyle/>
                <a:p>
                  <a:pPr algn="ctr">
                    <a:defRPr sz="4800" b="1" i="0" u="none" strike="noStrike" kern="1200" baseline="0">
                      <a:solidFill>
                        <a:schemeClr val="bg1"/>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1"/>
              <c:showBubbleSize val="0"/>
              <c:extLst>
                <c:ext xmlns:c15="http://schemas.microsoft.com/office/drawing/2012/chart" uri="{CE6537A1-D6FC-4f65-9D91-7224C49458BB}">
                  <c15:layout>
                    <c:manualLayout>
                      <c:w val="0.2011680813387188"/>
                      <c:h val="0.10804865523610972"/>
                    </c:manualLayout>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4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wielkopolskie!$T$25:$T$26</c:f>
              <c:strCache>
                <c:ptCount val="2"/>
                <c:pt idx="0">
                  <c:v>małopolskie</c:v>
                </c:pt>
                <c:pt idx="1">
                  <c:v>pozostałe województwa</c:v>
                </c:pt>
              </c:strCache>
            </c:strRef>
          </c:cat>
          <c:val>
            <c:numRef>
              <c:f>wielkopolskie!$U$25:$U$26</c:f>
              <c:numCache>
                <c:formatCode>General</c:formatCode>
                <c:ptCount val="2"/>
                <c:pt idx="0">
                  <c:v>13</c:v>
                </c:pt>
                <c:pt idx="1">
                  <c:v>192</c:v>
                </c:pt>
              </c:numCache>
            </c:numRef>
          </c:val>
        </c:ser>
        <c:ser>
          <c:idx val="1"/>
          <c:order val="1"/>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cat>
            <c:strRef>
              <c:f>wielkopolskie!$T$25:$T$26</c:f>
              <c:strCache>
                <c:ptCount val="2"/>
                <c:pt idx="0">
                  <c:v>małopolskie</c:v>
                </c:pt>
                <c:pt idx="1">
                  <c:v>pozostałe województwa</c:v>
                </c:pt>
              </c:strCache>
            </c:strRef>
          </c:cat>
          <c:val>
            <c:numRef>
              <c:f>wielkopolskie!$V$25:$V$26</c:f>
              <c:numCache>
                <c:formatCode>General</c:formatCode>
                <c:ptCount val="2"/>
                <c:pt idx="0">
                  <c:v>6.4676616915422883E-2</c:v>
                </c:pt>
                <c:pt idx="1">
                  <c:v>0.95522388059701491</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Arial" panose="020B0604020202020204" pitchFamily="34" charset="0"/>
                <a:ea typeface="+mn-ea"/>
                <a:cs typeface="Arial" panose="020B0604020202020204" pitchFamily="34" charset="0"/>
              </a:defRPr>
            </a:pPr>
            <a:r>
              <a:rPr lang="pl-PL" sz="1800" b="0" dirty="0">
                <a:solidFill>
                  <a:schemeClr val="tx1"/>
                </a:solidFill>
                <a:latin typeface="Arial" panose="020B0604020202020204" pitchFamily="34" charset="0"/>
                <a:cs typeface="Arial" panose="020B0604020202020204" pitchFamily="34" charset="0"/>
              </a:rPr>
              <a:t>Liczba</a:t>
            </a:r>
            <a:r>
              <a:rPr lang="pl-PL" sz="1800" b="0" baseline="0" dirty="0">
                <a:solidFill>
                  <a:schemeClr val="tx1"/>
                </a:solidFill>
                <a:latin typeface="Arial" panose="020B0604020202020204" pitchFamily="34" charset="0"/>
                <a:cs typeface="Arial" panose="020B0604020202020204" pitchFamily="34" charset="0"/>
              </a:rPr>
              <a:t> zdarzeń na przejazdach/przejściach kat. A- E </a:t>
            </a:r>
          </a:p>
          <a:p>
            <a:pPr>
              <a:defRPr sz="1800">
                <a:solidFill>
                  <a:schemeClr val="tx1"/>
                </a:solidFill>
                <a:latin typeface="Arial" panose="020B0604020202020204" pitchFamily="34" charset="0"/>
                <a:cs typeface="Arial" panose="020B0604020202020204" pitchFamily="34" charset="0"/>
              </a:defRPr>
            </a:pPr>
            <a:r>
              <a:rPr lang="pl-PL" sz="1800" b="0" baseline="0" dirty="0">
                <a:solidFill>
                  <a:schemeClr val="tx1"/>
                </a:solidFill>
                <a:latin typeface="Arial" panose="020B0604020202020204" pitchFamily="34" charset="0"/>
                <a:cs typeface="Arial" panose="020B0604020202020204" pitchFamily="34" charset="0"/>
              </a:rPr>
              <a:t>w podziale na kategorie </a:t>
            </a:r>
          </a:p>
          <a:p>
            <a:pPr>
              <a:defRPr sz="1800">
                <a:solidFill>
                  <a:schemeClr val="tx1"/>
                </a:solidFill>
                <a:latin typeface="Arial" panose="020B0604020202020204" pitchFamily="34" charset="0"/>
                <a:cs typeface="Arial" panose="020B0604020202020204" pitchFamily="34" charset="0"/>
              </a:defRPr>
            </a:pPr>
            <a:r>
              <a:rPr lang="pl-PL" sz="1800" b="0" u="sng" baseline="0" dirty="0">
                <a:solidFill>
                  <a:schemeClr val="tx1"/>
                </a:solidFill>
                <a:latin typeface="Arial" panose="020B0604020202020204" pitchFamily="34" charset="0"/>
                <a:cs typeface="Arial" panose="020B0604020202020204" pitchFamily="34" charset="0"/>
              </a:rPr>
              <a:t>w </a:t>
            </a:r>
            <a:r>
              <a:rPr lang="pl-PL" sz="1800" b="0" u="sng" baseline="0" dirty="0" smtClean="0">
                <a:solidFill>
                  <a:schemeClr val="tx1"/>
                </a:solidFill>
                <a:latin typeface="Arial" panose="020B0604020202020204" pitchFamily="34" charset="0"/>
                <a:cs typeface="Arial" panose="020B0604020202020204" pitchFamily="34" charset="0"/>
              </a:rPr>
              <a:t>woj. </a:t>
            </a:r>
            <a:r>
              <a:rPr lang="pl-PL" sz="1800" b="0" u="sng" baseline="0" dirty="0" smtClean="0">
                <a:solidFill>
                  <a:schemeClr val="tx1"/>
                </a:solidFill>
                <a:latin typeface="Arial" panose="020B0604020202020204" pitchFamily="34" charset="0"/>
                <a:cs typeface="Arial" panose="020B0604020202020204" pitchFamily="34" charset="0"/>
              </a:rPr>
              <a:t>małopolskim </a:t>
            </a:r>
            <a:endParaRPr lang="pl-PL" sz="1800" b="0" u="sng" baseline="0" dirty="0">
              <a:solidFill>
                <a:schemeClr val="tx1"/>
              </a:solidFill>
              <a:latin typeface="Arial" panose="020B0604020202020204" pitchFamily="34" charset="0"/>
              <a:cs typeface="Arial" panose="020B0604020202020204" pitchFamily="34" charset="0"/>
            </a:endParaRPr>
          </a:p>
          <a:p>
            <a:pPr>
              <a:defRPr sz="1800">
                <a:solidFill>
                  <a:schemeClr val="tx1"/>
                </a:solidFill>
                <a:latin typeface="Arial" panose="020B0604020202020204" pitchFamily="34" charset="0"/>
                <a:cs typeface="Arial" panose="020B0604020202020204" pitchFamily="34" charset="0"/>
              </a:defRPr>
            </a:pPr>
            <a:r>
              <a:rPr lang="pl-PL" sz="1800" b="0" baseline="0" dirty="0">
                <a:solidFill>
                  <a:schemeClr val="tx1"/>
                </a:solidFill>
                <a:latin typeface="Arial" panose="020B0604020202020204" pitchFamily="34" charset="0"/>
                <a:cs typeface="Arial" panose="020B0604020202020204" pitchFamily="34" charset="0"/>
              </a:rPr>
              <a:t>w latach </a:t>
            </a:r>
            <a:r>
              <a:rPr lang="pl-PL" sz="1800" b="0" baseline="0" dirty="0" smtClean="0">
                <a:solidFill>
                  <a:schemeClr val="tx1"/>
                </a:solidFill>
                <a:latin typeface="Arial" panose="020B0604020202020204" pitchFamily="34" charset="0"/>
                <a:cs typeface="Arial" panose="020B0604020202020204" pitchFamily="34" charset="0"/>
              </a:rPr>
              <a:t>2016-2018</a:t>
            </a:r>
            <a:endParaRPr lang="pl-PL" sz="1800" b="0" dirty="0">
              <a:solidFill>
                <a:schemeClr val="tx1"/>
              </a:solidFill>
              <a:latin typeface="Arial" panose="020B0604020202020204" pitchFamily="34" charset="0"/>
              <a:cs typeface="Arial" panose="020B0604020202020204" pitchFamily="34" charset="0"/>
            </a:endParaRPr>
          </a:p>
        </c:rich>
      </c:tx>
      <c:layout>
        <c:manualLayout>
          <c:xMode val="edge"/>
          <c:yMode val="edge"/>
          <c:x val="0.22822152343155974"/>
          <c:y val="3.5642575151593345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Arial" panose="020B0604020202020204" pitchFamily="34" charset="0"/>
              <a:ea typeface="+mn-ea"/>
              <a:cs typeface="Arial" panose="020B0604020202020204" pitchFamily="34" charset="0"/>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świętokrzyskie!$AA$7</c:f>
              <c:strCache>
                <c:ptCount val="1"/>
                <c:pt idx="0">
                  <c:v>A</c:v>
                </c:pt>
              </c:strCache>
            </c:strRef>
          </c:tx>
          <c:spPr>
            <a:solidFill>
              <a:schemeClr val="tx1">
                <a:lumMod val="65000"/>
                <a:lumOff val="35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świętokrzyskie!$AA$8:$AA$10</c:f>
              <c:numCache>
                <c:formatCode>General</c:formatCode>
                <c:ptCount val="3"/>
                <c:pt idx="0">
                  <c:v>0</c:v>
                </c:pt>
                <c:pt idx="1">
                  <c:v>0</c:v>
                </c:pt>
                <c:pt idx="2">
                  <c:v>0</c:v>
                </c:pt>
              </c:numCache>
            </c:numRef>
          </c:val>
        </c:ser>
        <c:ser>
          <c:idx val="1"/>
          <c:order val="1"/>
          <c:tx>
            <c:strRef>
              <c:f>świętokrzyskie!$AB$7</c:f>
              <c:strCache>
                <c:ptCount val="1"/>
                <c:pt idx="0">
                  <c:v>B</c:v>
                </c:pt>
              </c:strCache>
            </c:strRef>
          </c:tx>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świętokrzyskie!$AB$8:$AB$10</c:f>
              <c:numCache>
                <c:formatCode>General</c:formatCode>
                <c:ptCount val="3"/>
                <c:pt idx="0">
                  <c:v>0</c:v>
                </c:pt>
                <c:pt idx="1">
                  <c:v>1</c:v>
                </c:pt>
                <c:pt idx="2">
                  <c:v>2</c:v>
                </c:pt>
              </c:numCache>
            </c:numRef>
          </c:val>
        </c:ser>
        <c:ser>
          <c:idx val="2"/>
          <c:order val="2"/>
          <c:tx>
            <c:strRef>
              <c:f>świętokrzyskie!$AC$7</c:f>
              <c:strCache>
                <c:ptCount val="1"/>
                <c:pt idx="0">
                  <c:v>C</c:v>
                </c:pt>
              </c:strCache>
            </c:strRef>
          </c:tx>
          <c:spPr>
            <a:solidFill>
              <a:srgbClr val="C00000"/>
            </a:solidFill>
            <a:ln>
              <a:noFill/>
            </a:ln>
            <a:effectLst/>
            <a:sp3d/>
          </c:spPr>
          <c:invertIfNegative val="0"/>
          <c:dLbls>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świętokrzyskie!$AC$8:$AC$10</c:f>
              <c:numCache>
                <c:formatCode>General</c:formatCode>
                <c:ptCount val="3"/>
                <c:pt idx="0">
                  <c:v>2</c:v>
                </c:pt>
                <c:pt idx="1">
                  <c:v>7</c:v>
                </c:pt>
                <c:pt idx="2">
                  <c:v>4</c:v>
                </c:pt>
              </c:numCache>
            </c:numRef>
          </c:val>
        </c:ser>
        <c:ser>
          <c:idx val="3"/>
          <c:order val="3"/>
          <c:tx>
            <c:strRef>
              <c:f>świętokrzyskie!$AD$7</c:f>
              <c:strCache>
                <c:ptCount val="1"/>
                <c:pt idx="0">
                  <c:v>D</c:v>
                </c:pt>
              </c:strCache>
            </c:strRef>
          </c:tx>
          <c:spPr>
            <a:solidFill>
              <a:schemeClr val="tx1">
                <a:lumMod val="95000"/>
                <a:lumOff val="5000"/>
              </a:schemeClr>
            </a:solidFill>
            <a:ln>
              <a:noFill/>
            </a:ln>
            <a:effectLst/>
            <a:sp3d/>
          </c:spPr>
          <c:invertIfNegative val="0"/>
          <c:dLbls>
            <c:dLbl>
              <c:idx val="0"/>
              <c:layout>
                <c:manualLayout>
                  <c:x val="4.7047047603277067E-3"/>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
                  <c:y val="-1.048638885305126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2.3594374919365241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świętokrzyskie!$AD$8:$AD$10</c:f>
              <c:numCache>
                <c:formatCode>General</c:formatCode>
                <c:ptCount val="3"/>
                <c:pt idx="0">
                  <c:v>10</c:v>
                </c:pt>
                <c:pt idx="1">
                  <c:v>8</c:v>
                </c:pt>
                <c:pt idx="2">
                  <c:v>6</c:v>
                </c:pt>
              </c:numCache>
            </c:numRef>
          </c:val>
        </c:ser>
        <c:ser>
          <c:idx val="4"/>
          <c:order val="4"/>
          <c:tx>
            <c:strRef>
              <c:f>świętokrzyskie!$AE$7</c:f>
              <c:strCache>
                <c:ptCount val="1"/>
                <c:pt idx="0">
                  <c:v>E</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świętokrzyskie!$Z$8:$Z$10</c:f>
              <c:numCache>
                <c:formatCode>General</c:formatCode>
                <c:ptCount val="3"/>
                <c:pt idx="0">
                  <c:v>2016</c:v>
                </c:pt>
                <c:pt idx="1">
                  <c:v>2017</c:v>
                </c:pt>
                <c:pt idx="2">
                  <c:v>2018</c:v>
                </c:pt>
              </c:numCache>
            </c:numRef>
          </c:cat>
          <c:val>
            <c:numRef>
              <c:f>świętokrzyskie!$AE$8:$AE$10</c:f>
              <c:numCache>
                <c:formatCode>General</c:formatCode>
                <c:ptCount val="3"/>
                <c:pt idx="0">
                  <c:v>0</c:v>
                </c:pt>
                <c:pt idx="1">
                  <c:v>0</c:v>
                </c:pt>
                <c:pt idx="2">
                  <c:v>1</c:v>
                </c:pt>
              </c:numCache>
            </c:numRef>
          </c:val>
        </c:ser>
        <c:dLbls>
          <c:showLegendKey val="0"/>
          <c:showVal val="0"/>
          <c:showCatName val="0"/>
          <c:showSerName val="0"/>
          <c:showPercent val="0"/>
          <c:showBubbleSize val="0"/>
        </c:dLbls>
        <c:gapWidth val="150"/>
        <c:shape val="box"/>
        <c:axId val="483611400"/>
        <c:axId val="483615712"/>
        <c:axId val="0"/>
      </c:bar3DChart>
      <c:catAx>
        <c:axId val="4836114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83615712"/>
        <c:crosses val="autoZero"/>
        <c:auto val="1"/>
        <c:lblAlgn val="ctr"/>
        <c:lblOffset val="100"/>
        <c:noMultiLvlLbl val="0"/>
      </c:catAx>
      <c:valAx>
        <c:axId val="4836157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pl-PL"/>
          </a:p>
        </c:txPr>
        <c:crossAx val="483611400"/>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1"/>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2"/>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3"/>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egendEntry>
        <c:idx val="4"/>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pl-PL"/>
          </a:p>
        </c:txPr>
      </c:legendEntry>
      <c:layout>
        <c:manualLayout>
          <c:xMode val="edge"/>
          <c:yMode val="edge"/>
          <c:x val="0.30762378883951419"/>
          <c:y val="0.92167947361630753"/>
          <c:w val="0.38710468208883703"/>
          <c:h val="7.832052638369241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mn-lt"/>
                <a:ea typeface="+mn-ea"/>
                <a:cs typeface="+mn-cs"/>
              </a:defRPr>
            </a:pPr>
            <a:r>
              <a:rPr lang="pl-PL" sz="1800" b="0" dirty="0">
                <a:solidFill>
                  <a:schemeClr val="tx1"/>
                </a:solidFill>
                <a:latin typeface="Arial" panose="020B0604020202020204" pitchFamily="34" charset="0"/>
                <a:cs typeface="Arial" panose="020B0604020202020204" pitchFamily="34" charset="0"/>
              </a:rPr>
              <a:t>Liczba</a:t>
            </a:r>
            <a:r>
              <a:rPr lang="pl-PL" sz="1800" b="0" baseline="0" dirty="0">
                <a:solidFill>
                  <a:schemeClr val="tx1"/>
                </a:solidFill>
                <a:latin typeface="Arial" panose="020B0604020202020204" pitchFamily="34" charset="0"/>
                <a:cs typeface="Arial" panose="020B0604020202020204" pitchFamily="34" charset="0"/>
              </a:rPr>
              <a:t> zdarzeń, </a:t>
            </a:r>
            <a:r>
              <a:rPr lang="pl-PL" sz="1800" b="0" i="0" u="none" strike="noStrike" baseline="0" dirty="0">
                <a:solidFill>
                  <a:schemeClr val="tx1"/>
                </a:solidFill>
                <a:effectLst/>
                <a:latin typeface="Arial" panose="020B0604020202020204" pitchFamily="34" charset="0"/>
                <a:cs typeface="Arial" panose="020B0604020202020204" pitchFamily="34" charset="0"/>
              </a:rPr>
              <a:t>ciężko rannych i zabitych </a:t>
            </a:r>
          </a:p>
          <a:p>
            <a:pPr marL="0" marR="0" lvl="0" indent="0" algn="ctr" defTabSz="914400" rtl="0" eaLnBrk="1" fontAlgn="auto" latinLnBrk="0" hangingPunct="1">
              <a:lnSpc>
                <a:spcPct val="100000"/>
              </a:lnSpc>
              <a:spcBef>
                <a:spcPts val="0"/>
              </a:spcBef>
              <a:spcAft>
                <a:spcPts val="0"/>
              </a:spcAft>
              <a:buClrTx/>
              <a:buSzTx/>
              <a:buFontTx/>
              <a:buNone/>
              <a:tabLst/>
              <a:defRPr>
                <a:solidFill>
                  <a:schemeClr val="tx1"/>
                </a:solidFill>
              </a:defRPr>
            </a:pPr>
            <a:r>
              <a:rPr lang="pl-PL" sz="1800" b="0" baseline="0" dirty="0">
                <a:solidFill>
                  <a:schemeClr val="tx1"/>
                </a:solidFill>
                <a:latin typeface="Arial" panose="020B0604020202020204" pitchFamily="34" charset="0"/>
                <a:cs typeface="Arial" panose="020B0604020202020204" pitchFamily="34" charset="0"/>
              </a:rPr>
              <a:t> na przejazdach kat A-E </a:t>
            </a:r>
          </a:p>
          <a:p>
            <a:pPr marL="0" marR="0" lvl="0" indent="0" algn="ctr" defTabSz="914400" rtl="0" eaLnBrk="1" fontAlgn="auto" latinLnBrk="0" hangingPunct="1">
              <a:lnSpc>
                <a:spcPct val="100000"/>
              </a:lnSpc>
              <a:spcBef>
                <a:spcPts val="0"/>
              </a:spcBef>
              <a:spcAft>
                <a:spcPts val="0"/>
              </a:spcAft>
              <a:buClrTx/>
              <a:buSzTx/>
              <a:buFontTx/>
              <a:buNone/>
              <a:tabLst/>
              <a:defRPr>
                <a:solidFill>
                  <a:schemeClr val="tx1"/>
                </a:solidFill>
              </a:defRPr>
            </a:pPr>
            <a:r>
              <a:rPr lang="pl-PL" sz="1800" b="0" baseline="0" dirty="0">
                <a:solidFill>
                  <a:schemeClr val="tx1"/>
                </a:solidFill>
                <a:latin typeface="Arial" panose="020B0604020202020204" pitchFamily="34" charset="0"/>
                <a:cs typeface="Arial" panose="020B0604020202020204" pitchFamily="34" charset="0"/>
              </a:rPr>
              <a:t>z udziałem pojazdów i pieszych, </a:t>
            </a:r>
            <a:r>
              <a:rPr lang="pl-PL" sz="1800" b="0" u="sng" baseline="0" dirty="0">
                <a:solidFill>
                  <a:schemeClr val="tx1"/>
                </a:solidFill>
                <a:latin typeface="Arial" panose="020B0604020202020204" pitchFamily="34" charset="0"/>
                <a:cs typeface="Arial" panose="020B0604020202020204" pitchFamily="34" charset="0"/>
              </a:rPr>
              <a:t>w woj. </a:t>
            </a:r>
            <a:r>
              <a:rPr lang="pl-PL" sz="1800" b="0" u="sng" baseline="0" dirty="0" smtClean="0">
                <a:solidFill>
                  <a:schemeClr val="tx1"/>
                </a:solidFill>
                <a:latin typeface="Arial" panose="020B0604020202020204" pitchFamily="34" charset="0"/>
                <a:cs typeface="Arial" panose="020B0604020202020204" pitchFamily="34" charset="0"/>
              </a:rPr>
              <a:t>małopolskim </a:t>
            </a:r>
            <a:endParaRPr lang="pl-PL" sz="1800" b="0" u="sng" baseline="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solidFill>
                  <a:schemeClr val="tx1"/>
                </a:solidFill>
              </a:defRPr>
            </a:pPr>
            <a:r>
              <a:rPr lang="pl-PL" sz="1800" b="0" baseline="0" dirty="0">
                <a:solidFill>
                  <a:schemeClr val="tx1"/>
                </a:solidFill>
                <a:latin typeface="Arial" panose="020B0604020202020204" pitchFamily="34" charset="0"/>
                <a:cs typeface="Arial" panose="020B0604020202020204" pitchFamily="34" charset="0"/>
              </a:rPr>
              <a:t>w latach </a:t>
            </a:r>
            <a:r>
              <a:rPr lang="pl-PL" sz="1800" b="0" baseline="0" dirty="0" smtClean="0">
                <a:solidFill>
                  <a:schemeClr val="tx1"/>
                </a:solidFill>
                <a:latin typeface="Arial" panose="020B0604020202020204" pitchFamily="34" charset="0"/>
                <a:cs typeface="Arial" panose="020B0604020202020204" pitchFamily="34" charset="0"/>
              </a:rPr>
              <a:t>2014-2018</a:t>
            </a:r>
            <a:endParaRPr lang="pl-PL" sz="1800" b="0" dirty="0">
              <a:solidFill>
                <a:schemeClr val="tx1"/>
              </a:solidFill>
              <a:latin typeface="Arial" panose="020B0604020202020204" pitchFamily="34" charset="0"/>
              <a:cs typeface="Arial" panose="020B0604020202020204" pitchFamily="34" charset="0"/>
            </a:endParaRPr>
          </a:p>
        </c:rich>
      </c:tx>
      <c:layout>
        <c:manualLayout>
          <c:xMode val="edge"/>
          <c:yMode val="edge"/>
          <c:x val="0.24143199465604112"/>
          <c:y val="2.9226016195122821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mn-lt"/>
              <a:ea typeface="+mn-ea"/>
              <a:cs typeface="+mn-cs"/>
            </a:defRPr>
          </a:pPr>
          <a:endParaRPr lang="pl-PL"/>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7813066714680972E-2"/>
          <c:y val="0.25103741328514234"/>
          <c:w val="0.95361759529370682"/>
          <c:h val="0.63288025849750751"/>
        </c:manualLayout>
      </c:layout>
      <c:bar3DChart>
        <c:barDir val="col"/>
        <c:grouping val="stacked"/>
        <c:varyColors val="0"/>
        <c:ser>
          <c:idx val="1"/>
          <c:order val="0"/>
          <c:tx>
            <c:strRef>
              <c:f>świętokrzyskie!$AA$18</c:f>
              <c:strCache>
                <c:ptCount val="1"/>
                <c:pt idx="0">
                  <c:v>pojazdy drogowe</c:v>
                </c:pt>
              </c:strCache>
            </c:strRef>
          </c:tx>
          <c:spPr>
            <a:solidFill>
              <a:srgbClr val="FF0000"/>
            </a:solidFill>
            <a:ln>
              <a:noFill/>
            </a:ln>
            <a:effectLst/>
            <a:sp3d/>
          </c:spPr>
          <c:invertIfNegative val="0"/>
          <c:dLbls>
            <c:dLbl>
              <c:idx val="0"/>
              <c:layout>
                <c:manualLayout>
                  <c:x val="0"/>
                  <c:y val="-3.0106975265768283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263812851150639E-3"/>
                  <c:y val="-1.179498760113699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3263812851151613E-3"/>
                  <c:y val="-0.1069655571604963"/>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3263812851152584E-3"/>
                  <c:y val="-6.709677093646707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3263812851152584E-3"/>
                  <c:y val="-8.6309523231630492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świętokrzyskie!$Z$22:$Z$26</c:f>
              <c:numCache>
                <c:formatCode>General</c:formatCode>
                <c:ptCount val="5"/>
                <c:pt idx="0">
                  <c:v>2014</c:v>
                </c:pt>
                <c:pt idx="1">
                  <c:v>2015</c:v>
                </c:pt>
                <c:pt idx="2">
                  <c:v>2016</c:v>
                </c:pt>
                <c:pt idx="3">
                  <c:v>2017</c:v>
                </c:pt>
                <c:pt idx="4">
                  <c:v>2018</c:v>
                </c:pt>
              </c:numCache>
            </c:numRef>
          </c:cat>
          <c:val>
            <c:numRef>
              <c:f>świętokrzyskie!$AA$22:$AA$26</c:f>
              <c:numCache>
                <c:formatCode>General</c:formatCode>
                <c:ptCount val="5"/>
                <c:pt idx="0">
                  <c:v>10</c:v>
                </c:pt>
                <c:pt idx="1">
                  <c:v>8</c:v>
                </c:pt>
                <c:pt idx="2">
                  <c:v>12</c:v>
                </c:pt>
                <c:pt idx="3">
                  <c:v>15</c:v>
                </c:pt>
                <c:pt idx="4">
                  <c:v>12</c:v>
                </c:pt>
              </c:numCache>
            </c:numRef>
          </c:val>
        </c:ser>
        <c:ser>
          <c:idx val="2"/>
          <c:order val="1"/>
          <c:tx>
            <c:strRef>
              <c:f>świętokrzyskie!$AB$18</c:f>
              <c:strCache>
                <c:ptCount val="1"/>
                <c:pt idx="0">
                  <c:v>piesi</c:v>
                </c:pt>
              </c:strCache>
            </c:strRef>
          </c:tx>
          <c:spPr>
            <a:solidFill>
              <a:schemeClr val="accent3"/>
            </a:solidFill>
            <a:ln>
              <a:noFill/>
            </a:ln>
            <a:effectLst/>
            <a:sp3d/>
          </c:spPr>
          <c:invertIfNegative val="0"/>
          <c:dLbls>
            <c:dLbl>
              <c:idx val="0"/>
              <c:layout>
                <c:manualLayout>
                  <c:x val="9.2846689958061279E-3"/>
                  <c:y val="-2.312202030691239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0922906542130158E-2"/>
                  <c:y val="-4.88319671056834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9791438553454838E-3"/>
                  <c:y val="-4.1921768426791954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2.6527625702304197E-3"/>
                  <c:y val="-2.712585015851243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świętokrzyskie!$Z$22:$Z$26</c:f>
              <c:numCache>
                <c:formatCode>General</c:formatCode>
                <c:ptCount val="5"/>
                <c:pt idx="0">
                  <c:v>2014</c:v>
                </c:pt>
                <c:pt idx="1">
                  <c:v>2015</c:v>
                </c:pt>
                <c:pt idx="2">
                  <c:v>2016</c:v>
                </c:pt>
                <c:pt idx="3">
                  <c:v>2017</c:v>
                </c:pt>
                <c:pt idx="4">
                  <c:v>2018</c:v>
                </c:pt>
              </c:numCache>
            </c:numRef>
          </c:cat>
          <c:val>
            <c:numRef>
              <c:f>świętokrzyskie!$AB$22:$AB$26</c:f>
              <c:numCache>
                <c:formatCode>General</c:formatCode>
                <c:ptCount val="5"/>
                <c:pt idx="0">
                  <c:v>0</c:v>
                </c:pt>
                <c:pt idx="1">
                  <c:v>1</c:v>
                </c:pt>
                <c:pt idx="2">
                  <c:v>0</c:v>
                </c:pt>
                <c:pt idx="3">
                  <c:v>1</c:v>
                </c:pt>
                <c:pt idx="4">
                  <c:v>1</c:v>
                </c:pt>
              </c:numCache>
            </c:numRef>
          </c:val>
        </c:ser>
        <c:dLbls>
          <c:showLegendKey val="0"/>
          <c:showVal val="0"/>
          <c:showCatName val="0"/>
          <c:showSerName val="0"/>
          <c:showPercent val="0"/>
          <c:showBubbleSize val="0"/>
        </c:dLbls>
        <c:gapWidth val="150"/>
        <c:shape val="box"/>
        <c:axId val="483615320"/>
        <c:axId val="483616104"/>
        <c:axId val="0"/>
      </c:bar3DChart>
      <c:catAx>
        <c:axId val="4836153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83616104"/>
        <c:crosses val="autoZero"/>
        <c:auto val="1"/>
        <c:lblAlgn val="ctr"/>
        <c:lblOffset val="100"/>
        <c:noMultiLvlLbl val="0"/>
      </c:catAx>
      <c:valAx>
        <c:axId val="4836161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crossAx val="4836153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image" Target="../media/image63.emf"/><Relationship Id="rId5" Type="http://schemas.openxmlformats.org/officeDocument/2006/relationships/image" Target="../media/image67.emf"/><Relationship Id="rId4" Type="http://schemas.openxmlformats.org/officeDocument/2006/relationships/image" Target="../media/image6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r>
              <a:rPr lang="pl-PL" smtClean="0"/>
              <a:t>22.10.2019</a:t>
            </a:r>
            <a:endParaRPr lang="pl-PL"/>
          </a:p>
        </p:txBody>
      </p:sp>
      <p:sp>
        <p:nvSpPr>
          <p:cNvPr id="4" name="Symbol zastępczy stopki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0E96AA27-8445-460E-A1E0-CA9CBDD9E117}" type="slidenum">
              <a:rPr lang="pl-PL" smtClean="0"/>
              <a:t>‹#›</a:t>
            </a:fld>
            <a:endParaRPr lang="pl-PL"/>
          </a:p>
        </p:txBody>
      </p:sp>
    </p:spTree>
    <p:extLst>
      <p:ext uri="{BB962C8B-B14F-4D97-AF65-F5344CB8AC3E}">
        <p14:creationId xmlns:p14="http://schemas.microsoft.com/office/powerpoint/2010/main" val="249081859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r>
              <a:rPr lang="pl-PL" smtClean="0"/>
              <a:t>22.10.2019</a:t>
            </a:r>
            <a:endParaRPr lang="pl-PL"/>
          </a:p>
        </p:txBody>
      </p:sp>
      <p:sp>
        <p:nvSpPr>
          <p:cNvPr id="4" name="Symbol zastępczy obrazu slajd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1C6BC0C4-6908-44A2-BF01-893D963D283A}" type="slidenum">
              <a:rPr lang="pl-PL" smtClean="0"/>
              <a:t>‹#›</a:t>
            </a:fld>
            <a:endParaRPr lang="pl-PL"/>
          </a:p>
        </p:txBody>
      </p:sp>
    </p:spTree>
    <p:extLst>
      <p:ext uri="{BB962C8B-B14F-4D97-AF65-F5344CB8AC3E}">
        <p14:creationId xmlns:p14="http://schemas.microsoft.com/office/powerpoint/2010/main" val="4288904629"/>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daty 3"/>
          <p:cNvSpPr>
            <a:spLocks noGrp="1"/>
          </p:cNvSpPr>
          <p:nvPr>
            <p:ph type="dt" idx="10"/>
          </p:nvPr>
        </p:nvSpPr>
        <p:spPr/>
        <p:txBody>
          <a:bodyPr/>
          <a:lstStyle/>
          <a:p>
            <a:r>
              <a:rPr lang="pl-PL" smtClean="0"/>
              <a:t>22.10.2019</a:t>
            </a:r>
            <a:endParaRPr lang="pl-PL"/>
          </a:p>
        </p:txBody>
      </p:sp>
    </p:spTree>
    <p:extLst>
      <p:ext uri="{BB962C8B-B14F-4D97-AF65-F5344CB8AC3E}">
        <p14:creationId xmlns:p14="http://schemas.microsoft.com/office/powerpoint/2010/main" val="1796993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2470037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254134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353970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8E796739-5125-4A7D-A031-A27ABA533D82}" type="datetimeFigureOut">
              <a:rPr lang="pl-PL" smtClean="0"/>
              <a:t>2019-11-29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1255181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E796739-5125-4A7D-A031-A27ABA533D82}" type="datetimeFigureOut">
              <a:rPr lang="pl-PL" smtClean="0"/>
              <a:t>2019-11-29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3791164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8E796739-5125-4A7D-A031-A27ABA533D82}" type="datetimeFigureOut">
              <a:rPr lang="pl-PL" smtClean="0"/>
              <a:t>2019-11-29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931245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8E796739-5125-4A7D-A031-A27ABA533D82}" type="datetimeFigureOut">
              <a:rPr lang="pl-PL" smtClean="0"/>
              <a:t>2019-11-29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369451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8E796739-5125-4A7D-A031-A27ABA533D82}" type="datetimeFigureOut">
              <a:rPr lang="pl-PL" smtClean="0"/>
              <a:t>2019-11-29</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2600818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fld id="{8E796739-5125-4A7D-A031-A27ABA533D82}" type="datetimeFigureOut">
              <a:rPr lang="pl-PL" smtClean="0"/>
              <a:t>2019-11-29</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4228019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8E796739-5125-4A7D-A031-A27ABA533D82}" type="datetimeFigureOut">
              <a:rPr lang="pl-PL" smtClean="0"/>
              <a:t>2019-11-29</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3897327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8E796739-5125-4A7D-A031-A27ABA533D82}" type="datetimeFigureOut">
              <a:rPr lang="pl-PL" smtClean="0"/>
              <a:t>2019-11-29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4152390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317618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8E796739-5125-4A7D-A031-A27ABA533D82}" type="datetimeFigureOut">
              <a:rPr lang="pl-PL" smtClean="0"/>
              <a:t>2019-11-29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22984002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E796739-5125-4A7D-A031-A27ABA533D82}" type="datetimeFigureOut">
              <a:rPr lang="pl-PL" smtClean="0"/>
              <a:t>2019-11-29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35298378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8E796739-5125-4A7D-A031-A27ABA533D82}" type="datetimeFigureOut">
              <a:rPr lang="pl-PL" smtClean="0"/>
              <a:t>2019-11-29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D4551E9-3A3F-451D-B9AF-ECE630228FA6}" type="slidenum">
              <a:rPr lang="pl-PL" smtClean="0"/>
              <a:t>‹#›</a:t>
            </a:fld>
            <a:endParaRPr lang="pl-PL"/>
          </a:p>
        </p:txBody>
      </p:sp>
    </p:spTree>
    <p:extLst>
      <p:ext uri="{BB962C8B-B14F-4D97-AF65-F5344CB8AC3E}">
        <p14:creationId xmlns:p14="http://schemas.microsoft.com/office/powerpoint/2010/main" val="11615658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pl-PL"/>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188834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68279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8721529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622167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8" name="Symbol zastępczy stopki 7"/>
          <p:cNvSpPr>
            <a:spLocks noGrp="1"/>
          </p:cNvSpPr>
          <p:nvPr>
            <p:ph type="ftr" sz="quarter" idx="11"/>
          </p:nvPr>
        </p:nvSpPr>
        <p:spPr/>
        <p:txBody>
          <a:bodyPr/>
          <a:lstStyle/>
          <a:p>
            <a:endParaRPr lang="pl-PL">
              <a:solidFill>
                <a:prstClr val="black">
                  <a:tint val="75000"/>
                </a:prstClr>
              </a:solidFill>
            </a:endParaRPr>
          </a:p>
        </p:txBody>
      </p:sp>
      <p:sp>
        <p:nvSpPr>
          <p:cNvPr id="9" name="Symbol zastępczy numeru slajdu 8"/>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7268401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4" name="Symbol zastępczy stopki 3"/>
          <p:cNvSpPr>
            <a:spLocks noGrp="1"/>
          </p:cNvSpPr>
          <p:nvPr>
            <p:ph type="ftr" sz="quarter" idx="11"/>
          </p:nvPr>
        </p:nvSpPr>
        <p:spPr/>
        <p:txBody>
          <a:bodyPr/>
          <a:lstStyle/>
          <a:p>
            <a:endParaRPr lang="pl-PL">
              <a:solidFill>
                <a:prstClr val="black">
                  <a:tint val="75000"/>
                </a:prstClr>
              </a:solidFill>
            </a:endParaRPr>
          </a:p>
        </p:txBody>
      </p:sp>
      <p:sp>
        <p:nvSpPr>
          <p:cNvPr id="5" name="Symbol zastępczy numeru slajdu 4"/>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0912393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3" name="Symbol zastępczy stopki 2"/>
          <p:cNvSpPr>
            <a:spLocks noGrp="1"/>
          </p:cNvSpPr>
          <p:nvPr>
            <p:ph type="ftr" sz="quarter" idx="11"/>
          </p:nvPr>
        </p:nvSpPr>
        <p:spPr/>
        <p:txBody>
          <a:bodyPr/>
          <a:lstStyle/>
          <a:p>
            <a:endParaRPr lang="pl-PL">
              <a:solidFill>
                <a:prstClr val="black">
                  <a:tint val="75000"/>
                </a:prstClr>
              </a:solidFill>
            </a:endParaRPr>
          </a:p>
        </p:txBody>
      </p:sp>
      <p:sp>
        <p:nvSpPr>
          <p:cNvPr id="4" name="Symbol zastępczy numeru slajdu 3"/>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176314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pl-PL"/>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9163797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4220641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6" name="Symbol zastępczy stopki 5"/>
          <p:cNvSpPr>
            <a:spLocks noGrp="1"/>
          </p:cNvSpPr>
          <p:nvPr>
            <p:ph type="ftr" sz="quarter" idx="11"/>
          </p:nvPr>
        </p:nvSpPr>
        <p:spPr/>
        <p:txBody>
          <a:bodyPr/>
          <a:lstStyle/>
          <a:p>
            <a:endParaRPr lang="pl-PL">
              <a:solidFill>
                <a:prstClr val="black">
                  <a:tint val="75000"/>
                </a:prstClr>
              </a:solidFill>
            </a:endParaRPr>
          </a:p>
        </p:txBody>
      </p:sp>
      <p:sp>
        <p:nvSpPr>
          <p:cNvPr id="7" name="Symbol zastępczy numeru slajdu 6"/>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0538863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2855854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smtClean="0"/>
              <a:t>Kliknij, aby edytować styl</a:t>
            </a:r>
            <a:endParaRPr lang="pl-PL"/>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5" name="Symbol zastępczy stopki 4"/>
          <p:cNvSpPr>
            <a:spLocks noGrp="1"/>
          </p:cNvSpPr>
          <p:nvPr>
            <p:ph type="ftr" sz="quarter" idx="11"/>
          </p:nvPr>
        </p:nvSpPr>
        <p:spPr/>
        <p:txBody>
          <a:bodyPr/>
          <a:lstStyle/>
          <a:p>
            <a:endParaRPr lang="pl-PL">
              <a:solidFill>
                <a:prstClr val="black">
                  <a:tint val="75000"/>
                </a:prstClr>
              </a:solidFill>
            </a:endParaRPr>
          </a:p>
        </p:txBody>
      </p:sp>
      <p:sp>
        <p:nvSpPr>
          <p:cNvPr id="6" name="Symbol zastępczy numeru slajdu 5"/>
          <p:cNvSpPr>
            <a:spLocks noGrp="1"/>
          </p:cNvSpPr>
          <p:nvPr>
            <p:ph type="sldNum" sz="quarter" idx="12"/>
          </p:nvPr>
        </p:nvSpPr>
        <p:spPr/>
        <p:txBody>
          <a:body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18348178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zawartości 2"/>
          <p:cNvSpPr>
            <a:spLocks noGrp="1"/>
          </p:cNvSpPr>
          <p:nvPr>
            <p:ph sz="half" idx="1"/>
          </p:nvPr>
        </p:nvSpPr>
        <p:spPr>
          <a:xfrm>
            <a:off x="838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6172200" y="1825625"/>
            <a:ext cx="5181600" cy="435133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594113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smtClean="0"/>
              <a:t>Kliknij, aby edytować styl</a:t>
            </a:r>
            <a:endParaRPr lang="pl-PL"/>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r>
              <a:rPr lang="pl-PL" smtClean="0"/>
              <a:t>22.10.2019</a:t>
            </a:r>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14648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pl-PL"/>
          </a:p>
        </p:txBody>
      </p:sp>
      <p:sp>
        <p:nvSpPr>
          <p:cNvPr id="3" name="Symbol zastępczy daty 2"/>
          <p:cNvSpPr>
            <a:spLocks noGrp="1"/>
          </p:cNvSpPr>
          <p:nvPr>
            <p:ph type="dt" sz="half" idx="10"/>
          </p:nvPr>
        </p:nvSpPr>
        <p:spPr/>
        <p:txBody>
          <a:bodyPr/>
          <a:lstStyle/>
          <a:p>
            <a:r>
              <a:rPr lang="pl-PL" smtClean="0"/>
              <a:t>22.10.2019</a:t>
            </a:r>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41193770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r>
              <a:rPr lang="pl-PL" smtClean="0"/>
              <a:t>22.10.2019</a:t>
            </a:r>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0890298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17768596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pl-PL"/>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A7D90E6F-E3C0-44AF-8EA2-8106AEC0CD46}" type="slidenum">
              <a:rPr lang="pl-PL" smtClean="0"/>
              <a:t>‹#›</a:t>
            </a:fld>
            <a:endParaRPr lang="pl-PL"/>
          </a:p>
        </p:txBody>
      </p:sp>
    </p:spTree>
    <p:extLst>
      <p:ext uri="{BB962C8B-B14F-4D97-AF65-F5344CB8AC3E}">
        <p14:creationId xmlns:p14="http://schemas.microsoft.com/office/powerpoint/2010/main" val="23019741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pl-PL" smtClean="0"/>
              <a:t>22.10.2019</a:t>
            </a:r>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D90E6F-E3C0-44AF-8EA2-8106AEC0CD46}" type="slidenum">
              <a:rPr lang="pl-PL" smtClean="0"/>
              <a:t>‹#›</a:t>
            </a:fld>
            <a:endParaRPr lang="pl-PL"/>
          </a:p>
        </p:txBody>
      </p:sp>
    </p:spTree>
    <p:extLst>
      <p:ext uri="{BB962C8B-B14F-4D97-AF65-F5344CB8AC3E}">
        <p14:creationId xmlns:p14="http://schemas.microsoft.com/office/powerpoint/2010/main" val="159852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0"/>
    </mc:Choice>
    <mc:Fallback xmlns="">
      <p:transition/>
    </mc:Fallback>
  </mc:AlternateConten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796739-5125-4A7D-A031-A27ABA533D82}" type="datetimeFigureOut">
              <a:rPr lang="pl-PL" smtClean="0"/>
              <a:t>2019-11-29</a:t>
            </a:fld>
            <a:endParaRPr lang="pl-PL"/>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4551E9-3A3F-451D-B9AF-ECE630228FA6}" type="slidenum">
              <a:rPr lang="pl-PL" smtClean="0"/>
              <a:t>‹#›</a:t>
            </a:fld>
            <a:endParaRPr lang="pl-PL"/>
          </a:p>
        </p:txBody>
      </p:sp>
    </p:spTree>
    <p:extLst>
      <p:ext uri="{BB962C8B-B14F-4D97-AF65-F5344CB8AC3E}">
        <p14:creationId xmlns:p14="http://schemas.microsoft.com/office/powerpoint/2010/main" val="36986405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pl-PL"/>
          </a:p>
        </p:txBody>
      </p:sp>
      <p:sp>
        <p:nvSpPr>
          <p:cNvPr id="3" name="Symbol zastępczy tekst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pl-PL" smtClean="0">
                <a:solidFill>
                  <a:prstClr val="black">
                    <a:tint val="75000"/>
                  </a:prstClr>
                </a:solidFill>
              </a:rPr>
              <a:t>22.10.2019</a:t>
            </a:r>
            <a:endParaRPr lang="pl-PL">
              <a:solidFill>
                <a:prstClr val="black">
                  <a:tint val="75000"/>
                </a:prstClr>
              </a:solidFill>
            </a:endParaRPr>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solidFill>
                <a:prstClr val="black">
                  <a:tint val="75000"/>
                </a:prstClr>
              </a:solidFill>
            </a:endParaRPr>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CCB59-95AC-4C7E-B44E-730080CE9E3D}" type="slidenum">
              <a:rPr lang="pl-PL" smtClean="0">
                <a:solidFill>
                  <a:prstClr val="black">
                    <a:tint val="75000"/>
                  </a:prstClr>
                </a:solidFill>
              </a:rPr>
              <a:pPr/>
              <a:t>‹#›</a:t>
            </a:fld>
            <a:endParaRPr lang="pl-PL">
              <a:solidFill>
                <a:prstClr val="black">
                  <a:tint val="75000"/>
                </a:prstClr>
              </a:solidFill>
            </a:endParaRPr>
          </a:p>
        </p:txBody>
      </p:sp>
    </p:spTree>
    <p:extLst>
      <p:ext uri="{BB962C8B-B14F-4D97-AF65-F5344CB8AC3E}">
        <p14:creationId xmlns:p14="http://schemas.microsoft.com/office/powerpoint/2010/main" val="359952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0"/>
    </mc:Choice>
    <mc:Fallback xmlns="">
      <p:transition/>
    </mc:Fallback>
  </mc:AlternateConten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chart" Target="../charts/chart7.xml"/><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1.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5.png"/><Relationship Id="rId7" Type="http://schemas.openxmlformats.org/officeDocument/2006/relationships/image" Target="../media/image37.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9.png"/></Relationships>
</file>

<file path=ppt/slides/_rels/slide3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5.png"/><Relationship Id="rId7" Type="http://schemas.openxmlformats.org/officeDocument/2006/relationships/image" Target="../media/image41.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6.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9.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27.png"/></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59.jpg"/><Relationship Id="rId5" Type="http://schemas.openxmlformats.org/officeDocument/2006/relationships/image" Target="../media/image52.png"/><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2.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oleObject" Target="../embeddings/oleObject7.bin"/><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65.emf"/><Relationship Id="rId17" Type="http://schemas.openxmlformats.org/officeDocument/2006/relationships/image" Target="../media/image69.emf"/><Relationship Id="rId2" Type="http://schemas.openxmlformats.org/officeDocument/2006/relationships/slideLayout" Target="../slideLayouts/slideLayout7.xml"/><Relationship Id="rId16" Type="http://schemas.openxmlformats.org/officeDocument/2006/relationships/image" Target="../media/image67.emf"/><Relationship Id="rId1" Type="http://schemas.openxmlformats.org/officeDocument/2006/relationships/vmlDrawing" Target="../drawings/vmlDrawing1.vml"/><Relationship Id="rId6" Type="http://schemas.openxmlformats.org/officeDocument/2006/relationships/image" Target="../media/image64.emf"/><Relationship Id="rId11" Type="http://schemas.openxmlformats.org/officeDocument/2006/relationships/oleObject" Target="../embeddings/oleObject6.bin"/><Relationship Id="rId5" Type="http://schemas.openxmlformats.org/officeDocument/2006/relationships/oleObject" Target="../embeddings/oleObject2.bin"/><Relationship Id="rId15" Type="http://schemas.openxmlformats.org/officeDocument/2006/relationships/oleObject" Target="../embeddings/oleObject8.bin"/><Relationship Id="rId10" Type="http://schemas.openxmlformats.org/officeDocument/2006/relationships/oleObject" Target="../embeddings/oleObject5.bin"/><Relationship Id="rId4" Type="http://schemas.openxmlformats.org/officeDocument/2006/relationships/image" Target="../media/image63.emf"/><Relationship Id="rId9" Type="http://schemas.openxmlformats.org/officeDocument/2006/relationships/oleObject" Target="../embeddings/oleObject4.bin"/><Relationship Id="rId14" Type="http://schemas.openxmlformats.org/officeDocument/2006/relationships/image" Target="../media/image66.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243133"/>
            <a:ext cx="9144000" cy="2387600"/>
          </a:xfrm>
        </p:spPr>
        <p:txBody>
          <a:bodyPr>
            <a:normAutofit/>
          </a:bodyPr>
          <a:lstStyle/>
          <a:p>
            <a:r>
              <a:rPr lang="pl-PL" sz="5000" dirty="0" smtClean="0">
                <a:solidFill>
                  <a:schemeClr val="bg1"/>
                </a:solidFill>
                <a:latin typeface="Arial" panose="020B0604020202020204" pitchFamily="34" charset="0"/>
                <a:cs typeface="Arial" panose="020B0604020202020204" pitchFamily="34" charset="0"/>
              </a:rPr>
              <a:t>BEZPIECZNY PRZEJAZD </a:t>
            </a:r>
            <a:br>
              <a:rPr lang="pl-PL" sz="5000" dirty="0" smtClean="0">
                <a:solidFill>
                  <a:schemeClr val="bg1"/>
                </a:solidFill>
                <a:latin typeface="Arial" panose="020B0604020202020204" pitchFamily="34" charset="0"/>
                <a:cs typeface="Arial" panose="020B0604020202020204" pitchFamily="34" charset="0"/>
              </a:rPr>
            </a:br>
            <a:r>
              <a:rPr lang="pl-PL" sz="5000" dirty="0" smtClean="0">
                <a:solidFill>
                  <a:schemeClr val="bg1"/>
                </a:solidFill>
                <a:latin typeface="Arial" panose="020B0604020202020204" pitchFamily="34" charset="0"/>
                <a:cs typeface="Arial" panose="020B0604020202020204" pitchFamily="34" charset="0"/>
              </a:rPr>
              <a:t>DLA KIEROWCÓW</a:t>
            </a:r>
            <a:endParaRPr lang="pl-PL" sz="5000" dirty="0">
              <a:solidFill>
                <a:schemeClr val="bg1"/>
              </a:solidFill>
              <a:latin typeface="Arial" panose="020B0604020202020204" pitchFamily="34" charset="0"/>
              <a:cs typeface="Arial" panose="020B0604020202020204" pitchFamily="34" charset="0"/>
            </a:endParaRPr>
          </a:p>
        </p:txBody>
      </p:sp>
      <p:sp>
        <p:nvSpPr>
          <p:cNvPr id="3" name="Podtytuł 2"/>
          <p:cNvSpPr>
            <a:spLocks noGrp="1"/>
          </p:cNvSpPr>
          <p:nvPr>
            <p:ph type="subTitle" idx="1"/>
          </p:nvPr>
        </p:nvSpPr>
        <p:spPr>
          <a:xfrm>
            <a:off x="7493001" y="4194676"/>
            <a:ext cx="1450676" cy="902258"/>
          </a:xfrm>
        </p:spPr>
        <p:txBody>
          <a:bodyPr>
            <a:normAutofit/>
          </a:bodyPr>
          <a:lstStyle/>
          <a:p>
            <a:pPr algn="r"/>
            <a:r>
              <a:rPr lang="pl-PL" dirty="0" smtClean="0">
                <a:solidFill>
                  <a:schemeClr val="bg1"/>
                </a:solidFill>
              </a:rPr>
              <a:t>Tarnów</a:t>
            </a:r>
            <a:r>
              <a:rPr lang="pl-PL" dirty="0" smtClean="0">
                <a:solidFill>
                  <a:schemeClr val="bg1"/>
                </a:solidFill>
              </a:rPr>
              <a:t> </a:t>
            </a:r>
            <a:endParaRPr lang="pl-PL" dirty="0" smtClean="0">
              <a:solidFill>
                <a:schemeClr val="bg1"/>
              </a:solidFill>
            </a:endParaRPr>
          </a:p>
          <a:p>
            <a:pPr algn="r"/>
            <a:r>
              <a:rPr lang="pl-PL" dirty="0">
                <a:solidFill>
                  <a:schemeClr val="bg1"/>
                </a:solidFill>
              </a:rPr>
              <a:t>4</a:t>
            </a:r>
            <a:r>
              <a:rPr lang="pl-PL" dirty="0" smtClean="0">
                <a:solidFill>
                  <a:schemeClr val="bg1"/>
                </a:solidFill>
              </a:rPr>
              <a:t>.12.2019</a:t>
            </a:r>
            <a:endParaRPr lang="pl-PL" dirty="0">
              <a:solidFill>
                <a:schemeClr val="bg1"/>
              </a:solidFill>
            </a:endParaRPr>
          </a:p>
        </p:txBody>
      </p:sp>
      <p:sp>
        <p:nvSpPr>
          <p:cNvPr id="5" name="pole tekstowe 4"/>
          <p:cNvSpPr txBox="1"/>
          <p:nvPr/>
        </p:nvSpPr>
        <p:spPr>
          <a:xfrm>
            <a:off x="0" y="112113"/>
            <a:ext cx="2535694"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Wałbrzych, 22.10.2019</a:t>
            </a:r>
            <a:endParaRPr lang="pl-P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75801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219825" y="2066926"/>
            <a:ext cx="5522268" cy="456083"/>
          </a:xfrm>
        </p:spPr>
        <p:txBody>
          <a:bodyPr>
            <a:noAutofit/>
          </a:bodyPr>
          <a:lstStyle/>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A9 – przejazd kolejowy z zaporami</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5988" y="1501158"/>
            <a:ext cx="4012400" cy="3527550"/>
          </a:xfrm>
          <a:prstGeom prst="rect">
            <a:avLst/>
          </a:prstGeom>
        </p:spPr>
      </p:pic>
      <p:sp>
        <p:nvSpPr>
          <p:cNvPr id="6" name="Symbol zastępczy daty 5"/>
          <p:cNvSpPr>
            <a:spLocks noGrp="1"/>
          </p:cNvSpPr>
          <p:nvPr>
            <p:ph type="dt" sz="half" idx="10"/>
          </p:nvPr>
        </p:nvSpPr>
        <p:spPr/>
        <p:txBody>
          <a:bodyPr/>
          <a:lstStyle/>
          <a:p>
            <a:r>
              <a:rPr lang="pl-PL" smtClean="0"/>
              <a:t>22.10.2019</a:t>
            </a:r>
            <a:endParaRPr lang="pl-PL"/>
          </a:p>
        </p:txBody>
      </p:sp>
      <p:sp>
        <p:nvSpPr>
          <p:cNvPr id="8"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5" name="Prostokąt 4"/>
          <p:cNvSpPr/>
          <p:nvPr/>
        </p:nvSpPr>
        <p:spPr>
          <a:xfrm>
            <a:off x="1931437" y="6171684"/>
            <a:ext cx="6260840" cy="369332"/>
          </a:xfrm>
          <a:prstGeom prst="rect">
            <a:avLst/>
          </a:prstGeom>
        </p:spPr>
        <p:txBody>
          <a:bodyPr wrap="square">
            <a:spAutoFit/>
          </a:bodyPr>
          <a:lstStyle/>
          <a:p>
            <a:pPr algn="ctr"/>
            <a:r>
              <a:rPr lang="pl-PL" dirty="0">
                <a:latin typeface="Arial" pitchFamily="34" charset="0"/>
                <a:cs typeface="Arial" pitchFamily="34" charset="0"/>
              </a:rPr>
              <a:t>za ustawienie i czytelność znaku odpowiada zarządca drogi</a:t>
            </a:r>
          </a:p>
        </p:txBody>
      </p:sp>
    </p:spTree>
    <p:extLst>
      <p:ext uri="{BB962C8B-B14F-4D97-AF65-F5344CB8AC3E}">
        <p14:creationId xmlns:p14="http://schemas.microsoft.com/office/powerpoint/2010/main" val="17664115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219825" y="2066926"/>
            <a:ext cx="5522268" cy="456083"/>
          </a:xfrm>
        </p:spPr>
        <p:txBody>
          <a:bodyPr>
            <a:noAutofit/>
          </a:body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A10 – przejazd kolejowy bez zapór</a:t>
            </a:r>
          </a:p>
        </p:txBody>
      </p:sp>
      <p:sp>
        <p:nvSpPr>
          <p:cNvPr id="6" name="Symbol zastępczy daty 5"/>
          <p:cNvSpPr>
            <a:spLocks noGrp="1"/>
          </p:cNvSpPr>
          <p:nvPr>
            <p:ph type="dt" sz="half" idx="10"/>
          </p:nvPr>
        </p:nvSpPr>
        <p:spPr/>
        <p:txBody>
          <a:bodyPr/>
          <a:lstStyle/>
          <a:p>
            <a:r>
              <a:rPr lang="pl-PL" smtClean="0"/>
              <a:t>22.10.2019</a:t>
            </a:r>
            <a:endParaRPr lang="pl-PL"/>
          </a:p>
        </p:txBody>
      </p:sp>
      <p:sp>
        <p:nvSpPr>
          <p:cNvPr id="8"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pic>
        <p:nvPicPr>
          <p:cNvPr id="10" name="Obraz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6269" y="1500670"/>
            <a:ext cx="4012912" cy="3528000"/>
          </a:xfrm>
          <a:prstGeom prst="rect">
            <a:avLst/>
          </a:prstGeom>
        </p:spPr>
      </p:pic>
      <p:sp>
        <p:nvSpPr>
          <p:cNvPr id="11" name="Prostokąt 10"/>
          <p:cNvSpPr/>
          <p:nvPr/>
        </p:nvSpPr>
        <p:spPr>
          <a:xfrm>
            <a:off x="1931437" y="6171684"/>
            <a:ext cx="6260840" cy="369332"/>
          </a:xfrm>
          <a:prstGeom prst="rect">
            <a:avLst/>
          </a:prstGeom>
        </p:spPr>
        <p:txBody>
          <a:bodyPr wrap="square">
            <a:spAutoFit/>
          </a:bodyPr>
          <a:lstStyle/>
          <a:p>
            <a:pPr algn="ctr"/>
            <a:r>
              <a:rPr lang="pl-PL" dirty="0">
                <a:latin typeface="Arial" pitchFamily="34" charset="0"/>
                <a:cs typeface="Arial" pitchFamily="34" charset="0"/>
              </a:rPr>
              <a:t>za ustawienie i czytelność znaku odpowiada zarządca drogi</a:t>
            </a:r>
          </a:p>
        </p:txBody>
      </p:sp>
    </p:spTree>
    <p:extLst>
      <p:ext uri="{BB962C8B-B14F-4D97-AF65-F5344CB8AC3E}">
        <p14:creationId xmlns:p14="http://schemas.microsoft.com/office/powerpoint/2010/main" val="29697759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6891338" y="2197374"/>
            <a:ext cx="5300662" cy="3067062"/>
          </a:xfrm>
        </p:spPr>
        <p:txBody>
          <a:bodyPr>
            <a:normAutofit lnSpcReduction="10000"/>
          </a:bodyPr>
          <a:lstStyle/>
          <a:p>
            <a:pPr marL="0" indent="0" algn="just">
              <a:lnSpc>
                <a:spcPct val="100000"/>
              </a:lnSpc>
              <a:spcBef>
                <a:spcPts val="600"/>
              </a:spcBef>
              <a:buNone/>
            </a:pPr>
            <a:r>
              <a:rPr lang="pl-PL" sz="1600" dirty="0" smtClean="0">
                <a:latin typeface="Arial" panose="020B0604020202020204" pitchFamily="34" charset="0"/>
                <a:cs typeface="Arial" panose="020B0604020202020204" pitchFamily="34" charset="0"/>
              </a:rPr>
              <a:t>słupki wskaźnikowe:</a:t>
            </a:r>
          </a:p>
          <a:p>
            <a:pPr>
              <a:lnSpc>
                <a:spcPct val="100000"/>
              </a:lnSpc>
              <a:spcBef>
                <a:spcPts val="600"/>
              </a:spcBef>
            </a:pPr>
            <a:r>
              <a:rPr lang="pl-PL" sz="1600" dirty="0" smtClean="0">
                <a:latin typeface="Arial" panose="020B0604020202020204" pitchFamily="34" charset="0"/>
                <a:cs typeface="Arial" panose="020B0604020202020204" pitchFamily="34" charset="0"/>
              </a:rPr>
              <a:t>G1a – umieszczany pod znakiem ostrzegawczym</a:t>
            </a:r>
          </a:p>
          <a:p>
            <a:pPr>
              <a:lnSpc>
                <a:spcPct val="100000"/>
              </a:lnSpc>
              <a:spcBef>
                <a:spcPts val="600"/>
              </a:spcBef>
            </a:pPr>
            <a:r>
              <a:rPr lang="pl-PL" sz="1600" dirty="0" smtClean="0">
                <a:latin typeface="Arial" panose="020B0604020202020204" pitchFamily="34" charset="0"/>
                <a:cs typeface="Arial" panose="020B0604020202020204" pitchFamily="34" charset="0"/>
              </a:rPr>
              <a:t>G1b – umieszczany na 2/3 odległości znaku ostrzegawczego od przejazdu</a:t>
            </a:r>
          </a:p>
          <a:p>
            <a:pPr>
              <a:lnSpc>
                <a:spcPct val="100000"/>
              </a:lnSpc>
              <a:spcBef>
                <a:spcPts val="600"/>
              </a:spcBef>
            </a:pPr>
            <a:r>
              <a:rPr lang="pl-PL" sz="1600" dirty="0" smtClean="0">
                <a:latin typeface="Arial" panose="020B0604020202020204" pitchFamily="34" charset="0"/>
                <a:cs typeface="Arial" panose="020B0604020202020204" pitchFamily="34" charset="0"/>
              </a:rPr>
              <a:t>G1c – umieszczany na 1/3 odległości znaku ostrzegawczego </a:t>
            </a:r>
            <a:r>
              <a:rPr lang="pl-PL" sz="1600" dirty="0">
                <a:latin typeface="Arial" panose="020B0604020202020204" pitchFamily="34" charset="0"/>
                <a:cs typeface="Arial" panose="020B0604020202020204" pitchFamily="34" charset="0"/>
              </a:rPr>
              <a:t>od </a:t>
            </a:r>
            <a:r>
              <a:rPr lang="pl-PL" sz="1600" dirty="0" smtClean="0">
                <a:latin typeface="Arial" panose="020B0604020202020204" pitchFamily="34" charset="0"/>
                <a:cs typeface="Arial" panose="020B0604020202020204" pitchFamily="34" charset="0"/>
              </a:rPr>
              <a:t>przejazdu</a:t>
            </a:r>
          </a:p>
          <a:p>
            <a:pPr>
              <a:lnSpc>
                <a:spcPct val="100000"/>
              </a:lnSpc>
              <a:spcBef>
                <a:spcPts val="600"/>
              </a:spcBef>
              <a:spcAft>
                <a:spcPts val="1200"/>
              </a:spcAft>
            </a:pPr>
            <a:r>
              <a:rPr lang="pl-PL" sz="1600" dirty="0" smtClean="0">
                <a:latin typeface="Arial" panose="020B0604020202020204" pitchFamily="34" charset="0"/>
                <a:cs typeface="Arial" panose="020B0604020202020204" pitchFamily="34" charset="0"/>
              </a:rPr>
              <a:t>G1d, e, f – umieszczane analogicznie jak słupki G1a, b, c, po lewej stronie, na drodze o dozwolonej prędkości &gt;60km/h</a:t>
            </a:r>
            <a:r>
              <a:rPr lang="pl-PL" sz="1600" dirty="0">
                <a:latin typeface="Arial" panose="020B0604020202020204" pitchFamily="34" charset="0"/>
                <a:cs typeface="Arial" panose="020B0604020202020204" pitchFamily="34" charset="0"/>
              </a:rPr>
              <a:t>, w przypadku widoczności przejazdu z odległości mniejszej niż 100 </a:t>
            </a:r>
            <a:r>
              <a:rPr lang="pl-PL" sz="1600" dirty="0" smtClean="0">
                <a:latin typeface="Arial" panose="020B0604020202020204" pitchFamily="34" charset="0"/>
                <a:cs typeface="Arial" panose="020B0604020202020204" pitchFamily="34" charset="0"/>
              </a:rPr>
              <a:t>metrów lub na drodze jednokierunkowej</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5988" y="2844771"/>
            <a:ext cx="4518137" cy="2177043"/>
          </a:xfrm>
          <a:prstGeom prst="rect">
            <a:avLst/>
          </a:prstGeom>
        </p:spPr>
      </p:pic>
      <p:sp>
        <p:nvSpPr>
          <p:cNvPr id="6" name="pole tekstowe 5"/>
          <p:cNvSpPr txBox="1"/>
          <p:nvPr/>
        </p:nvSpPr>
        <p:spPr>
          <a:xfrm>
            <a:off x="4740707" y="5079770"/>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G1a</a:t>
            </a:r>
            <a:endParaRPr lang="pl-PL" dirty="0">
              <a:latin typeface="Arial" panose="020B0604020202020204" pitchFamily="34" charset="0"/>
              <a:cs typeface="Arial" panose="020B0604020202020204" pitchFamily="34" charset="0"/>
            </a:endParaRPr>
          </a:p>
        </p:txBody>
      </p:sp>
      <p:sp>
        <p:nvSpPr>
          <p:cNvPr id="7" name="pole tekstowe 6"/>
          <p:cNvSpPr txBox="1"/>
          <p:nvPr/>
        </p:nvSpPr>
        <p:spPr>
          <a:xfrm>
            <a:off x="5361390" y="5060707"/>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G1b</a:t>
            </a:r>
            <a:endParaRPr lang="pl-PL" dirty="0">
              <a:latin typeface="Arial" panose="020B0604020202020204" pitchFamily="34" charset="0"/>
              <a:cs typeface="Arial" panose="020B0604020202020204" pitchFamily="34" charset="0"/>
            </a:endParaRPr>
          </a:p>
        </p:txBody>
      </p:sp>
      <p:sp>
        <p:nvSpPr>
          <p:cNvPr id="8" name="pole tekstowe 7"/>
          <p:cNvSpPr txBox="1"/>
          <p:nvPr/>
        </p:nvSpPr>
        <p:spPr>
          <a:xfrm>
            <a:off x="6036400" y="5060707"/>
            <a:ext cx="60785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G1c</a:t>
            </a:r>
            <a:endParaRPr lang="pl-PL" dirty="0">
              <a:latin typeface="Arial" panose="020B0604020202020204" pitchFamily="34" charset="0"/>
              <a:cs typeface="Arial" panose="020B0604020202020204" pitchFamily="34" charset="0"/>
            </a:endParaRPr>
          </a:p>
        </p:txBody>
      </p:sp>
      <p:sp>
        <p:nvSpPr>
          <p:cNvPr id="9" name="pole tekstowe 8"/>
          <p:cNvSpPr txBox="1"/>
          <p:nvPr/>
        </p:nvSpPr>
        <p:spPr>
          <a:xfrm>
            <a:off x="2237094" y="5081131"/>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G1d</a:t>
            </a:r>
            <a:endParaRPr lang="pl-PL" dirty="0">
              <a:latin typeface="Arial" panose="020B0604020202020204" pitchFamily="34" charset="0"/>
              <a:cs typeface="Arial" panose="020B0604020202020204" pitchFamily="34" charset="0"/>
            </a:endParaRPr>
          </a:p>
        </p:txBody>
      </p:sp>
      <p:sp>
        <p:nvSpPr>
          <p:cNvPr id="10" name="pole tekstowe 9"/>
          <p:cNvSpPr txBox="1"/>
          <p:nvPr/>
        </p:nvSpPr>
        <p:spPr>
          <a:xfrm>
            <a:off x="2922912" y="5070232"/>
            <a:ext cx="620683"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G1e</a:t>
            </a:r>
            <a:endParaRPr lang="pl-PL" dirty="0">
              <a:latin typeface="Arial" panose="020B0604020202020204" pitchFamily="34" charset="0"/>
              <a:cs typeface="Arial" panose="020B0604020202020204" pitchFamily="34" charset="0"/>
            </a:endParaRPr>
          </a:p>
        </p:txBody>
      </p:sp>
      <p:sp>
        <p:nvSpPr>
          <p:cNvPr id="11" name="pole tekstowe 10"/>
          <p:cNvSpPr txBox="1"/>
          <p:nvPr/>
        </p:nvSpPr>
        <p:spPr>
          <a:xfrm>
            <a:off x="3543595" y="5062870"/>
            <a:ext cx="559769" cy="369332"/>
          </a:xfrm>
          <a:prstGeom prst="rect">
            <a:avLst/>
          </a:prstGeom>
          <a:noFill/>
        </p:spPr>
        <p:txBody>
          <a:bodyPr wrap="none" rtlCol="0">
            <a:spAutoFit/>
          </a:bodyPr>
          <a:lstStyle/>
          <a:p>
            <a:r>
              <a:rPr lang="pl-PL" dirty="0" smtClean="0">
                <a:latin typeface="Arial" panose="020B0604020202020204" pitchFamily="34" charset="0"/>
                <a:cs typeface="Arial" panose="020B0604020202020204" pitchFamily="34" charset="0"/>
              </a:rPr>
              <a:t>G1f</a:t>
            </a:r>
            <a:endParaRPr lang="pl-PL" dirty="0">
              <a:latin typeface="Arial" panose="020B0604020202020204" pitchFamily="34" charset="0"/>
              <a:cs typeface="Arial" panose="020B0604020202020204" pitchFamily="34" charset="0"/>
            </a:endParaRPr>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15"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12" name="Prostokąt 11"/>
          <p:cNvSpPr/>
          <p:nvPr/>
        </p:nvSpPr>
        <p:spPr>
          <a:xfrm>
            <a:off x="1931437" y="6171684"/>
            <a:ext cx="6260840" cy="369332"/>
          </a:xfrm>
          <a:prstGeom prst="rect">
            <a:avLst/>
          </a:prstGeom>
        </p:spPr>
        <p:txBody>
          <a:bodyPr wrap="square">
            <a:spAutoFit/>
          </a:bodyPr>
          <a:lstStyle/>
          <a:p>
            <a:pPr algn="ctr"/>
            <a:r>
              <a:rPr lang="pl-PL" dirty="0">
                <a:latin typeface="Arial" pitchFamily="34" charset="0"/>
                <a:cs typeface="Arial" pitchFamily="34" charset="0"/>
              </a:rPr>
              <a:t>za ustawienie i czytelność znaku odpowiada zarządca drogi</a:t>
            </a:r>
          </a:p>
        </p:txBody>
      </p:sp>
    </p:spTree>
    <p:extLst>
      <p:ext uri="{BB962C8B-B14F-4D97-AF65-F5344CB8AC3E}">
        <p14:creationId xmlns:p14="http://schemas.microsoft.com/office/powerpoint/2010/main" val="8018332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094311" y="5137150"/>
            <a:ext cx="1880066" cy="458361"/>
          </a:xfrm>
        </p:spPr>
        <p:txBody>
          <a:bodyPr>
            <a:noAutofit/>
          </a:bodyPr>
          <a:lstStyle/>
          <a:p>
            <a:pPr marL="0" indent="0" algn="ctr">
              <a:spcBef>
                <a:spcPts val="0"/>
              </a:spcBef>
              <a:spcAft>
                <a:spcPts val="600"/>
              </a:spcAft>
              <a:buNone/>
            </a:pPr>
            <a:r>
              <a:rPr lang="pl-PL" sz="2000" dirty="0" smtClean="0">
                <a:latin typeface="Arial" panose="020B0604020202020204" pitchFamily="34" charset="0"/>
                <a:cs typeface="Arial" panose="020B0604020202020204" pitchFamily="34" charset="0"/>
              </a:rPr>
              <a:t>B20 – STOP</a:t>
            </a:r>
          </a:p>
        </p:txBody>
      </p:sp>
      <p:pic>
        <p:nvPicPr>
          <p:cNvPr id="6" name="Obraz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5046" y="2365844"/>
            <a:ext cx="2647481" cy="2647481"/>
          </a:xfrm>
          <a:prstGeom prst="rect">
            <a:avLst/>
          </a:prstGeom>
          <a:effectLst>
            <a:outerShdw blurRad="63500" sx="102000" sy="102000" algn="ctr" rotWithShape="0">
              <a:prstClr val="black">
                <a:alpha val="40000"/>
              </a:prstClr>
            </a:outerShdw>
          </a:effectLst>
        </p:spPr>
      </p:pic>
      <p:sp>
        <p:nvSpPr>
          <p:cNvPr id="4" name="Prostokąt 3"/>
          <p:cNvSpPr/>
          <p:nvPr/>
        </p:nvSpPr>
        <p:spPr>
          <a:xfrm>
            <a:off x="6172191" y="3234763"/>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 name="Prostokąt 9"/>
          <p:cNvSpPr/>
          <p:nvPr/>
        </p:nvSpPr>
        <p:spPr>
          <a:xfrm>
            <a:off x="6172191" y="3636662"/>
            <a:ext cx="1278466" cy="27093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 name="Symbol zastępczy zawartości 2"/>
          <p:cNvSpPr txBox="1">
            <a:spLocks/>
          </p:cNvSpPr>
          <p:nvPr/>
        </p:nvSpPr>
        <p:spPr>
          <a:xfrm>
            <a:off x="7787917" y="4957197"/>
            <a:ext cx="3165834" cy="4869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Font typeface="Arial" panose="020B0604020202020204" pitchFamily="34" charset="0"/>
              <a:buNone/>
            </a:pPr>
            <a:r>
              <a:rPr lang="pl-PL" sz="2000" dirty="0" smtClean="0">
                <a:latin typeface="Arial" panose="020B0604020202020204" pitchFamily="34" charset="0"/>
                <a:cs typeface="Arial" panose="020B0604020202020204" pitchFamily="34" charset="0"/>
              </a:rPr>
              <a:t>sygnalizacja przejazdowa</a:t>
            </a:r>
            <a:br>
              <a:rPr lang="pl-PL" sz="2000" dirty="0" smtClean="0">
                <a:latin typeface="Arial" panose="020B0604020202020204" pitchFamily="34" charset="0"/>
                <a:cs typeface="Arial" panose="020B0604020202020204" pitchFamily="34" charset="0"/>
              </a:rPr>
            </a:br>
            <a:endParaRPr lang="pl-PL" sz="2000" dirty="0">
              <a:solidFill>
                <a:schemeClr val="bg1">
                  <a:lumMod val="50000"/>
                </a:schemeClr>
              </a:solidFill>
              <a:latin typeface="Arial" panose="020B0604020202020204" pitchFamily="34" charset="0"/>
              <a:cs typeface="Arial" panose="020B0604020202020204" pitchFamily="34" charset="0"/>
            </a:endParaRPr>
          </a:p>
        </p:txBody>
      </p:sp>
      <p:sp>
        <p:nvSpPr>
          <p:cNvPr id="13" name="Symbol zastępczy daty 12"/>
          <p:cNvSpPr>
            <a:spLocks noGrp="1"/>
          </p:cNvSpPr>
          <p:nvPr>
            <p:ph type="dt" sz="half" idx="10"/>
          </p:nvPr>
        </p:nvSpPr>
        <p:spPr/>
        <p:txBody>
          <a:bodyPr/>
          <a:lstStyle/>
          <a:p>
            <a:r>
              <a:rPr lang="pl-PL" smtClean="0"/>
              <a:t>22.10.2019</a:t>
            </a:r>
            <a:endParaRPr lang="pl-PL"/>
          </a:p>
        </p:txBody>
      </p:sp>
      <p:sp>
        <p:nvSpPr>
          <p:cNvPr id="17"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15" name="Prostokąt 14"/>
          <p:cNvSpPr/>
          <p:nvPr/>
        </p:nvSpPr>
        <p:spPr>
          <a:xfrm>
            <a:off x="1711021" y="5805699"/>
            <a:ext cx="4646645" cy="646331"/>
          </a:xfrm>
          <a:prstGeom prst="rect">
            <a:avLst/>
          </a:prstGeom>
        </p:spPr>
        <p:txBody>
          <a:bodyPr wrap="square">
            <a:spAutoFit/>
          </a:bodyPr>
          <a:lstStyle/>
          <a:p>
            <a:pPr algn="ctr"/>
            <a:r>
              <a:rPr lang="pl-PL" dirty="0">
                <a:latin typeface="Arial" pitchFamily="34" charset="0"/>
                <a:cs typeface="Arial" pitchFamily="34" charset="0"/>
              </a:rPr>
              <a:t>za ustawienie i czytelność znaku odpowiada zarządca drogi</a:t>
            </a:r>
          </a:p>
        </p:txBody>
      </p:sp>
      <p:sp>
        <p:nvSpPr>
          <p:cNvPr id="2" name="Prostokąt 1"/>
          <p:cNvSpPr/>
          <p:nvPr/>
        </p:nvSpPr>
        <p:spPr>
          <a:xfrm>
            <a:off x="6705883" y="5805698"/>
            <a:ext cx="6096000" cy="646331"/>
          </a:xfrm>
          <a:prstGeom prst="rect">
            <a:avLst/>
          </a:prstGeom>
        </p:spPr>
        <p:txBody>
          <a:bodyPr>
            <a:spAutoFit/>
          </a:bodyPr>
          <a:lstStyle/>
          <a:p>
            <a:pPr algn="ctr"/>
            <a:r>
              <a:rPr lang="pl-PL" dirty="0">
                <a:latin typeface="Arial" pitchFamily="34" charset="0"/>
                <a:cs typeface="Arial" pitchFamily="34" charset="0"/>
              </a:rPr>
              <a:t>za ustawienie i czytelność znaku odpowiadają </a:t>
            </a:r>
            <a:endParaRPr lang="pl-PL" dirty="0" smtClean="0">
              <a:latin typeface="Arial" pitchFamily="34" charset="0"/>
              <a:cs typeface="Arial" pitchFamily="34" charset="0"/>
            </a:endParaRPr>
          </a:p>
          <a:p>
            <a:pPr algn="ctr"/>
            <a:r>
              <a:rPr lang="pl-PL" dirty="0" smtClean="0">
                <a:latin typeface="Arial" pitchFamily="34" charset="0"/>
                <a:cs typeface="Arial" pitchFamily="34" charset="0"/>
              </a:rPr>
              <a:t>PKP </a:t>
            </a:r>
            <a:r>
              <a:rPr lang="pl-PL" dirty="0">
                <a:latin typeface="Arial" pitchFamily="34" charset="0"/>
                <a:cs typeface="Arial" pitchFamily="34" charset="0"/>
              </a:rPr>
              <a:t>Polskie Linie Kolejowe S.A.   </a:t>
            </a:r>
          </a:p>
        </p:txBody>
      </p:sp>
      <p:pic>
        <p:nvPicPr>
          <p:cNvPr id="20" name="Picture 4" descr="C:\Documents and Settings\Paulina Pawłowska\Pulpit\sygnalizator_drogowy_sdk2.jpg"/>
          <p:cNvPicPr>
            <a:picLocks noChangeAspect="1" noChangeArrowheads="1"/>
          </p:cNvPicPr>
          <p:nvPr/>
        </p:nvPicPr>
        <p:blipFill rotWithShape="1">
          <a:blip r:embed="rId3">
            <a:extLst>
              <a:ext uri="{28A0092B-C50C-407E-A947-70E740481C1C}">
                <a14:useLocalDpi xmlns:a14="http://schemas.microsoft.com/office/drawing/2010/main" val="0"/>
              </a:ext>
            </a:extLst>
          </a:blip>
          <a:srcRect b="34534"/>
          <a:stretch/>
        </p:blipFill>
        <p:spPr bwMode="auto">
          <a:xfrm>
            <a:off x="8262709" y="2422995"/>
            <a:ext cx="1943100" cy="2455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Obraz 20"/>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8210321" y="2365844"/>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Obraz 21"/>
          <p:cNvPicPr>
            <a:picLocks noChangeAspect="1"/>
          </p:cNvPicPr>
          <p:nvPr/>
        </p:nvPicPr>
        <p:blipFill>
          <a:blip r:embed="rId4">
            <a:extLst>
              <a:ext uri="{28A0092B-C50C-407E-A947-70E740481C1C}">
                <a14:useLocalDpi xmlns:a14="http://schemas.microsoft.com/office/drawing/2010/main" val="0"/>
              </a:ext>
            </a:extLst>
          </a:blip>
          <a:srcRect l="22701" t="30167" r="21500" b="39265"/>
          <a:stretch>
            <a:fillRect/>
          </a:stretch>
        </p:blipFill>
        <p:spPr bwMode="auto">
          <a:xfrm>
            <a:off x="9145359" y="2365844"/>
            <a:ext cx="106045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55845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1000" tmFilter="0, 0; .2, .5; .8, .5; 1, 0"/>
                                        <p:tgtEl>
                                          <p:spTgt spid="21"/>
                                        </p:tgtEl>
                                      </p:cBhvr>
                                    </p:animEffect>
                                    <p:animScale>
                                      <p:cBhvr>
                                        <p:cTn id="7" dur="500" autoRev="1" fill="hold"/>
                                        <p:tgtEl>
                                          <p:spTgt spid="21"/>
                                        </p:tgtEl>
                                      </p:cBhvr>
                                      <p:by x="105000" y="105000"/>
                                    </p:animScale>
                                  </p:childTnLst>
                                </p:cTn>
                              </p:par>
                              <p:par>
                                <p:cTn id="8" presetID="26" presetClass="emph" presetSubtype="0" repeatCount="indefinite" fill="hold" nodeType="withEffect">
                                  <p:stCondLst>
                                    <p:cond delay="500"/>
                                  </p:stCondLst>
                                  <p:childTnLst>
                                    <p:animEffect transition="out" filter="fade">
                                      <p:cBhvr>
                                        <p:cTn id="9" dur="1000" tmFilter="0, 0; .2, .5; .8, .5; 1, 0"/>
                                        <p:tgtEl>
                                          <p:spTgt spid="22"/>
                                        </p:tgtEl>
                                      </p:cBhvr>
                                    </p:animEffect>
                                    <p:animScale>
                                      <p:cBhvr>
                                        <p:cTn id="10" dur="500"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7204" y="2824585"/>
            <a:ext cx="3893536" cy="2139993"/>
          </a:xfrm>
          <a:prstGeom prst="rect">
            <a:avLst/>
          </a:prstGeom>
          <a:effectLst>
            <a:outerShdw blurRad="63500" sx="102000" sy="102000" algn="ctr" rotWithShape="0">
              <a:prstClr val="black">
                <a:alpha val="40000"/>
              </a:prstClr>
            </a:outerShdw>
          </a:effectLst>
        </p:spPr>
      </p:pic>
      <p:sp>
        <p:nvSpPr>
          <p:cNvPr id="3" name="pole tekstowe 2"/>
          <p:cNvSpPr txBox="1"/>
          <p:nvPr/>
        </p:nvSpPr>
        <p:spPr>
          <a:xfrm>
            <a:off x="6267090" y="4643993"/>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10" name="Symbol zastępczy zawartości 2"/>
          <p:cNvSpPr txBox="1">
            <a:spLocks/>
          </p:cNvSpPr>
          <p:nvPr/>
        </p:nvSpPr>
        <p:spPr>
          <a:xfrm>
            <a:off x="6267090" y="1621615"/>
            <a:ext cx="5402262" cy="14549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endParaRPr lang="pl-PL" sz="2400" dirty="0" smtClean="0">
              <a:latin typeface="Arial" panose="020B0604020202020204" pitchFamily="34" charset="0"/>
              <a:cs typeface="Arial" panose="020B0604020202020204" pitchFamily="34" charset="0"/>
            </a:endParaRPr>
          </a:p>
        </p:txBody>
      </p:sp>
      <p:sp>
        <p:nvSpPr>
          <p:cNvPr id="12"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9" name="Symbol zastępczy zawartości 2"/>
          <p:cNvSpPr>
            <a:spLocks noGrp="1"/>
          </p:cNvSpPr>
          <p:nvPr>
            <p:ph idx="1"/>
          </p:nvPr>
        </p:nvSpPr>
        <p:spPr>
          <a:xfrm>
            <a:off x="6219824" y="2066926"/>
            <a:ext cx="5891311" cy="456083"/>
          </a:xfrm>
        </p:spPr>
        <p:txBody>
          <a:bodyPr>
            <a:noAutofit/>
          </a:body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G3 – krzyż świętego Andrzeja </a:t>
            </a:r>
            <a:endParaRPr lang="pl-PL" sz="2400" dirty="0" smtClean="0">
              <a:latin typeface="Arial" panose="020B0604020202020204" pitchFamily="34" charset="0"/>
              <a:cs typeface="Arial" panose="020B0604020202020204" pitchFamily="34" charset="0"/>
            </a:endParaRPr>
          </a:p>
          <a:p>
            <a:pPr marL="0" indent="0">
              <a:spcBef>
                <a:spcPts val="0"/>
              </a:spcBef>
              <a:spcAft>
                <a:spcPts val="600"/>
              </a:spcAft>
              <a:buNone/>
            </a:pPr>
            <a:r>
              <a:rPr lang="pl-PL" sz="2400" dirty="0" smtClean="0">
                <a:latin typeface="Arial" panose="020B0604020202020204" pitchFamily="34" charset="0"/>
                <a:cs typeface="Arial" panose="020B0604020202020204" pitchFamily="34" charset="0"/>
              </a:rPr>
              <a:t>przed </a:t>
            </a:r>
            <a:r>
              <a:rPr lang="pl-PL" sz="2400" dirty="0">
                <a:latin typeface="Arial" panose="020B0604020202020204" pitchFamily="34" charset="0"/>
                <a:cs typeface="Arial" panose="020B0604020202020204" pitchFamily="34" charset="0"/>
              </a:rPr>
              <a:t>przejazdem jednotorowym</a:t>
            </a:r>
          </a:p>
        </p:txBody>
      </p:sp>
      <p:sp>
        <p:nvSpPr>
          <p:cNvPr id="13" name="Prostokąt 12"/>
          <p:cNvSpPr/>
          <p:nvPr/>
        </p:nvSpPr>
        <p:spPr>
          <a:xfrm>
            <a:off x="1931436" y="6171684"/>
            <a:ext cx="8565503" cy="369332"/>
          </a:xfrm>
          <a:prstGeom prst="rect">
            <a:avLst/>
          </a:prstGeom>
        </p:spPr>
        <p:txBody>
          <a:bodyPr wrap="square">
            <a:spAutoFit/>
          </a:bodyPr>
          <a:lstStyle/>
          <a:p>
            <a:r>
              <a:rPr lang="pl-PL" dirty="0">
                <a:latin typeface="Arial" pitchFamily="34" charset="0"/>
                <a:cs typeface="Arial" pitchFamily="34" charset="0"/>
              </a:rPr>
              <a:t>za ustawienie i czytelność znaku odpowiadają PKP Polskie Linie Kolejowe S.A. </a:t>
            </a:r>
          </a:p>
        </p:txBody>
      </p:sp>
    </p:spTree>
    <p:extLst>
      <p:ext uri="{BB962C8B-B14F-4D97-AF65-F5344CB8AC3E}">
        <p14:creationId xmlns:p14="http://schemas.microsoft.com/office/powerpoint/2010/main" val="27014413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6267090" y="4643993"/>
            <a:ext cx="5519460" cy="369332"/>
          </a:xfrm>
          <a:prstGeom prst="rect">
            <a:avLst/>
          </a:prstGeom>
          <a:noFill/>
        </p:spPr>
        <p:txBody>
          <a:bodyPr wrap="none" rtlCol="0">
            <a:spAutoFit/>
          </a:bodyPr>
          <a:lstStyle/>
          <a:p>
            <a:r>
              <a:rPr lang="pl-PL" dirty="0">
                <a:latin typeface="Arial" panose="020B0604020202020204" pitchFamily="34" charset="0"/>
                <a:cs typeface="Arial" panose="020B0604020202020204" pitchFamily="34" charset="0"/>
              </a:rPr>
              <a:t>ustawiony w odległości </a:t>
            </a:r>
            <a:r>
              <a:rPr lang="pl-PL" dirty="0" smtClean="0">
                <a:latin typeface="Arial" panose="020B0604020202020204" pitchFamily="34" charset="0"/>
                <a:cs typeface="Arial" panose="020B0604020202020204" pitchFamily="34" charset="0"/>
              </a:rPr>
              <a:t>5 m </a:t>
            </a:r>
            <a:r>
              <a:rPr lang="pl-PL" dirty="0">
                <a:latin typeface="Arial" panose="020B0604020202020204" pitchFamily="34" charset="0"/>
                <a:cs typeface="Arial" panose="020B0604020202020204" pitchFamily="34" charset="0"/>
              </a:rPr>
              <a:t>od główki skrajnej szyny</a:t>
            </a:r>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10" name="Symbol zastępczy zawartości 2"/>
          <p:cNvSpPr txBox="1">
            <a:spLocks/>
          </p:cNvSpPr>
          <p:nvPr/>
        </p:nvSpPr>
        <p:spPr>
          <a:xfrm>
            <a:off x="6267090" y="1621615"/>
            <a:ext cx="5402262" cy="14549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endParaRPr lang="pl-PL" sz="2400" dirty="0" smtClean="0">
              <a:latin typeface="Arial" panose="020B0604020202020204" pitchFamily="34" charset="0"/>
              <a:cs typeface="Arial" panose="020B0604020202020204" pitchFamily="34" charset="0"/>
            </a:endParaRPr>
          </a:p>
        </p:txBody>
      </p:sp>
      <p:sp>
        <p:nvSpPr>
          <p:cNvPr id="12"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9" name="Symbol zastępczy zawartości 2"/>
          <p:cNvSpPr>
            <a:spLocks noGrp="1"/>
          </p:cNvSpPr>
          <p:nvPr>
            <p:ph idx="1"/>
          </p:nvPr>
        </p:nvSpPr>
        <p:spPr>
          <a:xfrm>
            <a:off x="6219824" y="2066926"/>
            <a:ext cx="5891311" cy="456083"/>
          </a:xfrm>
        </p:spPr>
        <p:txBody>
          <a:bodyPr>
            <a:noAutofit/>
          </a:body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G4 – krzyż świętego Andrzeja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przed przejazdem wielotorowym</a:t>
            </a:r>
          </a:p>
        </p:txBody>
      </p:sp>
      <p:sp>
        <p:nvSpPr>
          <p:cNvPr id="11" name="Prostokąt 10"/>
          <p:cNvSpPr/>
          <p:nvPr/>
        </p:nvSpPr>
        <p:spPr>
          <a:xfrm>
            <a:off x="1931436" y="6171684"/>
            <a:ext cx="8565503" cy="369332"/>
          </a:xfrm>
          <a:prstGeom prst="rect">
            <a:avLst/>
          </a:prstGeom>
        </p:spPr>
        <p:txBody>
          <a:bodyPr wrap="square">
            <a:spAutoFit/>
          </a:bodyPr>
          <a:lstStyle/>
          <a:p>
            <a:r>
              <a:rPr lang="pl-PL" dirty="0">
                <a:latin typeface="Arial" pitchFamily="34" charset="0"/>
                <a:cs typeface="Arial" pitchFamily="34" charset="0"/>
              </a:rPr>
              <a:t>za ustawienie i czytelność znaku odpowiadają PKP Polskie Linie Kolejowe S.A. </a:t>
            </a:r>
          </a:p>
        </p:txBody>
      </p:sp>
      <p:pic>
        <p:nvPicPr>
          <p:cNvPr id="13" name="Obraz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61753" y="1999378"/>
            <a:ext cx="3774915" cy="294759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687333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5988" y="1547813"/>
            <a:ext cx="2582503" cy="3528000"/>
          </a:xfrm>
          <a:prstGeom prst="rect">
            <a:avLst/>
          </a:prstGeom>
          <a:effectLst>
            <a:outerShdw blurRad="63500" sx="102000" sy="102000" algn="ctr" rotWithShape="0">
              <a:prstClr val="black">
                <a:alpha val="40000"/>
              </a:prstClr>
            </a:outerShdw>
          </a:effectLst>
        </p:spPr>
      </p:pic>
      <p:sp>
        <p:nvSpPr>
          <p:cNvPr id="7" name="Symbol zastępczy zawartości 2"/>
          <p:cNvSpPr txBox="1">
            <a:spLocks/>
          </p:cNvSpPr>
          <p:nvPr/>
        </p:nvSpPr>
        <p:spPr>
          <a:xfrm>
            <a:off x="6704013" y="3010540"/>
            <a:ext cx="5402262" cy="26173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endParaRPr lang="pl-PL" sz="2400" dirty="0">
              <a:latin typeface="Arial" panose="020B0604020202020204" pitchFamily="34" charset="0"/>
              <a:cs typeface="Arial" panose="020B0604020202020204" pitchFamily="34" charset="0"/>
            </a:endParaRPr>
          </a:p>
        </p:txBody>
      </p:sp>
      <p:sp>
        <p:nvSpPr>
          <p:cNvPr id="3" name="Symbol zastępczy daty 2"/>
          <p:cNvSpPr>
            <a:spLocks noGrp="1"/>
          </p:cNvSpPr>
          <p:nvPr>
            <p:ph type="dt" sz="half" idx="10"/>
          </p:nvPr>
        </p:nvSpPr>
        <p:spPr/>
        <p:txBody>
          <a:bodyPr/>
          <a:lstStyle/>
          <a:p>
            <a:r>
              <a:rPr lang="pl-PL" smtClean="0"/>
              <a:t>22.10.2019</a:t>
            </a:r>
            <a:endParaRPr lang="pl-PL"/>
          </a:p>
        </p:txBody>
      </p:sp>
      <p:sp>
        <p:nvSpPr>
          <p:cNvPr id="9" name="Symbol zastępczy zawartości 2"/>
          <p:cNvSpPr txBox="1">
            <a:spLocks/>
          </p:cNvSpPr>
          <p:nvPr/>
        </p:nvSpPr>
        <p:spPr>
          <a:xfrm>
            <a:off x="6220435" y="2069481"/>
            <a:ext cx="5753460" cy="14549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pl-PL" sz="2400" dirty="0">
                <a:latin typeface="Arial" panose="020B0604020202020204" pitchFamily="34" charset="0"/>
                <a:cs typeface="Arial" panose="020B0604020202020204" pitchFamily="34" charset="0"/>
              </a:rPr>
              <a:t>G2 – tabliczka „sieć pod napięciem”</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ustawiana przed przejazdami </a:t>
            </a:r>
          </a:p>
          <a:p>
            <a:pPr marL="0" indent="0">
              <a:spcBef>
                <a:spcPts val="0"/>
              </a:spcBef>
              <a:spcAft>
                <a:spcPts val="600"/>
              </a:spcAft>
              <a:buNone/>
            </a:pPr>
            <a:r>
              <a:rPr lang="pl-PL" sz="2400" dirty="0">
                <a:latin typeface="Arial" panose="020B0604020202020204" pitchFamily="34" charset="0"/>
                <a:cs typeface="Arial" panose="020B0604020202020204" pitchFamily="34" charset="0"/>
              </a:rPr>
              <a:t>na liniach zelektryfikowanych</a:t>
            </a:r>
          </a:p>
        </p:txBody>
      </p:sp>
      <p:sp>
        <p:nvSpPr>
          <p:cNvPr id="10" name="Tytuł 1"/>
          <p:cNvSpPr>
            <a:spLocks noGrp="1"/>
          </p:cNvSpPr>
          <p:nvPr>
            <p:ph type="title"/>
          </p:nvPr>
        </p:nvSpPr>
        <p:spPr>
          <a:xfrm>
            <a:off x="2052274" y="446457"/>
            <a:ext cx="7069212"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11" name="Prostokąt 10"/>
          <p:cNvSpPr/>
          <p:nvPr/>
        </p:nvSpPr>
        <p:spPr>
          <a:xfrm>
            <a:off x="1931436" y="6171684"/>
            <a:ext cx="8565503" cy="369332"/>
          </a:xfrm>
          <a:prstGeom prst="rect">
            <a:avLst/>
          </a:prstGeom>
        </p:spPr>
        <p:txBody>
          <a:bodyPr wrap="square">
            <a:spAutoFit/>
          </a:bodyPr>
          <a:lstStyle/>
          <a:p>
            <a:r>
              <a:rPr lang="pl-PL" dirty="0">
                <a:latin typeface="Arial" pitchFamily="34" charset="0"/>
                <a:cs typeface="Arial" pitchFamily="34" charset="0"/>
              </a:rPr>
              <a:t>za ustawienie i czytelność znaku odpowiadają PKP Polskie Linie Kolejowe S.A. </a:t>
            </a:r>
          </a:p>
        </p:txBody>
      </p:sp>
    </p:spTree>
    <p:extLst>
      <p:ext uri="{BB962C8B-B14F-4D97-AF65-F5344CB8AC3E}">
        <p14:creationId xmlns:p14="http://schemas.microsoft.com/office/powerpoint/2010/main" val="15759761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65564" y="414623"/>
            <a:ext cx="7674428" cy="328210"/>
          </a:xfrm>
        </p:spPr>
        <p:txBody>
          <a:bodyPr>
            <a:noAutofit/>
          </a:bodyPr>
          <a:lstStyle/>
          <a:p>
            <a:r>
              <a:rPr lang="pl-PL" sz="3000" b="1" dirty="0" smtClean="0">
                <a:latin typeface="Arial" panose="020B0604020202020204" pitchFamily="34" charset="0"/>
                <a:cs typeface="Arial" panose="020B0604020202020204" pitchFamily="34" charset="0"/>
              </a:rPr>
              <a:t>Znaki występujące przed przejazdami</a:t>
            </a:r>
            <a:endParaRPr lang="pl-PL" sz="3000" b="1" dirty="0">
              <a:latin typeface="Arial" panose="020B0604020202020204" pitchFamily="34" charset="0"/>
              <a:cs typeface="Arial" panose="020B0604020202020204" pitchFamily="34" charset="0"/>
            </a:endParaRPr>
          </a:p>
        </p:txBody>
      </p:sp>
      <p:sp>
        <p:nvSpPr>
          <p:cNvPr id="7" name="Symbol zastępczy zawartości 2"/>
          <p:cNvSpPr txBox="1">
            <a:spLocks/>
          </p:cNvSpPr>
          <p:nvPr/>
        </p:nvSpPr>
        <p:spPr>
          <a:xfrm>
            <a:off x="6227953" y="2126873"/>
            <a:ext cx="5402262" cy="28887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pl-PL" sz="2000" dirty="0" smtClean="0">
                <a:latin typeface="Arial" panose="020B0604020202020204" pitchFamily="34" charset="0"/>
                <a:cs typeface="Arial" panose="020B0604020202020204" pitchFamily="34" charset="0"/>
              </a:rPr>
              <a:t>A 30 – inne niebezpieczeństwo</a:t>
            </a:r>
          </a:p>
          <a:p>
            <a:pPr marL="0" lvl="0" indent="0">
              <a:buNone/>
            </a:pPr>
            <a:r>
              <a:rPr lang="pl-PL" sz="2000" dirty="0" smtClean="0">
                <a:latin typeface="Arial" panose="020B0604020202020204" pitchFamily="34" charset="0"/>
                <a:cs typeface="Arial" panose="020B0604020202020204" pitchFamily="34" charset="0"/>
              </a:rPr>
              <a:t>par.11 </a:t>
            </a:r>
            <a:r>
              <a:rPr lang="pl-PL" sz="2000" dirty="0">
                <a:latin typeface="Arial" panose="020B0604020202020204" pitchFamily="34" charset="0"/>
                <a:cs typeface="Arial" panose="020B0604020202020204" pitchFamily="34" charset="0"/>
              </a:rPr>
              <a:t>pkt 2. </a:t>
            </a:r>
            <a:r>
              <a:rPr lang="pl-PL" sz="2000" dirty="0" smtClean="0">
                <a:latin typeface="Arial" panose="020B0604020202020204" pitchFamily="34" charset="0"/>
                <a:cs typeface="Arial" panose="020B0604020202020204" pitchFamily="34" charset="0"/>
              </a:rPr>
              <a:t>Umieszczona </a:t>
            </a:r>
            <a:r>
              <a:rPr lang="pl-PL" sz="2000" dirty="0">
                <a:latin typeface="Arial" panose="020B0604020202020204" pitchFamily="34" charset="0"/>
                <a:cs typeface="Arial" panose="020B0604020202020204" pitchFamily="34" charset="0"/>
              </a:rPr>
              <a:t>pod znakiem A-30 tabliczka wskazuje: </a:t>
            </a:r>
            <a:endParaRPr lang="pl-PL" sz="2000" dirty="0" smtClean="0">
              <a:latin typeface="Arial" panose="020B0604020202020204" pitchFamily="34" charset="0"/>
              <a:cs typeface="Arial" panose="020B0604020202020204" pitchFamily="34" charset="0"/>
            </a:endParaRPr>
          </a:p>
          <a:p>
            <a:pPr marL="0" lvl="0" indent="0">
              <a:buNone/>
            </a:pPr>
            <a:r>
              <a:rPr lang="pl-PL" sz="2000" dirty="0" err="1" smtClean="0">
                <a:latin typeface="Arial" panose="020B0604020202020204" pitchFamily="34" charset="0"/>
                <a:cs typeface="Arial" panose="020B0604020202020204" pitchFamily="34" charset="0"/>
              </a:rPr>
              <a:t>ppkt</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2 T-10 — przecięcie drogi z bocznicą kolejową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torem o podobnym </a:t>
            </a:r>
            <a:r>
              <a:rPr lang="pl-PL" sz="2000" dirty="0" smtClean="0">
                <a:latin typeface="Arial" panose="020B0604020202020204" pitchFamily="34" charset="0"/>
                <a:cs typeface="Arial" panose="020B0604020202020204" pitchFamily="34" charset="0"/>
              </a:rPr>
              <a:t>charakterze w </a:t>
            </a:r>
            <a:r>
              <a:rPr lang="pl-PL" sz="2000" dirty="0">
                <a:latin typeface="Arial" panose="020B0604020202020204" pitchFamily="34" charset="0"/>
                <a:cs typeface="Arial" panose="020B0604020202020204" pitchFamily="34" charset="0"/>
              </a:rPr>
              <a:t>miejscu tak oznakowanym </a:t>
            </a:r>
            <a:r>
              <a:rPr lang="pl-PL" sz="2000" dirty="0" smtClean="0">
                <a:latin typeface="Arial" panose="020B0604020202020204" pitchFamily="34" charset="0"/>
                <a:cs typeface="Arial" panose="020B0604020202020204" pitchFamily="34" charset="0"/>
              </a:rPr>
              <a:t>ruch na drodze </a:t>
            </a:r>
            <a:r>
              <a:rPr lang="pl-PL" sz="2000" dirty="0">
                <a:latin typeface="Arial" panose="020B0604020202020204" pitchFamily="34" charset="0"/>
                <a:cs typeface="Arial" panose="020B0604020202020204" pitchFamily="34" charset="0"/>
              </a:rPr>
              <a:t>jest wstrzymywany przez pracownika kolei podczas przejeżdżania (przetaczania) </a:t>
            </a:r>
            <a:r>
              <a:rPr lang="pl-PL" sz="2000" dirty="0" smtClean="0">
                <a:latin typeface="Arial" panose="020B0604020202020204" pitchFamily="34" charset="0"/>
                <a:cs typeface="Arial" panose="020B0604020202020204" pitchFamily="34" charset="0"/>
              </a:rPr>
              <a:t>pociągu</a:t>
            </a:r>
          </a:p>
        </p:txBody>
      </p:sp>
      <p:sp>
        <p:nvSpPr>
          <p:cNvPr id="3" name="AutoShape 2" descr="Znalezione obrazy dla zapytania znak A-30"/>
          <p:cNvSpPr>
            <a:spLocks noChangeAspect="1" noChangeArrowheads="1"/>
          </p:cNvSpPr>
          <p:nvPr/>
        </p:nvSpPr>
        <p:spPr bwMode="auto">
          <a:xfrm>
            <a:off x="155574" y="-144463"/>
            <a:ext cx="2031571" cy="20315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AutoShape 4" descr="Znalezione obrazy dla zapytania znak A-3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grpSp>
        <p:nvGrpSpPr>
          <p:cNvPr id="11" name="Grupa 10"/>
          <p:cNvGrpSpPr/>
          <p:nvPr/>
        </p:nvGrpSpPr>
        <p:grpSpPr>
          <a:xfrm>
            <a:off x="2209800" y="1278226"/>
            <a:ext cx="2770446" cy="4043170"/>
            <a:chOff x="1937478" y="1269658"/>
            <a:chExt cx="2443655" cy="3566253"/>
          </a:xfrm>
        </p:grpSpPr>
        <p:pic>
          <p:nvPicPr>
            <p:cNvPr id="10" name="Obraz 9"/>
            <p:cNvPicPr>
              <a:picLocks noChangeAspect="1"/>
            </p:cNvPicPr>
            <p:nvPr/>
          </p:nvPicPr>
          <p:blipFill>
            <a:blip r:embed="rId2"/>
            <a:stretch>
              <a:fillRect/>
            </a:stretch>
          </p:blipFill>
          <p:spPr>
            <a:xfrm>
              <a:off x="1937478" y="1269658"/>
              <a:ext cx="2443655" cy="2159342"/>
            </a:xfrm>
            <a:prstGeom prst="rect">
              <a:avLst/>
            </a:prstGeom>
          </p:spPr>
        </p:pic>
        <p:pic>
          <p:nvPicPr>
            <p:cNvPr id="3078" name="Picture 6" descr="Znalezione obrazy dla zapytania tabliczka T-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21364" y="3429000"/>
              <a:ext cx="1875881" cy="1406911"/>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Symbol zastępczy daty 3"/>
          <p:cNvSpPr>
            <a:spLocks noGrp="1"/>
          </p:cNvSpPr>
          <p:nvPr>
            <p:ph type="dt" sz="half" idx="10"/>
          </p:nvPr>
        </p:nvSpPr>
        <p:spPr/>
        <p:txBody>
          <a:bodyPr/>
          <a:lstStyle/>
          <a:p>
            <a:r>
              <a:rPr lang="pl-PL" smtClean="0"/>
              <a:t>22.10.2019</a:t>
            </a:r>
            <a:endParaRPr lang="pl-PL"/>
          </a:p>
        </p:txBody>
      </p:sp>
      <p:sp>
        <p:nvSpPr>
          <p:cNvPr id="13" name="Prostokąt 12"/>
          <p:cNvSpPr/>
          <p:nvPr/>
        </p:nvSpPr>
        <p:spPr>
          <a:xfrm>
            <a:off x="1931437" y="6171684"/>
            <a:ext cx="6260840" cy="369332"/>
          </a:xfrm>
          <a:prstGeom prst="rect">
            <a:avLst/>
          </a:prstGeom>
        </p:spPr>
        <p:txBody>
          <a:bodyPr wrap="square">
            <a:spAutoFit/>
          </a:bodyPr>
          <a:lstStyle/>
          <a:p>
            <a:pPr algn="ctr"/>
            <a:r>
              <a:rPr lang="pl-PL" dirty="0">
                <a:latin typeface="Arial" pitchFamily="34" charset="0"/>
                <a:cs typeface="Arial" pitchFamily="34" charset="0"/>
              </a:rPr>
              <a:t>za ustawienie i czytelność znaku odpowiada zarządca drogi</a:t>
            </a:r>
          </a:p>
        </p:txBody>
      </p:sp>
    </p:spTree>
    <p:extLst>
      <p:ext uri="{BB962C8B-B14F-4D97-AF65-F5344CB8AC3E}">
        <p14:creationId xmlns:p14="http://schemas.microsoft.com/office/powerpoint/2010/main" val="104728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41337" y="391608"/>
            <a:ext cx="9151745" cy="345795"/>
          </a:xfrm>
        </p:spPr>
        <p:txBody>
          <a:bodyPr>
            <a:noAutofit/>
          </a:bodyPr>
          <a:lstStyle/>
          <a:p>
            <a:r>
              <a:rPr lang="pl-PL" sz="2500" b="1" dirty="0" smtClean="0">
                <a:latin typeface="Arial" panose="020B0604020202020204" pitchFamily="34" charset="0"/>
                <a:cs typeface="Arial" panose="020B0604020202020204" pitchFamily="34" charset="0"/>
              </a:rPr>
              <a:t>Zabezpieczenia występujące przed przejazdami</a:t>
            </a:r>
            <a:endParaRPr lang="pl-PL" sz="2500" b="1" dirty="0">
              <a:latin typeface="Arial" panose="020B0604020202020204" pitchFamily="34" charset="0"/>
              <a:cs typeface="Arial" panose="020B0604020202020204" pitchFamily="34" charset="0"/>
            </a:endParaRPr>
          </a:p>
        </p:txBody>
      </p:sp>
      <p:sp>
        <p:nvSpPr>
          <p:cNvPr id="3" name="Symbol zastępczy zawartości 2"/>
          <p:cNvSpPr>
            <a:spLocks noGrp="1"/>
          </p:cNvSpPr>
          <p:nvPr>
            <p:ph idx="1"/>
          </p:nvPr>
        </p:nvSpPr>
        <p:spPr>
          <a:xfrm>
            <a:off x="7943850" y="1849796"/>
            <a:ext cx="3909483" cy="1471273"/>
          </a:xfrm>
        </p:spPr>
        <p:txBody>
          <a:bodyPr>
            <a:noAutofit/>
          </a:bodyPr>
          <a:lstStyle/>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r</a:t>
            </a:r>
            <a:r>
              <a:rPr lang="pl-PL" sz="2400" dirty="0" smtClean="0">
                <a:latin typeface="Arial" panose="020B0604020202020204" pitchFamily="34" charset="0"/>
                <a:cs typeface="Arial" panose="020B0604020202020204" pitchFamily="34" charset="0"/>
              </a:rPr>
              <a:t>ogatki – mają zastosowanie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na przejazdach kat. A i B</a:t>
            </a:r>
          </a:p>
          <a:p>
            <a:pPr marL="0" indent="0">
              <a:lnSpc>
                <a:spcPct val="100000"/>
              </a:lnSpc>
              <a:spcBef>
                <a:spcPts val="0"/>
              </a:spcBef>
              <a:spcAft>
                <a:spcPts val="600"/>
              </a:spcAft>
              <a:buNone/>
            </a:pPr>
            <a:endParaRPr lang="pl-PL" sz="2400" dirty="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endParaRPr lang="pl-PL" sz="2400" dirty="0" smtClean="0">
              <a:latin typeface="Arial" panose="020B0604020202020204" pitchFamily="34" charset="0"/>
              <a:cs typeface="Arial" panose="020B0604020202020204" pitchFamily="34" charset="0"/>
            </a:endParaRPr>
          </a:p>
          <a:p>
            <a:pPr marL="0" indent="0">
              <a:lnSpc>
                <a:spcPct val="100000"/>
              </a:lnSpc>
              <a:spcBef>
                <a:spcPts val="0"/>
              </a:spcBef>
              <a:spcAft>
                <a:spcPts val="600"/>
              </a:spcAft>
              <a:buNone/>
            </a:pPr>
            <a:r>
              <a:rPr lang="pl-PL" sz="2400" dirty="0">
                <a:latin typeface="Arial" panose="020B0604020202020204" pitchFamily="34" charset="0"/>
                <a:cs typeface="Arial" panose="020B0604020202020204" pitchFamily="34" charset="0"/>
              </a:rPr>
              <a:t>sygnalizacja – ma zastosowanie na przejazdach kat. B i C </a:t>
            </a:r>
            <a:br>
              <a:rPr lang="pl-PL" sz="2400" dirty="0">
                <a:latin typeface="Arial" panose="020B0604020202020204" pitchFamily="34" charset="0"/>
                <a:cs typeface="Arial" panose="020B0604020202020204" pitchFamily="34" charset="0"/>
              </a:rPr>
            </a:br>
            <a:r>
              <a:rPr lang="pl-PL" sz="2400" dirty="0">
                <a:latin typeface="Arial" panose="020B0604020202020204" pitchFamily="34" charset="0"/>
                <a:cs typeface="Arial" panose="020B0604020202020204" pitchFamily="34" charset="0"/>
              </a:rPr>
              <a:t>oraz niektórych kat. A</a:t>
            </a:r>
          </a:p>
          <a:p>
            <a:pPr marL="0" indent="0">
              <a:lnSpc>
                <a:spcPct val="100000"/>
              </a:lnSpc>
              <a:spcBef>
                <a:spcPts val="0"/>
              </a:spcBef>
              <a:spcAft>
                <a:spcPts val="600"/>
              </a:spcAft>
              <a:buNone/>
            </a:pPr>
            <a:endParaRPr lang="pl-PL" sz="2400" dirty="0" smtClean="0">
              <a:latin typeface="Arial" panose="020B0604020202020204" pitchFamily="34" charset="0"/>
              <a:cs typeface="Arial" panose="020B0604020202020204" pitchFamily="34" charset="0"/>
            </a:endParaRPr>
          </a:p>
          <a:p>
            <a:pPr marL="0" indent="0">
              <a:lnSpc>
                <a:spcPct val="120000"/>
              </a:lnSpc>
              <a:buNone/>
            </a:pPr>
            <a:endParaRPr lang="pl-PL" sz="2400" dirty="0" smtClean="0">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08896" y="2801150"/>
            <a:ext cx="5623571" cy="1377699"/>
          </a:xfrm>
          <a:prstGeom prst="rect">
            <a:avLst/>
          </a:prstGeom>
          <a:effectLst>
            <a:outerShdw blurRad="63500" sx="102000" sy="102000" algn="ctr" rotWithShape="0">
              <a:prstClr val="black">
                <a:alpha val="40000"/>
              </a:prstClr>
            </a:outerShdw>
          </a:effectLst>
        </p:spPr>
      </p:pic>
      <p:sp>
        <p:nvSpPr>
          <p:cNvPr id="6" name="Symbol zastępczy daty 5"/>
          <p:cNvSpPr>
            <a:spLocks noGrp="1"/>
          </p:cNvSpPr>
          <p:nvPr>
            <p:ph type="dt" sz="half" idx="10"/>
          </p:nvPr>
        </p:nvSpPr>
        <p:spPr/>
        <p:txBody>
          <a:bodyPr/>
          <a:lstStyle/>
          <a:p>
            <a:r>
              <a:rPr lang="pl-PL" smtClean="0"/>
              <a:t>22.10.2019</a:t>
            </a:r>
            <a:endParaRPr lang="pl-PL"/>
          </a:p>
        </p:txBody>
      </p:sp>
    </p:spTree>
    <p:extLst>
      <p:ext uri="{BB962C8B-B14F-4D97-AF65-F5344CB8AC3E}">
        <p14:creationId xmlns:p14="http://schemas.microsoft.com/office/powerpoint/2010/main" val="3546345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64843" y="430146"/>
            <a:ext cx="10515600" cy="328210"/>
          </a:xfrm>
        </p:spPr>
        <p:txBody>
          <a:bodyPr>
            <a:noAutofit/>
          </a:bodyPr>
          <a:lstStyle/>
          <a:p>
            <a:r>
              <a:rPr lang="pl-PL" sz="3000" b="1" dirty="0" smtClean="0">
                <a:latin typeface="Arial" panose="020B0604020202020204" pitchFamily="34" charset="0"/>
                <a:cs typeface="Arial" panose="020B0604020202020204" pitchFamily="34" charset="0"/>
              </a:rPr>
              <a:t>Pociąg a samochód</a:t>
            </a:r>
            <a:endParaRPr lang="pl-PL" sz="3000" b="1" dirty="0">
              <a:latin typeface="Arial" panose="020B0604020202020204" pitchFamily="34" charset="0"/>
              <a:cs typeface="Arial" panose="020B0604020202020204" pitchFamily="34" charset="0"/>
            </a:endParaRP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5678" y="784326"/>
            <a:ext cx="4399083" cy="2627370"/>
          </a:xfrm>
          <a:prstGeom prst="rect">
            <a:avLst/>
          </a:prstGeom>
        </p:spPr>
      </p:pic>
      <p:sp>
        <p:nvSpPr>
          <p:cNvPr id="7" name="pole tekstowe 6"/>
          <p:cNvSpPr txBox="1"/>
          <p:nvPr/>
        </p:nvSpPr>
        <p:spPr>
          <a:xfrm>
            <a:off x="6725672" y="1467115"/>
            <a:ext cx="4742428" cy="1138773"/>
          </a:xfrm>
          <a:prstGeom prst="rect">
            <a:avLst/>
          </a:prstGeom>
          <a:noFill/>
        </p:spPr>
        <p:txBody>
          <a:bodyPr wrap="square" rtlCol="0">
            <a:spAutoFit/>
          </a:bodyPr>
          <a:lstStyle/>
          <a:p>
            <a:r>
              <a:rPr lang="pl-PL" sz="1700" dirty="0" smtClean="0">
                <a:latin typeface="Arial" panose="020B0604020202020204" pitchFamily="34" charset="0"/>
                <a:cs typeface="Arial" panose="020B0604020202020204" pitchFamily="34" charset="0"/>
              </a:rPr>
              <a:t>Siła, z jaką pociąg</a:t>
            </a:r>
          </a:p>
          <a:p>
            <a:r>
              <a:rPr lang="pl-PL" sz="1700" dirty="0" smtClean="0">
                <a:latin typeface="Arial" panose="020B0604020202020204" pitchFamily="34" charset="0"/>
                <a:cs typeface="Arial" panose="020B0604020202020204" pitchFamily="34" charset="0"/>
              </a:rPr>
              <a:t>miażdży samochód,</a:t>
            </a:r>
          </a:p>
          <a:p>
            <a:r>
              <a:rPr lang="pl-PL" sz="1700" dirty="0" smtClean="0">
                <a:latin typeface="Arial" panose="020B0604020202020204" pitchFamily="34" charset="0"/>
                <a:cs typeface="Arial" panose="020B0604020202020204" pitchFamily="34" charset="0"/>
              </a:rPr>
              <a:t>jest porównywalna do siły, z jaką samochód miażdży </a:t>
            </a:r>
            <a:r>
              <a:rPr lang="pl-PL" sz="1700" dirty="0" smtClean="0">
                <a:solidFill>
                  <a:srgbClr val="FF0000"/>
                </a:solidFill>
                <a:latin typeface="Arial" panose="020B0604020202020204" pitchFamily="34" charset="0"/>
                <a:cs typeface="Arial" panose="020B0604020202020204" pitchFamily="34" charset="0"/>
              </a:rPr>
              <a:t>aluminiową puszkę</a:t>
            </a:r>
            <a:r>
              <a:rPr lang="pl-PL" sz="1700" dirty="0" smtClean="0">
                <a:latin typeface="Arial" panose="020B0604020202020204" pitchFamily="34" charset="0"/>
                <a:cs typeface="Arial" panose="020B0604020202020204" pitchFamily="34" charset="0"/>
              </a:rPr>
              <a:t>.</a:t>
            </a:r>
            <a:endParaRPr lang="pl-PL" sz="1700" dirty="0">
              <a:latin typeface="Arial" panose="020B0604020202020204" pitchFamily="34" charset="0"/>
              <a:cs typeface="Arial" panose="020B0604020202020204" pitchFamily="34" charset="0"/>
            </a:endParaRPr>
          </a:p>
        </p:txBody>
      </p:sp>
      <p:sp>
        <p:nvSpPr>
          <p:cNvPr id="10" name="pole tekstowe 9"/>
          <p:cNvSpPr txBox="1"/>
          <p:nvPr/>
        </p:nvSpPr>
        <p:spPr>
          <a:xfrm>
            <a:off x="7649171" y="3661643"/>
            <a:ext cx="4672566" cy="1661993"/>
          </a:xfrm>
          <a:prstGeom prst="rect">
            <a:avLst/>
          </a:prstGeom>
          <a:noFill/>
        </p:spPr>
        <p:txBody>
          <a:bodyPr wrap="square" rtlCol="0">
            <a:spAutoFit/>
          </a:bodyPr>
          <a:lstStyle/>
          <a:p>
            <a:r>
              <a:rPr lang="pl-PL" sz="1700" dirty="0" smtClean="0">
                <a:latin typeface="Arial" panose="020B0604020202020204" pitchFamily="34" charset="0"/>
                <a:cs typeface="Arial" panose="020B0604020202020204" pitchFamily="34" charset="0"/>
              </a:rPr>
              <a:t>Droga hamowania pociągu </a:t>
            </a:r>
          </a:p>
          <a:p>
            <a:r>
              <a:rPr lang="pl-PL" sz="1700" dirty="0">
                <a:latin typeface="Arial" panose="020B0604020202020204" pitchFamily="34" charset="0"/>
                <a:cs typeface="Arial" panose="020B0604020202020204" pitchFamily="34" charset="0"/>
              </a:rPr>
              <a:t>j</a:t>
            </a:r>
            <a:r>
              <a:rPr lang="pl-PL" sz="1700" dirty="0" smtClean="0">
                <a:latin typeface="Arial" panose="020B0604020202020204" pitchFamily="34" charset="0"/>
                <a:cs typeface="Arial" panose="020B0604020202020204" pitchFamily="34" charset="0"/>
              </a:rPr>
              <a:t>adącego z v=160 km/h </a:t>
            </a:r>
          </a:p>
          <a:p>
            <a:r>
              <a:rPr lang="pl-PL" sz="1700" dirty="0" smtClean="0">
                <a:latin typeface="Arial" panose="020B0604020202020204" pitchFamily="34" charset="0"/>
                <a:cs typeface="Arial" panose="020B0604020202020204" pitchFamily="34" charset="0"/>
              </a:rPr>
              <a:t>może wynieść </a:t>
            </a:r>
            <a:r>
              <a:rPr lang="pl-PL" sz="1700" dirty="0" smtClean="0">
                <a:solidFill>
                  <a:srgbClr val="FF0000"/>
                </a:solidFill>
                <a:latin typeface="Arial" panose="020B0604020202020204" pitchFamily="34" charset="0"/>
                <a:cs typeface="Arial" panose="020B0604020202020204" pitchFamily="34" charset="0"/>
              </a:rPr>
              <a:t>nawet do 1300 m</a:t>
            </a:r>
            <a:r>
              <a:rPr lang="pl-PL" sz="1700" dirty="0" smtClean="0">
                <a:latin typeface="Arial" panose="020B0604020202020204" pitchFamily="34" charset="0"/>
                <a:cs typeface="Arial" panose="020B0604020202020204" pitchFamily="34" charset="0"/>
              </a:rPr>
              <a:t>;</a:t>
            </a:r>
          </a:p>
          <a:p>
            <a:r>
              <a:rPr lang="pl-PL" sz="1700" dirty="0" smtClean="0">
                <a:latin typeface="Arial" panose="020B0604020202020204" pitchFamily="34" charset="0"/>
                <a:cs typeface="Arial" panose="020B0604020202020204" pitchFamily="34" charset="0"/>
              </a:rPr>
              <a:t>to tyle, ile 13 długości  boisk do piłki nożnej, </a:t>
            </a:r>
          </a:p>
          <a:p>
            <a:r>
              <a:rPr lang="pl-PL" sz="1700" dirty="0">
                <a:latin typeface="Arial" panose="020B0604020202020204" pitchFamily="34" charset="0"/>
                <a:cs typeface="Arial" panose="020B0604020202020204" pitchFamily="34" charset="0"/>
              </a:rPr>
              <a:t>d</a:t>
            </a:r>
            <a:r>
              <a:rPr lang="pl-PL" sz="1700" dirty="0" smtClean="0">
                <a:latin typeface="Arial" panose="020B0604020202020204" pitchFamily="34" charset="0"/>
                <a:cs typeface="Arial" panose="020B0604020202020204" pitchFamily="34" charset="0"/>
              </a:rPr>
              <a:t>roga hamowania samochodu* </a:t>
            </a:r>
          </a:p>
          <a:p>
            <a:r>
              <a:rPr lang="pl-PL" sz="1700" dirty="0">
                <a:latin typeface="Arial" panose="020B0604020202020204" pitchFamily="34" charset="0"/>
                <a:cs typeface="Arial" panose="020B0604020202020204" pitchFamily="34" charset="0"/>
              </a:rPr>
              <a:t>j</a:t>
            </a:r>
            <a:r>
              <a:rPr lang="pl-PL" sz="1700" dirty="0" smtClean="0">
                <a:latin typeface="Arial" panose="020B0604020202020204" pitchFamily="34" charset="0"/>
                <a:cs typeface="Arial" panose="020B0604020202020204" pitchFamily="34" charset="0"/>
              </a:rPr>
              <a:t>est 13x krótsza. </a:t>
            </a:r>
            <a:endParaRPr lang="pl-PL" sz="1700" dirty="0">
              <a:latin typeface="Arial" panose="020B0604020202020204" pitchFamily="34" charset="0"/>
              <a:cs typeface="Arial" panose="020B0604020202020204" pitchFamily="34" charset="0"/>
            </a:endParaRPr>
          </a:p>
        </p:txBody>
      </p:sp>
      <p:sp>
        <p:nvSpPr>
          <p:cNvPr id="12" name="pole tekstowe 11"/>
          <p:cNvSpPr txBox="1"/>
          <p:nvPr/>
        </p:nvSpPr>
        <p:spPr>
          <a:xfrm>
            <a:off x="6777038" y="5990181"/>
            <a:ext cx="5414962" cy="276999"/>
          </a:xfrm>
          <a:prstGeom prst="rect">
            <a:avLst/>
          </a:prstGeom>
          <a:noFill/>
        </p:spPr>
        <p:txBody>
          <a:bodyPr wrap="square" rtlCol="0">
            <a:spAutoFit/>
          </a:bodyPr>
          <a:lstStyle/>
          <a:p>
            <a:r>
              <a:rPr lang="pl-PL" sz="1200" dirty="0" smtClean="0">
                <a:latin typeface="Arial" panose="020B0604020202020204" pitchFamily="34" charset="0"/>
                <a:cs typeface="Arial" panose="020B0604020202020204" pitchFamily="34" charset="0"/>
              </a:rPr>
              <a:t>* łączny dystans przejeżdżany w trakcie reakcji i hamowania przy v=100km/h</a:t>
            </a:r>
            <a:endParaRPr lang="pl-PL" sz="1200"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42128" y="4021721"/>
            <a:ext cx="5346643" cy="1689198"/>
          </a:xfrm>
          <a:prstGeom prst="rect">
            <a:avLst/>
          </a:prstGeom>
        </p:spPr>
      </p:pic>
      <p:sp>
        <p:nvSpPr>
          <p:cNvPr id="6" name="Symbol zastępczy daty 5"/>
          <p:cNvSpPr>
            <a:spLocks noGrp="1"/>
          </p:cNvSpPr>
          <p:nvPr>
            <p:ph type="dt" sz="half" idx="10"/>
          </p:nvPr>
        </p:nvSpPr>
        <p:spPr/>
        <p:txBody>
          <a:bodyPr/>
          <a:lstStyle/>
          <a:p>
            <a:r>
              <a:rPr lang="pl-PL" smtClean="0"/>
              <a:t>22.10.2019</a:t>
            </a:r>
            <a:endParaRPr lang="pl-PL"/>
          </a:p>
        </p:txBody>
      </p:sp>
    </p:spTree>
    <p:extLst>
      <p:ext uri="{BB962C8B-B14F-4D97-AF65-F5344CB8AC3E}">
        <p14:creationId xmlns:p14="http://schemas.microsoft.com/office/powerpoint/2010/main" val="2279109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le tekstowe 7"/>
          <p:cNvSpPr txBox="1"/>
          <p:nvPr/>
        </p:nvSpPr>
        <p:spPr>
          <a:xfrm>
            <a:off x="2065203" y="1968679"/>
            <a:ext cx="1146468"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POLSKA</a:t>
            </a:r>
            <a:endParaRPr lang="pl-PL" b="1" dirty="0">
              <a:latin typeface="Arial" panose="020B0604020202020204" pitchFamily="34" charset="0"/>
              <a:cs typeface="Arial" panose="020B0604020202020204" pitchFamily="34" charset="0"/>
            </a:endParaRPr>
          </a:p>
        </p:txBody>
      </p:sp>
      <p:sp>
        <p:nvSpPr>
          <p:cNvPr id="9" name="pole tekstowe 8"/>
          <p:cNvSpPr txBox="1"/>
          <p:nvPr/>
        </p:nvSpPr>
        <p:spPr>
          <a:xfrm>
            <a:off x="2047246" y="2338011"/>
            <a:ext cx="5488390" cy="1938992"/>
          </a:xfrm>
          <a:prstGeom prst="rect">
            <a:avLst/>
          </a:prstGeom>
          <a:noFill/>
        </p:spPr>
        <p:txBody>
          <a:bodyPr wrap="square" rtlCol="0">
            <a:spAutoFit/>
          </a:bodyPr>
          <a:lstStyle/>
          <a:p>
            <a:r>
              <a:rPr lang="pl-PL" sz="4000" b="1" dirty="0" smtClean="0">
                <a:solidFill>
                  <a:srgbClr val="FF0000"/>
                </a:solidFill>
                <a:latin typeface="Arial" panose="020B0604020202020204" pitchFamily="34" charset="0"/>
                <a:cs typeface="Arial" panose="020B0604020202020204" pitchFamily="34" charset="0"/>
              </a:rPr>
              <a:t>18 </a:t>
            </a:r>
            <a:r>
              <a:rPr lang="pl-PL" sz="4000" b="1" dirty="0">
                <a:solidFill>
                  <a:srgbClr val="FF0000"/>
                </a:solidFill>
                <a:latin typeface="Arial" panose="020B0604020202020204" pitchFamily="34" charset="0"/>
                <a:cs typeface="Arial" panose="020B0604020202020204" pitchFamily="34" charset="0"/>
              </a:rPr>
              <a:t>5</a:t>
            </a:r>
            <a:r>
              <a:rPr lang="pl-PL" sz="4000" b="1" dirty="0" smtClean="0">
                <a:solidFill>
                  <a:srgbClr val="FF0000"/>
                </a:solidFill>
                <a:latin typeface="Arial" panose="020B0604020202020204" pitchFamily="34" charset="0"/>
                <a:cs typeface="Arial" panose="020B0604020202020204" pitchFamily="34" charset="0"/>
              </a:rPr>
              <a:t>00</a:t>
            </a:r>
            <a:r>
              <a:rPr lang="pl-PL" sz="4000" b="1" dirty="0" smtClean="0">
                <a:latin typeface="Arial" panose="020B0604020202020204" pitchFamily="34" charset="0"/>
                <a:cs typeface="Arial" panose="020B0604020202020204" pitchFamily="34" charset="0"/>
              </a:rPr>
              <a:t> </a:t>
            </a:r>
            <a:r>
              <a:rPr lang="pl-PL" sz="4000" b="1" dirty="0" smtClean="0">
                <a:solidFill>
                  <a:srgbClr val="FF0000"/>
                </a:solidFill>
                <a:latin typeface="Arial" panose="020B0604020202020204" pitchFamily="34" charset="0"/>
                <a:cs typeface="Arial" panose="020B0604020202020204" pitchFamily="34" charset="0"/>
              </a:rPr>
              <a:t>km</a:t>
            </a:r>
            <a:r>
              <a:rPr lang="pl-PL" sz="4000" b="1" dirty="0" smtClean="0">
                <a:latin typeface="Arial" panose="020B0604020202020204" pitchFamily="34" charset="0"/>
                <a:cs typeface="Arial" panose="020B0604020202020204" pitchFamily="34" charset="0"/>
              </a:rPr>
              <a:t> </a:t>
            </a:r>
            <a:r>
              <a:rPr lang="pl-PL" dirty="0" smtClean="0">
                <a:latin typeface="Arial" panose="020B0604020202020204" pitchFamily="34" charset="0"/>
                <a:cs typeface="Arial" panose="020B0604020202020204" pitchFamily="34" charset="0"/>
              </a:rPr>
              <a:t>linii kolejowych</a:t>
            </a:r>
          </a:p>
          <a:p>
            <a:r>
              <a:rPr lang="pl-PL" sz="4000" b="1" dirty="0" smtClean="0">
                <a:solidFill>
                  <a:srgbClr val="FF0000"/>
                </a:solidFill>
                <a:latin typeface="Arial" panose="020B0604020202020204" pitchFamily="34" charset="0"/>
                <a:cs typeface="Arial" panose="020B0604020202020204" pitchFamily="34" charset="0"/>
              </a:rPr>
              <a:t>11 675*</a:t>
            </a:r>
            <a:r>
              <a:rPr lang="pl-PL" dirty="0" smtClean="0">
                <a:latin typeface="Arial" panose="020B0604020202020204" pitchFamily="34" charset="0"/>
                <a:cs typeface="Arial" panose="020B0604020202020204" pitchFamily="34" charset="0"/>
              </a:rPr>
              <a:t> przejazdów kolejowo-drogowych</a:t>
            </a:r>
          </a:p>
          <a:p>
            <a:r>
              <a:rPr lang="pl-PL" sz="4000" b="1" dirty="0" smtClean="0">
                <a:solidFill>
                  <a:srgbClr val="FF0000"/>
                </a:solidFill>
                <a:latin typeface="Arial" panose="020B0604020202020204" pitchFamily="34" charset="0"/>
                <a:cs typeface="Arial" panose="020B0604020202020204" pitchFamily="34" charset="0"/>
              </a:rPr>
              <a:t>205</a:t>
            </a:r>
            <a:r>
              <a:rPr lang="pl-PL" sz="4000" b="1" dirty="0" smtClean="0">
                <a:latin typeface="Arial" panose="020B0604020202020204" pitchFamily="34" charset="0"/>
                <a:cs typeface="Arial" panose="020B0604020202020204" pitchFamily="34" charset="0"/>
              </a:rPr>
              <a:t> </a:t>
            </a:r>
            <a:r>
              <a:rPr lang="pl-PL" dirty="0" smtClean="0">
                <a:latin typeface="Arial" panose="020B0604020202020204" pitchFamily="34" charset="0"/>
                <a:cs typeface="Arial" panose="020B0604020202020204" pitchFamily="34" charset="0"/>
              </a:rPr>
              <a:t>wypadków i kolizji w 2018 r.</a:t>
            </a:r>
          </a:p>
        </p:txBody>
      </p:sp>
      <p:sp>
        <p:nvSpPr>
          <p:cNvPr id="12" name="pole tekstowe 11"/>
          <p:cNvSpPr txBox="1"/>
          <p:nvPr/>
        </p:nvSpPr>
        <p:spPr>
          <a:xfrm>
            <a:off x="2085358" y="292387"/>
            <a:ext cx="3709285" cy="553998"/>
          </a:xfrm>
          <a:prstGeom prst="rect">
            <a:avLst/>
          </a:prstGeom>
          <a:noFill/>
        </p:spPr>
        <p:txBody>
          <a:bodyPr wrap="none" rtlCol="0">
            <a:spAutoFit/>
          </a:bodyPr>
          <a:lstStyle/>
          <a:p>
            <a:r>
              <a:rPr lang="pl-PL" sz="3000" b="1" dirty="0" smtClean="0">
                <a:latin typeface="Arial" panose="020B0604020202020204" pitchFamily="34" charset="0"/>
                <a:cs typeface="Arial" panose="020B0604020202020204" pitchFamily="34" charset="0"/>
              </a:rPr>
              <a:t>Trochę statystyki…</a:t>
            </a:r>
            <a:endParaRPr lang="pl-PL" sz="3000" b="1" dirty="0">
              <a:latin typeface="Arial" panose="020B0604020202020204" pitchFamily="34" charset="0"/>
              <a:cs typeface="Arial" panose="020B0604020202020204" pitchFamily="34" charset="0"/>
            </a:endParaRPr>
          </a:p>
        </p:txBody>
      </p:sp>
      <p:sp>
        <p:nvSpPr>
          <p:cNvPr id="2" name="pole tekstowe 1"/>
          <p:cNvSpPr txBox="1"/>
          <p:nvPr/>
        </p:nvSpPr>
        <p:spPr>
          <a:xfrm>
            <a:off x="2099394" y="5542340"/>
            <a:ext cx="5399235" cy="338554"/>
          </a:xfrm>
          <a:prstGeom prst="rect">
            <a:avLst/>
          </a:prstGeom>
          <a:noFill/>
        </p:spPr>
        <p:txBody>
          <a:bodyPr wrap="none" rtlCol="0">
            <a:spAutoFit/>
          </a:bodyPr>
          <a:lstStyle/>
          <a:p>
            <a:r>
              <a:rPr lang="pl-PL" sz="1600" dirty="0" smtClean="0">
                <a:latin typeface="Ubuntu" panose="020B0504030602030204" pitchFamily="34" charset="0"/>
              </a:rPr>
              <a:t>*przejazdy kolejowo-drogowe na liniach eksploatowanych</a:t>
            </a:r>
            <a:endParaRPr lang="pl-PL" sz="1600" dirty="0">
              <a:latin typeface="Ubuntu" panose="020B0504030602030204" pitchFamily="34" charset="0"/>
            </a:endParaRPr>
          </a:p>
        </p:txBody>
      </p:sp>
      <p:sp>
        <p:nvSpPr>
          <p:cNvPr id="3" name="Symbol zastępczy daty 2"/>
          <p:cNvSpPr>
            <a:spLocks noGrp="1"/>
          </p:cNvSpPr>
          <p:nvPr>
            <p:ph type="dt" sz="half" idx="10"/>
          </p:nvPr>
        </p:nvSpPr>
        <p:spPr/>
        <p:txBody>
          <a:bodyPr/>
          <a:lstStyle/>
          <a:p>
            <a:r>
              <a:rPr lang="pl-PL" dirty="0" smtClean="0"/>
              <a:t>22.10.2019</a:t>
            </a:r>
            <a:endParaRPr lang="pl-PL" dirty="0"/>
          </a:p>
        </p:txBody>
      </p:sp>
      <p:sp>
        <p:nvSpPr>
          <p:cNvPr id="11" name="pole tekstowe 10"/>
          <p:cNvSpPr txBox="1"/>
          <p:nvPr/>
        </p:nvSpPr>
        <p:spPr>
          <a:xfrm>
            <a:off x="7328326" y="1968679"/>
            <a:ext cx="1877437" cy="369332"/>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MAŁOPOLS</a:t>
            </a:r>
            <a:r>
              <a:rPr lang="pl-PL" b="1" dirty="0" smtClean="0">
                <a:latin typeface="Arial" panose="020B0604020202020204" pitchFamily="34" charset="0"/>
                <a:cs typeface="Arial" panose="020B0604020202020204" pitchFamily="34" charset="0"/>
              </a:rPr>
              <a:t>KIE</a:t>
            </a:r>
            <a:endParaRPr lang="pl-PL" b="1" dirty="0">
              <a:latin typeface="Arial" panose="020B0604020202020204" pitchFamily="34" charset="0"/>
              <a:cs typeface="Arial" panose="020B0604020202020204" pitchFamily="34" charset="0"/>
            </a:endParaRPr>
          </a:p>
        </p:txBody>
      </p:sp>
      <p:sp>
        <p:nvSpPr>
          <p:cNvPr id="13" name="pole tekstowe 12"/>
          <p:cNvSpPr txBox="1"/>
          <p:nvPr/>
        </p:nvSpPr>
        <p:spPr>
          <a:xfrm>
            <a:off x="7197696" y="2338011"/>
            <a:ext cx="4994303" cy="1938992"/>
          </a:xfrm>
          <a:prstGeom prst="rect">
            <a:avLst/>
          </a:prstGeom>
          <a:noFill/>
        </p:spPr>
        <p:txBody>
          <a:bodyPr wrap="square" rtlCol="0">
            <a:spAutoFit/>
          </a:bodyPr>
          <a:lstStyle/>
          <a:p>
            <a:r>
              <a:rPr lang="pl-PL" sz="4000" b="1" dirty="0" smtClean="0">
                <a:solidFill>
                  <a:srgbClr val="FF0000"/>
                </a:solidFill>
                <a:latin typeface="Arial" panose="020B0604020202020204" pitchFamily="34" charset="0"/>
                <a:cs typeface="Arial" panose="020B0604020202020204" pitchFamily="34" charset="0"/>
              </a:rPr>
              <a:t>1007</a:t>
            </a:r>
            <a:r>
              <a:rPr lang="pl-PL" sz="4000" b="1" dirty="0" smtClean="0">
                <a:latin typeface="Arial" panose="020B0604020202020204" pitchFamily="34" charset="0"/>
                <a:cs typeface="Arial" panose="020B0604020202020204" pitchFamily="34" charset="0"/>
              </a:rPr>
              <a:t> </a:t>
            </a:r>
            <a:r>
              <a:rPr lang="pl-PL" sz="4000" b="1" dirty="0" smtClean="0">
                <a:solidFill>
                  <a:srgbClr val="FF0000"/>
                </a:solidFill>
                <a:latin typeface="Arial" panose="020B0604020202020204" pitchFamily="34" charset="0"/>
                <a:cs typeface="Arial" panose="020B0604020202020204" pitchFamily="34" charset="0"/>
              </a:rPr>
              <a:t>km</a:t>
            </a:r>
            <a:r>
              <a:rPr lang="pl-PL" sz="4000" b="1" dirty="0" smtClean="0">
                <a:latin typeface="Arial" panose="020B0604020202020204" pitchFamily="34" charset="0"/>
                <a:cs typeface="Arial" panose="020B0604020202020204" pitchFamily="34" charset="0"/>
              </a:rPr>
              <a:t> </a:t>
            </a:r>
            <a:r>
              <a:rPr lang="pl-PL" dirty="0" smtClean="0">
                <a:latin typeface="Arial" panose="020B0604020202020204" pitchFamily="34" charset="0"/>
                <a:cs typeface="Arial" panose="020B0604020202020204" pitchFamily="34" charset="0"/>
              </a:rPr>
              <a:t>linii kolejowych</a:t>
            </a:r>
          </a:p>
          <a:p>
            <a:r>
              <a:rPr lang="pl-PL" sz="4000" b="1" dirty="0" smtClean="0">
                <a:solidFill>
                  <a:srgbClr val="FF0000"/>
                </a:solidFill>
                <a:latin typeface="Arial" panose="020B0604020202020204" pitchFamily="34" charset="0"/>
                <a:cs typeface="Arial" panose="020B0604020202020204" pitchFamily="34" charset="0"/>
              </a:rPr>
              <a:t>977</a:t>
            </a:r>
            <a:r>
              <a:rPr lang="pl-PL" sz="4000" b="1" dirty="0" smtClean="0">
                <a:solidFill>
                  <a:srgbClr val="FF0000"/>
                </a:solidFill>
                <a:latin typeface="Arial" panose="020B0604020202020204" pitchFamily="34" charset="0"/>
                <a:cs typeface="Arial" panose="020B0604020202020204" pitchFamily="34" charset="0"/>
              </a:rPr>
              <a:t>* </a:t>
            </a:r>
            <a:r>
              <a:rPr lang="pl-PL" dirty="0" smtClean="0">
                <a:latin typeface="Arial" panose="020B0604020202020204" pitchFamily="34" charset="0"/>
                <a:cs typeface="Arial" panose="020B0604020202020204" pitchFamily="34" charset="0"/>
              </a:rPr>
              <a:t>przejazdów kolejowo-drogowych</a:t>
            </a:r>
          </a:p>
          <a:p>
            <a:r>
              <a:rPr lang="pl-PL" sz="4000" b="1" dirty="0" smtClean="0">
                <a:solidFill>
                  <a:srgbClr val="FF0000"/>
                </a:solidFill>
                <a:latin typeface="Arial" panose="020B0604020202020204" pitchFamily="34" charset="0"/>
                <a:cs typeface="Arial" panose="020B0604020202020204" pitchFamily="34" charset="0"/>
              </a:rPr>
              <a:t>13</a:t>
            </a:r>
            <a:r>
              <a:rPr lang="pl-PL" sz="4000" b="1" dirty="0" smtClean="0">
                <a:latin typeface="Arial" panose="020B0604020202020204" pitchFamily="34" charset="0"/>
                <a:cs typeface="Arial" panose="020B0604020202020204" pitchFamily="34" charset="0"/>
              </a:rPr>
              <a:t> </a:t>
            </a:r>
            <a:r>
              <a:rPr lang="pl-PL" dirty="0" smtClean="0">
                <a:latin typeface="Arial" panose="020B0604020202020204" pitchFamily="34" charset="0"/>
                <a:cs typeface="Arial" panose="020B0604020202020204" pitchFamily="34" charset="0"/>
              </a:rPr>
              <a:t>wypadków i kolizji w 2018 r.</a:t>
            </a:r>
          </a:p>
        </p:txBody>
      </p:sp>
    </p:spTree>
    <p:extLst>
      <p:ext uri="{BB962C8B-B14F-4D97-AF65-F5344CB8AC3E}">
        <p14:creationId xmlns:p14="http://schemas.microsoft.com/office/powerpoint/2010/main" val="3148301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Wykres 10"/>
          <p:cNvGraphicFramePr>
            <a:graphicFrameLocks/>
          </p:cNvGraphicFramePr>
          <p:nvPr>
            <p:extLst>
              <p:ext uri="{D42A27DB-BD31-4B8C-83A1-F6EECF244321}">
                <p14:modId xmlns:p14="http://schemas.microsoft.com/office/powerpoint/2010/main" val="3216646192"/>
              </p:ext>
            </p:extLst>
          </p:nvPr>
        </p:nvGraphicFramePr>
        <p:xfrm>
          <a:off x="1991222" y="1625420"/>
          <a:ext cx="9999133" cy="4504791"/>
        </p:xfrm>
        <a:graphic>
          <a:graphicData uri="http://schemas.openxmlformats.org/drawingml/2006/chart">
            <c:chart xmlns:c="http://schemas.openxmlformats.org/drawingml/2006/chart" xmlns:r="http://schemas.openxmlformats.org/officeDocument/2006/relationships" r:id="rId2"/>
          </a:graphicData>
        </a:graphic>
      </p:graphicFrame>
      <p:sp>
        <p:nvSpPr>
          <p:cNvPr id="12" name="Symbol zastępczy daty 3"/>
          <p:cNvSpPr>
            <a:spLocks noGrp="1"/>
          </p:cNvSpPr>
          <p:nvPr>
            <p:ph type="dt" sz="half" idx="10"/>
          </p:nvPr>
        </p:nvSpPr>
        <p:spPr>
          <a:xfrm>
            <a:off x="838200" y="6356350"/>
            <a:ext cx="2743200" cy="365125"/>
          </a:xfrm>
        </p:spPr>
        <p:txBody>
          <a:bodyPr/>
          <a:lstStyle/>
          <a:p>
            <a:r>
              <a:rPr lang="pl-PL" smtClean="0"/>
              <a:t>22.10.2019</a:t>
            </a:r>
            <a:endParaRPr lang="pl-PL"/>
          </a:p>
        </p:txBody>
      </p:sp>
      <p:sp>
        <p:nvSpPr>
          <p:cNvPr id="13" name="Tytuł 1"/>
          <p:cNvSpPr txBox="1">
            <a:spLocks/>
          </p:cNvSpPr>
          <p:nvPr/>
        </p:nvSpPr>
        <p:spPr>
          <a:xfrm>
            <a:off x="2100037" y="424341"/>
            <a:ext cx="3054166" cy="3282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000" b="1" dirty="0" smtClean="0">
                <a:latin typeface="Arial" panose="020B0604020202020204" pitchFamily="34" charset="0"/>
                <a:cs typeface="Arial" panose="020B0604020202020204" pitchFamily="34" charset="0"/>
              </a:rPr>
              <a:t>Statystyki</a:t>
            </a:r>
            <a:endParaRPr lang="pl-PL" sz="3000" b="1" dirty="0">
              <a:latin typeface="Arial" panose="020B0604020202020204" pitchFamily="34" charset="0"/>
              <a:cs typeface="Arial" panose="020B0604020202020204" pitchFamily="34" charset="0"/>
            </a:endParaRPr>
          </a:p>
        </p:txBody>
      </p:sp>
      <p:sp>
        <p:nvSpPr>
          <p:cNvPr id="14" name="pole tekstowe 3"/>
          <p:cNvSpPr txBox="1"/>
          <p:nvPr/>
        </p:nvSpPr>
        <p:spPr>
          <a:xfrm>
            <a:off x="2078771" y="987779"/>
            <a:ext cx="9757254" cy="64633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6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1800" dirty="0">
                <a:solidFill>
                  <a:schemeClr val="tx1">
                    <a:lumMod val="95000"/>
                    <a:lumOff val="5000"/>
                  </a:schemeClr>
                </a:solidFill>
                <a:latin typeface="Arial" panose="020B0604020202020204" pitchFamily="34" charset="0"/>
                <a:cs typeface="Arial" panose="020B0604020202020204" pitchFamily="34" charset="0"/>
              </a:rPr>
              <a:t>Liczba wypadków i kolizji na przejazdach/przejściach kat. A-E  </a:t>
            </a:r>
            <a:r>
              <a:rPr lang="pl-PL" sz="1800" dirty="0" smtClean="0">
                <a:solidFill>
                  <a:schemeClr val="tx1">
                    <a:lumMod val="95000"/>
                    <a:lumOff val="5000"/>
                  </a:schemeClr>
                </a:solidFill>
                <a:latin typeface="Arial" panose="020B0604020202020204" pitchFamily="34" charset="0"/>
                <a:cs typeface="Arial" panose="020B0604020202020204" pitchFamily="34" charset="0"/>
              </a:rPr>
              <a:t/>
            </a:r>
            <a:br>
              <a:rPr lang="pl-PL" sz="1800" dirty="0" smtClean="0">
                <a:solidFill>
                  <a:schemeClr val="tx1">
                    <a:lumMod val="95000"/>
                    <a:lumOff val="5000"/>
                  </a:schemeClr>
                </a:solidFill>
                <a:latin typeface="Arial" panose="020B0604020202020204" pitchFamily="34" charset="0"/>
                <a:cs typeface="Arial" panose="020B0604020202020204" pitchFamily="34" charset="0"/>
              </a:rPr>
            </a:br>
            <a:r>
              <a:rPr lang="pl-PL" sz="1800" dirty="0" smtClean="0">
                <a:solidFill>
                  <a:schemeClr val="tx1">
                    <a:lumMod val="95000"/>
                    <a:lumOff val="5000"/>
                  </a:schemeClr>
                </a:solidFill>
                <a:latin typeface="Arial" panose="020B0604020202020204" pitchFamily="34" charset="0"/>
                <a:cs typeface="Arial" panose="020B0604020202020204" pitchFamily="34" charset="0"/>
              </a:rPr>
              <a:t>z </a:t>
            </a:r>
            <a:r>
              <a:rPr lang="pl-PL" sz="1800" dirty="0">
                <a:solidFill>
                  <a:schemeClr val="tx1">
                    <a:lumMod val="95000"/>
                    <a:lumOff val="5000"/>
                  </a:schemeClr>
                </a:solidFill>
                <a:latin typeface="Arial" panose="020B0604020202020204" pitchFamily="34" charset="0"/>
                <a:cs typeface="Arial" panose="020B0604020202020204" pitchFamily="34" charset="0"/>
              </a:rPr>
              <a:t>udziałem pojazdów i pieszych </a:t>
            </a:r>
            <a:r>
              <a:rPr lang="pl-PL" sz="1800" u="sng" dirty="0">
                <a:solidFill>
                  <a:schemeClr val="tx1">
                    <a:lumMod val="95000"/>
                    <a:lumOff val="5000"/>
                  </a:schemeClr>
                </a:solidFill>
                <a:latin typeface="Arial" panose="020B0604020202020204" pitchFamily="34" charset="0"/>
                <a:cs typeface="Arial" panose="020B0604020202020204" pitchFamily="34" charset="0"/>
              </a:rPr>
              <a:t>w Polsce</a:t>
            </a:r>
          </a:p>
        </p:txBody>
      </p:sp>
    </p:spTree>
    <p:extLst>
      <p:ext uri="{BB962C8B-B14F-4D97-AF65-F5344CB8AC3E}">
        <p14:creationId xmlns:p14="http://schemas.microsoft.com/office/powerpoint/2010/main" val="9834497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Wykres 15"/>
          <p:cNvGraphicFramePr>
            <a:graphicFrameLocks/>
          </p:cNvGraphicFramePr>
          <p:nvPr>
            <p:extLst/>
          </p:nvPr>
        </p:nvGraphicFramePr>
        <p:xfrm>
          <a:off x="941832" y="694944"/>
          <a:ext cx="5239512" cy="54955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Wykres 16"/>
          <p:cNvGraphicFramePr>
            <a:graphicFrameLocks/>
          </p:cNvGraphicFramePr>
          <p:nvPr>
            <p:extLst/>
          </p:nvPr>
        </p:nvGraphicFramePr>
        <p:xfrm>
          <a:off x="6272784" y="693335"/>
          <a:ext cx="5266944" cy="5396569"/>
        </p:xfrm>
        <a:graphic>
          <a:graphicData uri="http://schemas.openxmlformats.org/drawingml/2006/chart">
            <c:chart xmlns:c="http://schemas.openxmlformats.org/drawingml/2006/chart" xmlns:r="http://schemas.openxmlformats.org/officeDocument/2006/relationships" r:id="rId3"/>
          </a:graphicData>
        </a:graphic>
      </p:graphicFrame>
      <p:sp>
        <p:nvSpPr>
          <p:cNvPr id="18" name="pole tekstowe 17"/>
          <p:cNvSpPr txBox="1"/>
          <p:nvPr/>
        </p:nvSpPr>
        <p:spPr>
          <a:xfrm>
            <a:off x="1948882" y="6131021"/>
            <a:ext cx="4254691" cy="523220"/>
          </a:xfrm>
          <a:prstGeom prst="rect">
            <a:avLst/>
          </a:prstGeom>
          <a:noFill/>
        </p:spPr>
        <p:txBody>
          <a:bodyPr wrap="none" rtlCol="0">
            <a:spAutoFit/>
          </a:bodyPr>
          <a:lstStyle/>
          <a:p>
            <a:r>
              <a:rPr lang="pl-PL" sz="1400" b="1" dirty="0" smtClean="0">
                <a:solidFill>
                  <a:srgbClr val="FF0000"/>
                </a:solidFill>
                <a:latin typeface="Arial" panose="020B0604020202020204" pitchFamily="34" charset="0"/>
                <a:cs typeface="Arial" panose="020B0604020202020204" pitchFamily="34" charset="0"/>
              </a:rPr>
              <a:t>11 675</a:t>
            </a:r>
            <a:r>
              <a:rPr lang="en-US" sz="1400" b="1" dirty="0" smtClean="0">
                <a:solidFill>
                  <a:srgbClr val="FF0000"/>
                </a:solidFill>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szt</a:t>
            </a:r>
            <a:r>
              <a:rPr lang="en-US" sz="1400" dirty="0" smtClean="0">
                <a:latin typeface="Arial" panose="020B0604020202020204" pitchFamily="34" charset="0"/>
                <a:cs typeface="Arial" panose="020B0604020202020204" pitchFamily="34" charset="0"/>
              </a:rPr>
              <a:t>.</a:t>
            </a:r>
            <a:r>
              <a:rPr lang="pl-PL" sz="1400" dirty="0" smtClean="0">
                <a:latin typeface="Arial" panose="020B0604020202020204" pitchFamily="34" charset="0"/>
                <a:cs typeface="Arial" panose="020B0604020202020204" pitchFamily="34" charset="0"/>
              </a:rPr>
              <a:t> – liczba przejazdów/przejść </a:t>
            </a:r>
            <a:r>
              <a:rPr lang="pl-PL" sz="1400" dirty="0">
                <a:latin typeface="Arial" panose="020B0604020202020204" pitchFamily="34" charset="0"/>
                <a:cs typeface="Arial" panose="020B0604020202020204" pitchFamily="34" charset="0"/>
              </a:rPr>
              <a:t>kat. A-E </a:t>
            </a:r>
            <a:endParaRPr lang="pl-PL" sz="1400" dirty="0" smtClean="0">
              <a:latin typeface="Arial" panose="020B0604020202020204" pitchFamily="34" charset="0"/>
              <a:cs typeface="Arial" panose="020B0604020202020204" pitchFamily="34" charset="0"/>
            </a:endParaRPr>
          </a:p>
          <a:p>
            <a:r>
              <a:rPr lang="pl-PL" sz="1400" dirty="0" smtClean="0">
                <a:latin typeface="Arial" panose="020B0604020202020204" pitchFamily="34" charset="0"/>
                <a:cs typeface="Arial" panose="020B0604020202020204" pitchFamily="34" charset="0"/>
              </a:rPr>
              <a:t>	   na liniach eksploatowanych w Polsce</a:t>
            </a:r>
            <a:endParaRPr lang="en-US" sz="1400" dirty="0">
              <a:latin typeface="Arial" panose="020B0604020202020204" pitchFamily="34" charset="0"/>
              <a:cs typeface="Arial" panose="020B0604020202020204" pitchFamily="34" charset="0"/>
            </a:endParaRPr>
          </a:p>
        </p:txBody>
      </p:sp>
      <p:sp>
        <p:nvSpPr>
          <p:cNvPr id="19" name="pole tekstowe 18"/>
          <p:cNvSpPr txBox="1"/>
          <p:nvPr/>
        </p:nvSpPr>
        <p:spPr>
          <a:xfrm>
            <a:off x="6590801" y="6129525"/>
            <a:ext cx="4432624" cy="523220"/>
          </a:xfrm>
          <a:prstGeom prst="rect">
            <a:avLst/>
          </a:prstGeom>
          <a:noFill/>
        </p:spPr>
        <p:txBody>
          <a:bodyPr wrap="none" rtlCol="0">
            <a:spAutoFit/>
          </a:bodyPr>
          <a:lstStyle/>
          <a:p>
            <a:r>
              <a:rPr lang="pl-PL" sz="1400" b="1" dirty="0" smtClean="0">
                <a:solidFill>
                  <a:srgbClr val="FF0000"/>
                </a:solidFill>
                <a:latin typeface="Arial" panose="020B0604020202020204" pitchFamily="34" charset="0"/>
                <a:cs typeface="Arial" panose="020B0604020202020204" pitchFamily="34" charset="0"/>
              </a:rPr>
              <a:t>205</a:t>
            </a:r>
            <a:r>
              <a:rPr lang="en-US" sz="1400" b="1" dirty="0" smtClean="0">
                <a:solidFill>
                  <a:srgbClr val="FF0000"/>
                </a:solidFill>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szt</a:t>
            </a:r>
            <a:r>
              <a:rPr lang="en-US" sz="1400" dirty="0" smtClean="0">
                <a:latin typeface="Arial" panose="020B0604020202020204" pitchFamily="34" charset="0"/>
                <a:cs typeface="Arial" panose="020B0604020202020204" pitchFamily="34" charset="0"/>
              </a:rPr>
              <a:t>.</a:t>
            </a:r>
            <a:r>
              <a:rPr lang="pl-PL" sz="1400" dirty="0" smtClean="0">
                <a:latin typeface="Arial" panose="020B0604020202020204" pitchFamily="34" charset="0"/>
                <a:cs typeface="Arial" panose="020B0604020202020204" pitchFamily="34" charset="0"/>
              </a:rPr>
              <a:t> – liczba zdarzeń na przejazdach/przejściach </a:t>
            </a:r>
          </a:p>
          <a:p>
            <a:r>
              <a:rPr lang="pl-PL" sz="1400" dirty="0" smtClean="0">
                <a:latin typeface="Arial" panose="020B0604020202020204" pitchFamily="34" charset="0"/>
                <a:cs typeface="Arial" panose="020B0604020202020204" pitchFamily="34" charset="0"/>
              </a:rPr>
              <a:t>                 kat</a:t>
            </a:r>
            <a:r>
              <a:rPr lang="pl-PL" sz="1400" dirty="0">
                <a:latin typeface="Arial" panose="020B0604020202020204" pitchFamily="34" charset="0"/>
                <a:cs typeface="Arial" panose="020B0604020202020204" pitchFamily="34" charset="0"/>
              </a:rPr>
              <a:t>. A-E </a:t>
            </a:r>
            <a:r>
              <a:rPr lang="pl-PL" sz="1400" dirty="0" smtClean="0">
                <a:latin typeface="Arial" panose="020B0604020202020204" pitchFamily="34" charset="0"/>
                <a:cs typeface="Arial" panose="020B0604020202020204" pitchFamily="34" charset="0"/>
              </a:rPr>
              <a:t>w Polsce</a:t>
            </a:r>
            <a:endParaRPr lang="en-US" sz="1400" dirty="0">
              <a:latin typeface="Arial" panose="020B0604020202020204" pitchFamily="34" charset="0"/>
              <a:cs typeface="Arial" panose="020B0604020202020204" pitchFamily="34" charset="0"/>
            </a:endParaRPr>
          </a:p>
        </p:txBody>
      </p:sp>
      <p:graphicFrame>
        <p:nvGraphicFramePr>
          <p:cNvPr id="20" name="Wykres 19"/>
          <p:cNvGraphicFramePr>
            <a:graphicFrameLocks/>
          </p:cNvGraphicFramePr>
          <p:nvPr>
            <p:extLst/>
          </p:nvPr>
        </p:nvGraphicFramePr>
        <p:xfrm>
          <a:off x="6318504" y="704517"/>
          <a:ext cx="5435600" cy="507134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Wykres 20"/>
          <p:cNvGraphicFramePr>
            <a:graphicFrameLocks/>
          </p:cNvGraphicFramePr>
          <p:nvPr>
            <p:extLst/>
          </p:nvPr>
        </p:nvGraphicFramePr>
        <p:xfrm>
          <a:off x="561974" y="584743"/>
          <a:ext cx="5896443" cy="52054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2" name="Wykres 21"/>
          <p:cNvGraphicFramePr>
            <a:graphicFrameLocks/>
          </p:cNvGraphicFramePr>
          <p:nvPr>
            <p:extLst>
              <p:ext uri="{D42A27DB-BD31-4B8C-83A1-F6EECF244321}">
                <p14:modId xmlns:p14="http://schemas.microsoft.com/office/powerpoint/2010/main" val="1163889178"/>
              </p:ext>
            </p:extLst>
          </p:nvPr>
        </p:nvGraphicFramePr>
        <p:xfrm>
          <a:off x="704193" y="981675"/>
          <a:ext cx="7062952" cy="526525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3" name="Wykres 22"/>
          <p:cNvGraphicFramePr>
            <a:graphicFrameLocks/>
          </p:cNvGraphicFramePr>
          <p:nvPr>
            <p:extLst>
              <p:ext uri="{D42A27DB-BD31-4B8C-83A1-F6EECF244321}">
                <p14:modId xmlns:p14="http://schemas.microsoft.com/office/powerpoint/2010/main" val="3811054584"/>
              </p:ext>
            </p:extLst>
          </p:nvPr>
        </p:nvGraphicFramePr>
        <p:xfrm>
          <a:off x="6272784" y="932871"/>
          <a:ext cx="6820073" cy="5218760"/>
        </p:xfrm>
        <a:graphic>
          <a:graphicData uri="http://schemas.openxmlformats.org/drawingml/2006/chart">
            <c:chart xmlns:c="http://schemas.openxmlformats.org/drawingml/2006/chart" xmlns:r="http://schemas.openxmlformats.org/officeDocument/2006/relationships" r:id="rId7"/>
          </a:graphicData>
        </a:graphic>
      </p:graphicFrame>
      <p:sp>
        <p:nvSpPr>
          <p:cNvPr id="24" name="Symbol zastępczy daty 2"/>
          <p:cNvSpPr>
            <a:spLocks noGrp="1"/>
          </p:cNvSpPr>
          <p:nvPr>
            <p:ph type="dt" sz="half" idx="10"/>
          </p:nvPr>
        </p:nvSpPr>
        <p:spPr>
          <a:xfrm>
            <a:off x="838200" y="6356350"/>
            <a:ext cx="2743200" cy="365125"/>
          </a:xfrm>
        </p:spPr>
        <p:txBody>
          <a:bodyPr/>
          <a:lstStyle/>
          <a:p>
            <a:r>
              <a:rPr lang="pl-PL" dirty="0" smtClean="0"/>
              <a:t>22.10.2019</a:t>
            </a:r>
            <a:endParaRPr lang="pl-PL" dirty="0"/>
          </a:p>
        </p:txBody>
      </p:sp>
      <p:sp>
        <p:nvSpPr>
          <p:cNvPr id="25" name="Tytuł 1"/>
          <p:cNvSpPr txBox="1">
            <a:spLocks/>
          </p:cNvSpPr>
          <p:nvPr/>
        </p:nvSpPr>
        <p:spPr>
          <a:xfrm>
            <a:off x="2100037" y="424341"/>
            <a:ext cx="3054166" cy="3282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000" b="1" dirty="0" smtClean="0">
                <a:latin typeface="Arial" panose="020B0604020202020204" pitchFamily="34" charset="0"/>
                <a:cs typeface="Arial" panose="020B0604020202020204" pitchFamily="34" charset="0"/>
              </a:rPr>
              <a:t>Statystyki</a:t>
            </a:r>
            <a:endParaRPr lang="pl-PL"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23208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Wykres 4"/>
          <p:cNvGraphicFramePr>
            <a:graphicFrameLocks/>
          </p:cNvGraphicFramePr>
          <p:nvPr>
            <p:extLst>
              <p:ext uri="{D42A27DB-BD31-4B8C-83A1-F6EECF244321}">
                <p14:modId xmlns:p14="http://schemas.microsoft.com/office/powerpoint/2010/main" val="3486456711"/>
              </p:ext>
            </p:extLst>
          </p:nvPr>
        </p:nvGraphicFramePr>
        <p:xfrm>
          <a:off x="1935842" y="1141095"/>
          <a:ext cx="10797702" cy="4987047"/>
        </p:xfrm>
        <a:graphic>
          <a:graphicData uri="http://schemas.openxmlformats.org/drawingml/2006/chart">
            <c:chart xmlns:c="http://schemas.openxmlformats.org/drawingml/2006/chart" xmlns:r="http://schemas.openxmlformats.org/officeDocument/2006/relationships" r:id="rId2"/>
          </a:graphicData>
        </a:graphic>
      </p:graphicFrame>
      <p:sp>
        <p:nvSpPr>
          <p:cNvPr id="7" name="Symbol zastępczy daty 2"/>
          <p:cNvSpPr>
            <a:spLocks noGrp="1"/>
          </p:cNvSpPr>
          <p:nvPr>
            <p:ph type="dt" sz="half" idx="10"/>
          </p:nvPr>
        </p:nvSpPr>
        <p:spPr>
          <a:xfrm>
            <a:off x="838200" y="6356350"/>
            <a:ext cx="2743200" cy="365125"/>
          </a:xfrm>
        </p:spPr>
        <p:txBody>
          <a:bodyPr/>
          <a:lstStyle/>
          <a:p>
            <a:r>
              <a:rPr lang="pl-PL" dirty="0" smtClean="0"/>
              <a:t>22.10.2019</a:t>
            </a:r>
            <a:endParaRPr lang="pl-PL" dirty="0"/>
          </a:p>
        </p:txBody>
      </p:sp>
      <p:sp>
        <p:nvSpPr>
          <p:cNvPr id="8" name="Tytuł 1"/>
          <p:cNvSpPr>
            <a:spLocks noGrp="1"/>
          </p:cNvSpPr>
          <p:nvPr>
            <p:ph type="title"/>
          </p:nvPr>
        </p:nvSpPr>
        <p:spPr>
          <a:xfrm>
            <a:off x="2100039" y="431087"/>
            <a:ext cx="10515600" cy="328210"/>
          </a:xfrm>
        </p:spPr>
        <p:txBody>
          <a:bodyPr>
            <a:noAutofit/>
          </a:bodyPr>
          <a:lstStyle/>
          <a:p>
            <a:r>
              <a:rPr lang="pl-PL" sz="3000" b="1" dirty="0" smtClean="0">
                <a:latin typeface="Arial" panose="020B0604020202020204" pitchFamily="34" charset="0"/>
                <a:cs typeface="Arial" panose="020B0604020202020204" pitchFamily="34" charset="0"/>
              </a:rPr>
              <a:t>Statystyki</a:t>
            </a:r>
            <a:endParaRPr lang="pl-PL"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27712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Wykres 4"/>
          <p:cNvGraphicFramePr>
            <a:graphicFrameLocks/>
          </p:cNvGraphicFramePr>
          <p:nvPr>
            <p:extLst>
              <p:ext uri="{D42A27DB-BD31-4B8C-83A1-F6EECF244321}">
                <p14:modId xmlns:p14="http://schemas.microsoft.com/office/powerpoint/2010/main" val="3300178391"/>
              </p:ext>
            </p:extLst>
          </p:nvPr>
        </p:nvGraphicFramePr>
        <p:xfrm>
          <a:off x="2499028" y="1087674"/>
          <a:ext cx="9574924" cy="51500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Wykres 6"/>
          <p:cNvGraphicFramePr>
            <a:graphicFrameLocks/>
          </p:cNvGraphicFramePr>
          <p:nvPr>
            <p:extLst>
              <p:ext uri="{D42A27DB-BD31-4B8C-83A1-F6EECF244321}">
                <p14:modId xmlns:p14="http://schemas.microsoft.com/office/powerpoint/2010/main" val="1778174127"/>
              </p:ext>
            </p:extLst>
          </p:nvPr>
        </p:nvGraphicFramePr>
        <p:xfrm>
          <a:off x="2100037" y="1572357"/>
          <a:ext cx="9089405" cy="4459009"/>
        </p:xfrm>
        <a:graphic>
          <a:graphicData uri="http://schemas.openxmlformats.org/drawingml/2006/chart">
            <c:chart xmlns:c="http://schemas.openxmlformats.org/drawingml/2006/chart" xmlns:r="http://schemas.openxmlformats.org/officeDocument/2006/relationships" r:id="rId3"/>
          </a:graphicData>
        </a:graphic>
      </p:graphicFrame>
      <p:sp>
        <p:nvSpPr>
          <p:cNvPr id="9" name="Tytuł 1"/>
          <p:cNvSpPr>
            <a:spLocks noGrp="1"/>
          </p:cNvSpPr>
          <p:nvPr>
            <p:ph type="title"/>
          </p:nvPr>
        </p:nvSpPr>
        <p:spPr>
          <a:xfrm>
            <a:off x="2100037" y="424341"/>
            <a:ext cx="3054166" cy="328210"/>
          </a:xfrm>
        </p:spPr>
        <p:txBody>
          <a:bodyPr>
            <a:noAutofit/>
          </a:bodyPr>
          <a:lstStyle/>
          <a:p>
            <a:r>
              <a:rPr lang="pl-PL" sz="3000" b="1" dirty="0" smtClean="0">
                <a:latin typeface="Arial" panose="020B0604020202020204" pitchFamily="34" charset="0"/>
                <a:cs typeface="Arial" panose="020B0604020202020204" pitchFamily="34" charset="0"/>
              </a:rPr>
              <a:t>Statystyki</a:t>
            </a:r>
            <a:endParaRPr lang="pl-PL" sz="3000" b="1" dirty="0">
              <a:latin typeface="Arial" panose="020B0604020202020204" pitchFamily="34" charset="0"/>
              <a:cs typeface="Arial" panose="020B0604020202020204" pitchFamily="34" charset="0"/>
            </a:endParaRPr>
          </a:p>
        </p:txBody>
      </p:sp>
      <p:sp>
        <p:nvSpPr>
          <p:cNvPr id="10" name="Symbol zastępczy daty 2"/>
          <p:cNvSpPr>
            <a:spLocks noGrp="1"/>
          </p:cNvSpPr>
          <p:nvPr>
            <p:ph type="dt" sz="half" idx="10"/>
          </p:nvPr>
        </p:nvSpPr>
        <p:spPr>
          <a:xfrm>
            <a:off x="838200" y="6356350"/>
            <a:ext cx="2743200" cy="365125"/>
          </a:xfrm>
        </p:spPr>
        <p:txBody>
          <a:bodyPr/>
          <a:lstStyle/>
          <a:p>
            <a:r>
              <a:rPr lang="pl-PL" dirty="0" smtClean="0"/>
              <a:t>22.10.2019</a:t>
            </a:r>
            <a:endParaRPr lang="pl-PL" dirty="0"/>
          </a:p>
        </p:txBody>
      </p:sp>
    </p:spTree>
    <p:extLst>
      <p:ext uri="{BB962C8B-B14F-4D97-AF65-F5344CB8AC3E}">
        <p14:creationId xmlns:p14="http://schemas.microsoft.com/office/powerpoint/2010/main" val="11296018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Wykres 5"/>
          <p:cNvGraphicFramePr>
            <a:graphicFrameLocks/>
          </p:cNvGraphicFramePr>
          <p:nvPr>
            <p:extLst>
              <p:ext uri="{D42A27DB-BD31-4B8C-83A1-F6EECF244321}">
                <p14:modId xmlns:p14="http://schemas.microsoft.com/office/powerpoint/2010/main" val="3703675558"/>
              </p:ext>
            </p:extLst>
          </p:nvPr>
        </p:nvGraphicFramePr>
        <p:xfrm>
          <a:off x="2119313" y="1464907"/>
          <a:ext cx="9505075" cy="5004642"/>
        </p:xfrm>
        <a:graphic>
          <a:graphicData uri="http://schemas.openxmlformats.org/drawingml/2006/chart">
            <c:chart xmlns:c="http://schemas.openxmlformats.org/drawingml/2006/chart" xmlns:r="http://schemas.openxmlformats.org/officeDocument/2006/relationships" r:id="rId2"/>
          </a:graphicData>
        </a:graphic>
      </p:graphicFrame>
      <p:sp>
        <p:nvSpPr>
          <p:cNvPr id="3" name="Symbol zastępczy daty 2"/>
          <p:cNvSpPr>
            <a:spLocks noGrp="1"/>
          </p:cNvSpPr>
          <p:nvPr>
            <p:ph type="dt" sz="half" idx="10"/>
          </p:nvPr>
        </p:nvSpPr>
        <p:spPr/>
        <p:txBody>
          <a:bodyPr/>
          <a:lstStyle/>
          <a:p>
            <a:r>
              <a:rPr lang="pl-PL" smtClean="0"/>
              <a:t>22.10.2019</a:t>
            </a:r>
            <a:endParaRPr lang="pl-PL"/>
          </a:p>
        </p:txBody>
      </p:sp>
      <p:sp>
        <p:nvSpPr>
          <p:cNvPr id="7" name="Tytuł 1"/>
          <p:cNvSpPr>
            <a:spLocks noGrp="1"/>
          </p:cNvSpPr>
          <p:nvPr>
            <p:ph type="title"/>
          </p:nvPr>
        </p:nvSpPr>
        <p:spPr>
          <a:xfrm>
            <a:off x="2100037" y="424341"/>
            <a:ext cx="3054166" cy="328210"/>
          </a:xfrm>
        </p:spPr>
        <p:txBody>
          <a:bodyPr>
            <a:noAutofit/>
          </a:bodyPr>
          <a:lstStyle/>
          <a:p>
            <a:r>
              <a:rPr lang="pl-PL" sz="3000" b="1" dirty="0" smtClean="0">
                <a:latin typeface="Arial" panose="020B0604020202020204" pitchFamily="34" charset="0"/>
                <a:cs typeface="Arial" panose="020B0604020202020204" pitchFamily="34" charset="0"/>
              </a:rPr>
              <a:t>Statystyki</a:t>
            </a:r>
            <a:endParaRPr lang="pl-PL" sz="3000" b="1" dirty="0">
              <a:latin typeface="Arial" panose="020B0604020202020204" pitchFamily="34" charset="0"/>
              <a:cs typeface="Arial" panose="020B0604020202020204" pitchFamily="34" charset="0"/>
            </a:endParaRPr>
          </a:p>
        </p:txBody>
      </p:sp>
      <p:sp>
        <p:nvSpPr>
          <p:cNvPr id="8" name="pole tekstowe 3"/>
          <p:cNvSpPr txBox="1"/>
          <p:nvPr/>
        </p:nvSpPr>
        <p:spPr>
          <a:xfrm>
            <a:off x="2087414" y="996766"/>
            <a:ext cx="880138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sz="1400" b="0" i="0" u="none" strike="noStrike" kern="1200" spc="0" baseline="0">
                <a:solidFill>
                  <a:prstClr val="black">
                    <a:lumMod val="65000"/>
                    <a:lumOff val="35000"/>
                  </a:prstClr>
                </a:solidFill>
                <a:latin typeface="Arial" panose="020B0604020202020204" pitchFamily="34" charset="0"/>
                <a:ea typeface="+mn-ea"/>
                <a:cs typeface="Arial" panose="020B0604020202020204" pitchFamily="34" charset="0"/>
              </a:defRPr>
            </a:pPr>
            <a:r>
              <a:rPr lang="pl-PL" sz="1800" dirty="0">
                <a:solidFill>
                  <a:schemeClr val="tx1">
                    <a:lumMod val="95000"/>
                    <a:lumOff val="5000"/>
                  </a:schemeClr>
                </a:solidFill>
                <a:latin typeface="Arial" panose="020B0604020202020204" pitchFamily="34" charset="0"/>
                <a:cs typeface="Arial" panose="020B0604020202020204" pitchFamily="34" charset="0"/>
              </a:rPr>
              <a:t>Liczba </a:t>
            </a:r>
            <a:r>
              <a:rPr lang="pl-PL" sz="1800" dirty="0" smtClean="0">
                <a:solidFill>
                  <a:schemeClr val="tx1">
                    <a:lumMod val="95000"/>
                    <a:lumOff val="5000"/>
                  </a:schemeClr>
                </a:solidFill>
                <a:latin typeface="Arial" panose="020B0604020202020204" pitchFamily="34" charset="0"/>
                <a:cs typeface="Arial" panose="020B0604020202020204" pitchFamily="34" charset="0"/>
              </a:rPr>
              <a:t>ciężko rannych w wypadkach na przejazdach/przejściach </a:t>
            </a:r>
            <a:r>
              <a:rPr lang="pl-PL" sz="1800" u="sng" dirty="0" smtClean="0">
                <a:solidFill>
                  <a:schemeClr val="tx1">
                    <a:lumMod val="95000"/>
                    <a:lumOff val="5000"/>
                  </a:schemeClr>
                </a:solidFill>
                <a:latin typeface="Arial" panose="020B0604020202020204" pitchFamily="34" charset="0"/>
                <a:cs typeface="Arial" panose="020B0604020202020204" pitchFamily="34" charset="0"/>
              </a:rPr>
              <a:t>w Polsce</a:t>
            </a:r>
            <a:endParaRPr lang="pl-PL" sz="1800" u="sng" dirty="0">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63862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e tekstowe 3"/>
          <p:cNvSpPr txBox="1"/>
          <p:nvPr/>
        </p:nvSpPr>
        <p:spPr>
          <a:xfrm>
            <a:off x="2081543" y="999604"/>
            <a:ext cx="7791450" cy="369332"/>
          </a:xfrm>
          <a:prstGeom prst="rect">
            <a:avLst/>
          </a:prstGeom>
          <a:noFill/>
        </p:spPr>
        <p:txBody>
          <a:bodyPr wrap="square" rtlCol="0">
            <a:spAutoFit/>
          </a:bodyPr>
          <a:lstStyle/>
          <a:p>
            <a:r>
              <a:rPr lang="pl-PL" dirty="0">
                <a:solidFill>
                  <a:schemeClr val="tx1">
                    <a:lumMod val="95000"/>
                    <a:lumOff val="5000"/>
                  </a:schemeClr>
                </a:solidFill>
                <a:latin typeface="Arial" panose="020B0604020202020204" pitchFamily="34" charset="0"/>
                <a:cs typeface="Arial" panose="020B0604020202020204" pitchFamily="34" charset="0"/>
              </a:rPr>
              <a:t>Liczba zabitych w wypadkach na przejazdach/przejściach </a:t>
            </a:r>
            <a:r>
              <a:rPr lang="pl-PL" u="sng" dirty="0" smtClean="0">
                <a:solidFill>
                  <a:schemeClr val="tx1">
                    <a:lumMod val="95000"/>
                    <a:lumOff val="5000"/>
                  </a:schemeClr>
                </a:solidFill>
                <a:latin typeface="Arial" panose="020B0604020202020204" pitchFamily="34" charset="0"/>
                <a:cs typeface="Arial" panose="020B0604020202020204" pitchFamily="34" charset="0"/>
              </a:rPr>
              <a:t>w </a:t>
            </a:r>
            <a:r>
              <a:rPr lang="pl-PL" u="sng" dirty="0">
                <a:solidFill>
                  <a:schemeClr val="tx1">
                    <a:lumMod val="95000"/>
                    <a:lumOff val="5000"/>
                  </a:schemeClr>
                </a:solidFill>
                <a:latin typeface="Arial" panose="020B0604020202020204" pitchFamily="34" charset="0"/>
                <a:cs typeface="Arial" panose="020B0604020202020204" pitchFamily="34" charset="0"/>
              </a:rPr>
              <a:t>Polsce</a:t>
            </a:r>
          </a:p>
        </p:txBody>
      </p:sp>
      <p:graphicFrame>
        <p:nvGraphicFramePr>
          <p:cNvPr id="6" name="Wykres 5"/>
          <p:cNvGraphicFramePr>
            <a:graphicFrameLocks/>
          </p:cNvGraphicFramePr>
          <p:nvPr>
            <p:extLst>
              <p:ext uri="{D42A27DB-BD31-4B8C-83A1-F6EECF244321}">
                <p14:modId xmlns:p14="http://schemas.microsoft.com/office/powerpoint/2010/main" val="4186974140"/>
              </p:ext>
            </p:extLst>
          </p:nvPr>
        </p:nvGraphicFramePr>
        <p:xfrm>
          <a:off x="2030768" y="1674806"/>
          <a:ext cx="9773920" cy="4757804"/>
        </p:xfrm>
        <a:graphic>
          <a:graphicData uri="http://schemas.openxmlformats.org/drawingml/2006/chart">
            <c:chart xmlns:c="http://schemas.openxmlformats.org/drawingml/2006/chart" xmlns:r="http://schemas.openxmlformats.org/officeDocument/2006/relationships" r:id="rId2"/>
          </a:graphicData>
        </a:graphic>
      </p:graphicFrame>
      <p:sp>
        <p:nvSpPr>
          <p:cNvPr id="3" name="Symbol zastępczy daty 2"/>
          <p:cNvSpPr>
            <a:spLocks noGrp="1"/>
          </p:cNvSpPr>
          <p:nvPr>
            <p:ph type="dt" sz="half" idx="10"/>
          </p:nvPr>
        </p:nvSpPr>
        <p:spPr/>
        <p:txBody>
          <a:bodyPr/>
          <a:lstStyle/>
          <a:p>
            <a:r>
              <a:rPr lang="pl-PL" dirty="0" smtClean="0">
                <a:latin typeface="Arial" panose="020B0604020202020204" pitchFamily="34" charset="0"/>
                <a:cs typeface="Arial" panose="020B0604020202020204" pitchFamily="34" charset="0"/>
              </a:rPr>
              <a:t>22.10.2019</a:t>
            </a:r>
            <a:endParaRPr lang="pl-PL" dirty="0">
              <a:latin typeface="Arial" panose="020B0604020202020204" pitchFamily="34" charset="0"/>
              <a:cs typeface="Arial" panose="020B0604020202020204" pitchFamily="34" charset="0"/>
            </a:endParaRPr>
          </a:p>
        </p:txBody>
      </p:sp>
      <p:sp>
        <p:nvSpPr>
          <p:cNvPr id="7" name="Tytuł 1"/>
          <p:cNvSpPr>
            <a:spLocks noGrp="1"/>
          </p:cNvSpPr>
          <p:nvPr>
            <p:ph type="title"/>
          </p:nvPr>
        </p:nvSpPr>
        <p:spPr>
          <a:xfrm>
            <a:off x="2100037" y="424341"/>
            <a:ext cx="3054166" cy="328210"/>
          </a:xfrm>
        </p:spPr>
        <p:txBody>
          <a:bodyPr>
            <a:noAutofit/>
          </a:bodyPr>
          <a:lstStyle/>
          <a:p>
            <a:r>
              <a:rPr lang="pl-PL" sz="3000" b="1" dirty="0" smtClean="0">
                <a:latin typeface="Arial" panose="020B0604020202020204" pitchFamily="34" charset="0"/>
                <a:cs typeface="Arial" panose="020B0604020202020204" pitchFamily="34" charset="0"/>
              </a:rPr>
              <a:t>Statystyki</a:t>
            </a:r>
            <a:endParaRPr lang="pl-PL"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34348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94" t="53894" r="54825" b="25028"/>
          <a:stretch/>
        </p:blipFill>
        <p:spPr>
          <a:xfrm>
            <a:off x="3311905" y="1111731"/>
            <a:ext cx="2211977" cy="1367247"/>
          </a:xfrm>
          <a:prstGeom prst="rect">
            <a:avLst/>
          </a:prstGeom>
          <a:ln>
            <a:solidFill>
              <a:schemeClr val="tx1"/>
            </a:solidFill>
          </a:ln>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a:ln>
            <a:solidFill>
              <a:schemeClr val="tx1"/>
            </a:solidFill>
          </a:ln>
        </p:spPr>
      </p:pic>
      <p:pic>
        <p:nvPicPr>
          <p:cNvPr id="6" name="Obraz 5"/>
          <p:cNvPicPr>
            <a:picLocks noChangeAspect="1"/>
          </p:cNvPicPr>
          <p:nvPr/>
        </p:nvPicPr>
        <p:blipFill rotWithShape="1">
          <a:blip r:embed="rId4"/>
          <a:srcRect l="25885" t="44451" r="55028" b="33918"/>
          <a:stretch/>
        </p:blipFill>
        <p:spPr>
          <a:xfrm>
            <a:off x="3338030" y="3645772"/>
            <a:ext cx="2185852" cy="1393372"/>
          </a:xfrm>
          <a:prstGeom prst="rect">
            <a:avLst/>
          </a:prstGeom>
          <a:ln>
            <a:solidFill>
              <a:schemeClr val="tx1"/>
            </a:solidFill>
          </a:ln>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a:ln>
            <a:solidFill>
              <a:schemeClr val="tx1"/>
            </a:solidFill>
          </a:ln>
        </p:spPr>
      </p:pic>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771737" y="40192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1" name="pole tekstowe 10"/>
          <p:cNvSpPr txBox="1"/>
          <p:nvPr/>
        </p:nvSpPr>
        <p:spPr>
          <a:xfrm>
            <a:off x="2121670" y="2587012"/>
            <a:ext cx="4618572"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zezwalają </a:t>
            </a:r>
            <a:endParaRPr lang="pl-PL" sz="1100" b="1" dirty="0" smtClean="0">
              <a:latin typeface="Arial" panose="020B0604020202020204" pitchFamily="34" charset="0"/>
              <a:cs typeface="Arial" panose="020B0604020202020204" pitchFamily="34" charset="0"/>
            </a:endParaRPr>
          </a:p>
          <a:p>
            <a:pPr algn="ctr"/>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wjazd za sygnalizator, jeżeli do przejazdu nie zbliża się pociąg</a:t>
            </a:r>
            <a:r>
              <a:rPr lang="pl-PL" sz="1100" b="1" dirty="0" smtClean="0">
                <a:latin typeface="Arial" panose="020B0604020202020204" pitchFamily="34" charset="0"/>
                <a:cs typeface="Arial" panose="020B0604020202020204" pitchFamily="34" charset="0"/>
              </a:rPr>
              <a:t>?</a:t>
            </a:r>
            <a:endParaRPr lang="pl-PL" dirty="0">
              <a:latin typeface="Arial" panose="020B0604020202020204" pitchFamily="34" charset="0"/>
              <a:cs typeface="Arial" panose="020B0604020202020204" pitchFamily="34" charset="0"/>
            </a:endParaRPr>
          </a:p>
        </p:txBody>
      </p:sp>
      <p:sp>
        <p:nvSpPr>
          <p:cNvPr id="12" name="pole tekstowe 11"/>
          <p:cNvSpPr txBox="1"/>
          <p:nvPr/>
        </p:nvSpPr>
        <p:spPr>
          <a:xfrm>
            <a:off x="7197356" y="2587012"/>
            <a:ext cx="3055645" cy="430887"/>
          </a:xfrm>
          <a:prstGeom prst="rect">
            <a:avLst/>
          </a:prstGeom>
          <a:noFill/>
        </p:spPr>
        <p:txBody>
          <a:bodyPr wrap="none" rtlCol="0">
            <a:spAutoFit/>
          </a:bodyPr>
          <a:lstStyle/>
          <a:p>
            <a:pPr algn="ctr"/>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pojazdy zatrzymały się prawidłowo?</a:t>
            </a:r>
          </a:p>
          <a:p>
            <a:pPr algn="ctr"/>
            <a:endParaRPr lang="pl-PL" sz="1100" dirty="0">
              <a:latin typeface="Arial" panose="020B0604020202020204" pitchFamily="34" charset="0"/>
              <a:cs typeface="Arial" panose="020B0604020202020204" pitchFamily="34" charset="0"/>
            </a:endParaRPr>
          </a:p>
        </p:txBody>
      </p:sp>
      <p:sp>
        <p:nvSpPr>
          <p:cNvPr id="13" name="Prostokąt 12"/>
          <p:cNvSpPr/>
          <p:nvPr/>
        </p:nvSpPr>
        <p:spPr>
          <a:xfrm>
            <a:off x="2251216" y="5164744"/>
            <a:ext cx="4072067" cy="707886"/>
          </a:xfrm>
          <a:prstGeom prst="rect">
            <a:avLst/>
          </a:prstGeom>
        </p:spPr>
        <p:txBody>
          <a:bodyPr wrap="square">
            <a:spAutoFit/>
          </a:bodyPr>
          <a:lstStyle/>
          <a:p>
            <a:pPr algn="ctr" fontAlgn="base"/>
            <a:r>
              <a:rPr lang="pl-PL" sz="1100" b="1" dirty="0" smtClean="0">
                <a:solidFill>
                  <a:srgbClr val="000000"/>
                </a:solidFill>
                <a:latin typeface="Arial" panose="020B0604020202020204" pitchFamily="34" charset="0"/>
                <a:cs typeface="Arial" panose="020B0604020202020204" pitchFamily="34" charset="0"/>
              </a:rPr>
              <a:t>Czy </a:t>
            </a:r>
            <a:r>
              <a:rPr lang="pl-PL" sz="1100" b="1" dirty="0">
                <a:solidFill>
                  <a:srgbClr val="000000"/>
                </a:solidFill>
                <a:latin typeface="Arial" panose="020B0604020202020204" pitchFamily="34" charset="0"/>
                <a:cs typeface="Arial" panose="020B0604020202020204" pitchFamily="34" charset="0"/>
              </a:rPr>
              <a:t>te dwa na przemian migające sygnały </a:t>
            </a:r>
            <a:r>
              <a:rPr lang="pl-PL" sz="1100" b="1" dirty="0" smtClean="0">
                <a:solidFill>
                  <a:srgbClr val="000000"/>
                </a:solidFill>
                <a:latin typeface="Arial" panose="020B0604020202020204" pitchFamily="34" charset="0"/>
                <a:cs typeface="Arial" panose="020B0604020202020204" pitchFamily="34" charset="0"/>
              </a:rPr>
              <a:t>czerwone</a:t>
            </a:r>
          </a:p>
          <a:p>
            <a:pPr algn="ctr" fontAlgn="base"/>
            <a:r>
              <a:rPr lang="pl-PL" sz="1100" b="1" dirty="0" smtClean="0">
                <a:solidFill>
                  <a:srgbClr val="000000"/>
                </a:solidFill>
                <a:latin typeface="Arial" panose="020B0604020202020204" pitchFamily="34" charset="0"/>
                <a:cs typeface="Arial" panose="020B0604020202020204" pitchFamily="34" charset="0"/>
              </a:rPr>
              <a:t>zabraniają </a:t>
            </a:r>
            <a:r>
              <a:rPr lang="pl-PL" sz="1100" b="1" dirty="0">
                <a:solidFill>
                  <a:srgbClr val="000000"/>
                </a:solidFill>
                <a:latin typeface="Arial" panose="020B0604020202020204" pitchFamily="34" charset="0"/>
                <a:cs typeface="Arial" panose="020B0604020202020204" pitchFamily="34" charset="0"/>
              </a:rPr>
              <a:t>wjazdu za sygnalizator?</a:t>
            </a:r>
          </a:p>
          <a:p>
            <a:pPr algn="ctr"/>
            <a:r>
              <a:rPr lang="pl-PL" b="1" dirty="0">
                <a:solidFill>
                  <a:srgbClr val="000000"/>
                </a:solidFill>
                <a:latin typeface="Arial" panose="020B0604020202020204" pitchFamily="34" charset="0"/>
              </a:rPr>
              <a:t> </a:t>
            </a:r>
            <a:endParaRPr lang="pl-PL" dirty="0"/>
          </a:p>
        </p:txBody>
      </p:sp>
      <p:sp>
        <p:nvSpPr>
          <p:cNvPr id="14" name="Prostokąt 13"/>
          <p:cNvSpPr/>
          <p:nvPr/>
        </p:nvSpPr>
        <p:spPr>
          <a:xfrm>
            <a:off x="6740242" y="5175943"/>
            <a:ext cx="4168550"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te dwa na przemian migające sygnały czerwone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oznaczają </a:t>
            </a:r>
            <a:r>
              <a:rPr lang="pl-PL" sz="1100" b="1" dirty="0">
                <a:latin typeface="Arial" panose="020B0604020202020204" pitchFamily="34" charset="0"/>
                <a:cs typeface="Arial" panose="020B0604020202020204" pitchFamily="34" charset="0"/>
              </a:rPr>
              <a:t>uszkodzoną sygnalizację świetlną?</a:t>
            </a:r>
            <a:endParaRPr lang="pl-PL" sz="1100" b="1" i="0" dirty="0">
              <a:effectLst/>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sp>
        <p:nvSpPr>
          <p:cNvPr id="17"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2007789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94" t="53894" r="54825" b="25028"/>
          <a:stretch/>
        </p:blipFill>
        <p:spPr>
          <a:xfrm>
            <a:off x="3311905"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342154" cy="1470654"/>
          </a:xfrm>
          <a:prstGeom prst="rect">
            <a:avLst/>
          </a:prstGeom>
          <a:ln>
            <a:solidFill>
              <a:schemeClr val="tx1"/>
            </a:solidFill>
          </a:ln>
        </p:spPr>
      </p:pic>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pic>
        <p:nvPicPr>
          <p:cNvPr id="16" name="Obraz 15"/>
          <p:cNvPicPr>
            <a:picLocks noChangeAspect="1"/>
          </p:cNvPicPr>
          <p:nvPr/>
        </p:nvPicPr>
        <p:blipFill rotWithShape="1">
          <a:blip r:embed="rId4"/>
          <a:srcRect l="25812" t="44492" r="54804" b="33567"/>
          <a:stretch/>
        </p:blipFill>
        <p:spPr>
          <a:xfrm>
            <a:off x="3254452" y="1114605"/>
            <a:ext cx="2269430" cy="1410788"/>
          </a:xfrm>
          <a:prstGeom prst="rect">
            <a:avLst/>
          </a:prstGeom>
          <a:ln>
            <a:solidFill>
              <a:schemeClr val="tx1"/>
            </a:solidFill>
          </a:ln>
        </p:spPr>
      </p:pic>
      <p:sp>
        <p:nvSpPr>
          <p:cNvPr id="18" name="Prostokąt 17"/>
          <p:cNvSpPr/>
          <p:nvPr/>
        </p:nvSpPr>
        <p:spPr>
          <a:xfrm>
            <a:off x="2715471" y="2671650"/>
            <a:ext cx="3347391"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2 jest zaparkowany nieprawidłowo?</a:t>
            </a:r>
            <a:endParaRPr lang="pl-PL" sz="1100" b="1" i="0" dirty="0">
              <a:effectLst/>
              <a:latin typeface="Arial" panose="020B0604020202020204" pitchFamily="34" charset="0"/>
              <a:cs typeface="Arial" panose="020B0604020202020204" pitchFamily="34" charset="0"/>
            </a:endParaRPr>
          </a:p>
        </p:txBody>
      </p:sp>
      <p:sp>
        <p:nvSpPr>
          <p:cNvPr id="21" name="Prostokąt 20"/>
          <p:cNvSpPr/>
          <p:nvPr/>
        </p:nvSpPr>
        <p:spPr>
          <a:xfrm>
            <a:off x="7131584" y="2671650"/>
            <a:ext cx="3385863" cy="261610"/>
          </a:xfrm>
          <a:prstGeom prst="rect">
            <a:avLst/>
          </a:prstGeom>
        </p:spPr>
        <p:txBody>
          <a:bodyPr wrap="non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pojazd 3 jest zaparkowany nieprawidłowo?</a:t>
            </a:r>
            <a:endParaRPr lang="pl-PL" sz="1100" b="1" i="0" dirty="0">
              <a:effectLst/>
              <a:latin typeface="Arial" panose="020B0604020202020204" pitchFamily="34" charset="0"/>
              <a:cs typeface="Arial" panose="020B0604020202020204" pitchFamily="34" charset="0"/>
            </a:endParaRPr>
          </a:p>
        </p:txBody>
      </p:sp>
      <p:sp>
        <p:nvSpPr>
          <p:cNvPr id="23" name="Prostokąt 22"/>
          <p:cNvSpPr/>
          <p:nvPr/>
        </p:nvSpPr>
        <p:spPr>
          <a:xfrm>
            <a:off x="2229173" y="4966421"/>
            <a:ext cx="4350898" cy="769441"/>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wjeżdża na tory bez upewnienia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nie zbliża się pociąg?</a:t>
            </a:r>
            <a:endParaRPr lang="pl-PL" sz="1100" b="1" i="0" dirty="0">
              <a:effectLst/>
              <a:latin typeface="Arial" panose="020B0604020202020204" pitchFamily="34" charset="0"/>
              <a:cs typeface="Arial" panose="020B0604020202020204" pitchFamily="34" charset="0"/>
            </a:endParaRPr>
          </a:p>
        </p:txBody>
      </p:sp>
      <p:sp>
        <p:nvSpPr>
          <p:cNvPr id="25" name="Prostokąt 24"/>
          <p:cNvSpPr/>
          <p:nvPr/>
        </p:nvSpPr>
        <p:spPr>
          <a:xfrm>
            <a:off x="7032146" y="4964027"/>
            <a:ext cx="3927192" cy="104644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bezpośrednio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a:t>
            </a:r>
          </a:p>
          <a:p>
            <a:pPr algn="ctr"/>
            <a:r>
              <a:rPr lang="pl-PL" b="1" dirty="0">
                <a:solidFill>
                  <a:srgbClr val="000000"/>
                </a:solidFill>
                <a:latin typeface="Arial" panose="020B0604020202020204" pitchFamily="34" charset="0"/>
              </a:rPr>
              <a:t> </a:t>
            </a:r>
            <a:endParaRPr lang="pl-PL" dirty="0"/>
          </a:p>
        </p:txBody>
      </p:sp>
      <p:sp>
        <p:nvSpPr>
          <p:cNvPr id="26" name="pole tekstowe 25"/>
          <p:cNvSpPr txBox="1"/>
          <p:nvPr/>
        </p:nvSpPr>
        <p:spPr>
          <a:xfrm>
            <a:off x="3742103" y="147218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7" name="pole tekstowe 26"/>
          <p:cNvSpPr txBox="1"/>
          <p:nvPr/>
        </p:nvSpPr>
        <p:spPr>
          <a:xfrm>
            <a:off x="8227703" y="1472187"/>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8" name="pole tekstowe 27"/>
          <p:cNvSpPr txBox="1"/>
          <p:nvPr/>
        </p:nvSpPr>
        <p:spPr>
          <a:xfrm>
            <a:off x="3771737" y="386966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9" name="pole tekstowe 28"/>
          <p:cNvSpPr txBox="1"/>
          <p:nvPr/>
        </p:nvSpPr>
        <p:spPr>
          <a:xfrm>
            <a:off x="8279368" y="386966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7"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1426305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randombar(horizontal)">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randombar(horizontal)">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randombar(horizontal)">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randombar(horizontal)">
                                      <p:cBhvr>
                                        <p:cTn id="2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6" grpId="0"/>
      <p:bldP spid="27" grpId="0"/>
      <p:bldP spid="28" grpId="0"/>
      <p:bldP spid="2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3"/>
          <a:srcRect l="25885" t="44451" r="55028" b="33918"/>
          <a:stretch/>
        </p:blipFill>
        <p:spPr>
          <a:xfrm>
            <a:off x="3338030" y="3645772"/>
            <a:ext cx="2185852" cy="1393372"/>
          </a:xfrm>
          <a:prstGeom prst="rect">
            <a:avLst/>
          </a:prstGeom>
        </p:spPr>
      </p:pic>
      <p:pic>
        <p:nvPicPr>
          <p:cNvPr id="7" name="Obraz 6"/>
          <p:cNvPicPr>
            <a:picLocks noChangeAspect="1"/>
          </p:cNvPicPr>
          <p:nvPr/>
        </p:nvPicPr>
        <p:blipFill rotWithShape="1">
          <a:blip r:embed="rId4"/>
          <a:srcRect l="25887" t="35221" r="54806" b="42864"/>
          <a:stretch/>
        </p:blipFill>
        <p:spPr>
          <a:xfrm>
            <a:off x="7601773" y="3636660"/>
            <a:ext cx="2246812" cy="1434503"/>
          </a:xfrm>
          <a:prstGeom prst="rect">
            <a:avLst/>
          </a:prstGeom>
        </p:spPr>
      </p:pic>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sp>
        <p:nvSpPr>
          <p:cNvPr id="16" name="pole tekstowe 15"/>
          <p:cNvSpPr txBox="1"/>
          <p:nvPr/>
        </p:nvSpPr>
        <p:spPr>
          <a:xfrm>
            <a:off x="3742102" y="156056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7" name="Prostokąt 16"/>
          <p:cNvSpPr/>
          <p:nvPr/>
        </p:nvSpPr>
        <p:spPr>
          <a:xfrm>
            <a:off x="2073560" y="2502373"/>
            <a:ext cx="4427376"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zagrożenie bezpieczeństwa ruchu drogowego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na </a:t>
            </a:r>
            <a:r>
              <a:rPr lang="pl-PL" sz="1100" b="1" dirty="0">
                <a:latin typeface="Arial" panose="020B0604020202020204" pitchFamily="34" charset="0"/>
                <a:cs typeface="Arial" panose="020B0604020202020204" pitchFamily="34" charset="0"/>
              </a:rPr>
              <a:t>przejeździe kolejowym może stworzyć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który </a:t>
            </a:r>
            <a:r>
              <a:rPr lang="pl-PL" sz="1100" b="1" dirty="0">
                <a:latin typeface="Arial" panose="020B0604020202020204" pitchFamily="34" charset="0"/>
                <a:cs typeface="Arial" panose="020B0604020202020204" pitchFamily="34" charset="0"/>
              </a:rPr>
              <a:t>wyprzedza pojazdy na przejeździe?</a:t>
            </a:r>
            <a:endParaRPr lang="pl-PL" sz="1100" b="1" i="0" dirty="0">
              <a:effectLst/>
              <a:latin typeface="Arial" panose="020B0604020202020204" pitchFamily="34" charset="0"/>
              <a:cs typeface="Arial" panose="020B0604020202020204" pitchFamily="34" charset="0"/>
            </a:endParaRPr>
          </a:p>
        </p:txBody>
      </p:sp>
      <p:pic>
        <p:nvPicPr>
          <p:cNvPr id="18" name="Obraz 17"/>
          <p:cNvPicPr>
            <a:picLocks noChangeAspect="1"/>
          </p:cNvPicPr>
          <p:nvPr/>
        </p:nvPicPr>
        <p:blipFill rotWithShape="1">
          <a:blip r:embed="rId5"/>
          <a:srcRect l="25841" t="44641" r="54853" b="33427"/>
          <a:stretch/>
        </p:blipFill>
        <p:spPr>
          <a:xfrm>
            <a:off x="7601773" y="1114603"/>
            <a:ext cx="2322685" cy="1484171"/>
          </a:xfrm>
          <a:prstGeom prst="rect">
            <a:avLst/>
          </a:prstGeom>
          <a:ln>
            <a:solidFill>
              <a:schemeClr val="tx1"/>
            </a:solidFill>
          </a:ln>
        </p:spPr>
      </p:pic>
      <p:sp>
        <p:nvSpPr>
          <p:cNvPr id="19" name="Prostokąt 18"/>
          <p:cNvSpPr/>
          <p:nvPr/>
        </p:nvSpPr>
        <p:spPr>
          <a:xfrm>
            <a:off x="7044727" y="2671650"/>
            <a:ext cx="3994531"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nie ma obowiązku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upewnienia </a:t>
            </a:r>
            <a:r>
              <a:rPr lang="pl-PL" sz="1100" b="1" dirty="0">
                <a:latin typeface="Arial" panose="020B0604020202020204" pitchFamily="34" charset="0"/>
                <a:cs typeface="Arial" panose="020B0604020202020204" pitchFamily="34" charset="0"/>
              </a:rPr>
              <a:t>się, czy nadjeżdża pociąg?</a:t>
            </a:r>
            <a:endParaRPr lang="pl-PL" sz="1100" b="1" i="0" dirty="0">
              <a:effectLst/>
              <a:latin typeface="Arial" panose="020B0604020202020204" pitchFamily="34" charset="0"/>
              <a:cs typeface="Arial" panose="020B0604020202020204" pitchFamily="34" charset="0"/>
            </a:endParaRPr>
          </a:p>
        </p:txBody>
      </p:sp>
      <p:sp>
        <p:nvSpPr>
          <p:cNvPr id="20" name="pole tekstowe 19"/>
          <p:cNvSpPr txBox="1"/>
          <p:nvPr/>
        </p:nvSpPr>
        <p:spPr>
          <a:xfrm>
            <a:off x="8267264" y="1496831"/>
            <a:ext cx="1151465"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pic>
        <p:nvPicPr>
          <p:cNvPr id="21" name="Obraz 20"/>
          <p:cNvPicPr>
            <a:picLocks noChangeAspect="1"/>
          </p:cNvPicPr>
          <p:nvPr/>
        </p:nvPicPr>
        <p:blipFill rotWithShape="1">
          <a:blip r:embed="rId6"/>
          <a:srcRect l="25880" t="44848" r="54764" b="33265"/>
          <a:stretch/>
        </p:blipFill>
        <p:spPr>
          <a:xfrm>
            <a:off x="3261198" y="3645772"/>
            <a:ext cx="2339515" cy="1488031"/>
          </a:xfrm>
          <a:prstGeom prst="rect">
            <a:avLst/>
          </a:prstGeom>
          <a:ln>
            <a:solidFill>
              <a:schemeClr val="tx1"/>
            </a:solidFill>
          </a:ln>
        </p:spPr>
      </p:pic>
      <p:sp>
        <p:nvSpPr>
          <p:cNvPr id="22" name="pole tekstowe 21"/>
          <p:cNvSpPr txBox="1"/>
          <p:nvPr/>
        </p:nvSpPr>
        <p:spPr>
          <a:xfrm>
            <a:off x="3816140" y="4021661"/>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3" name="Prostokąt 22"/>
          <p:cNvSpPr/>
          <p:nvPr/>
        </p:nvSpPr>
        <p:spPr>
          <a:xfrm>
            <a:off x="2370740" y="5272174"/>
            <a:ext cx="383301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a:t>
            </a:r>
            <a:r>
              <a:rPr lang="pl-PL" sz="1100" b="1" dirty="0" smtClean="0">
                <a:latin typeface="Arial" panose="020B0604020202020204" pitchFamily="34" charset="0"/>
                <a:cs typeface="Arial" panose="020B0604020202020204" pitchFamily="34" charset="0"/>
              </a:rPr>
              <a:t>powinien</a:t>
            </a: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pic>
        <p:nvPicPr>
          <p:cNvPr id="24" name="Obraz 23"/>
          <p:cNvPicPr>
            <a:picLocks noChangeAspect="1"/>
          </p:cNvPicPr>
          <p:nvPr/>
        </p:nvPicPr>
        <p:blipFill rotWithShape="1">
          <a:blip r:embed="rId7"/>
          <a:srcRect l="25848" t="53830" r="54832" b="24167"/>
          <a:stretch/>
        </p:blipFill>
        <p:spPr>
          <a:xfrm>
            <a:off x="7601774" y="3636660"/>
            <a:ext cx="2322684" cy="1488031"/>
          </a:xfrm>
          <a:prstGeom prst="rect">
            <a:avLst/>
          </a:prstGeom>
          <a:ln>
            <a:solidFill>
              <a:schemeClr val="tx1"/>
            </a:solidFill>
          </a:ln>
        </p:spPr>
      </p:pic>
      <p:sp>
        <p:nvSpPr>
          <p:cNvPr id="25" name="pole tekstowe 24"/>
          <p:cNvSpPr txBox="1"/>
          <p:nvPr/>
        </p:nvSpPr>
        <p:spPr>
          <a:xfrm>
            <a:off x="8342570" y="4040676"/>
            <a:ext cx="1151464"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6" name="Prostokąt 25"/>
          <p:cNvSpPr/>
          <p:nvPr/>
        </p:nvSpPr>
        <p:spPr>
          <a:xfrm>
            <a:off x="7199928" y="5272174"/>
            <a:ext cx="3436747"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obserwować </a:t>
            </a:r>
            <a:r>
              <a:rPr lang="pl-PL" sz="1100" b="1" dirty="0">
                <a:latin typeface="Arial" panose="020B0604020202020204" pitchFamily="34" charset="0"/>
                <a:cs typeface="Arial" panose="020B0604020202020204" pitchFamily="34" charset="0"/>
              </a:rPr>
              <a:t>tylko prawą stronę drogi?</a:t>
            </a:r>
          </a:p>
          <a:p>
            <a:pPr algn="ctr"/>
            <a:r>
              <a:rPr lang="pl-PL" sz="1100" b="1" dirty="0">
                <a:latin typeface="Arial" panose="020B0604020202020204" pitchFamily="34" charset="0"/>
                <a:cs typeface="Arial" panose="020B0604020202020204" pitchFamily="34" charset="0"/>
              </a:rPr>
              <a:t> </a:t>
            </a:r>
            <a:endParaRPr lang="pl-PL" sz="1100" dirty="0">
              <a:latin typeface="Arial" panose="020B0604020202020204" pitchFamily="34" charset="0"/>
              <a:cs typeface="Arial" panose="020B0604020202020204" pitchFamily="34" charset="0"/>
            </a:endParaRPr>
          </a:p>
        </p:txBody>
      </p:sp>
      <p:sp>
        <p:nvSpPr>
          <p:cNvPr id="27"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2646741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randombar(horizont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randombar(horizontal)">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6" grpId="0"/>
      <p:bldP spid="20" grpId="0"/>
      <p:bldP spid="22" grpId="0"/>
      <p:bldP spid="2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94" t="53894" r="54825" b="25028"/>
          <a:stretch/>
        </p:blipFill>
        <p:spPr>
          <a:xfrm>
            <a:off x="3311905"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3338030" y="3645772"/>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771737" y="40192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pic>
        <p:nvPicPr>
          <p:cNvPr id="16" name="Obraz 15"/>
          <p:cNvPicPr>
            <a:picLocks noChangeAspect="1"/>
          </p:cNvPicPr>
          <p:nvPr/>
        </p:nvPicPr>
        <p:blipFill rotWithShape="1">
          <a:blip r:embed="rId6"/>
          <a:srcRect l="25958" t="35650" r="54847" b="42746"/>
          <a:stretch/>
        </p:blipFill>
        <p:spPr>
          <a:xfrm>
            <a:off x="3243323" y="1114604"/>
            <a:ext cx="2349140" cy="1487280"/>
          </a:xfrm>
          <a:prstGeom prst="rect">
            <a:avLst/>
          </a:prstGeom>
          <a:ln>
            <a:solidFill>
              <a:schemeClr val="tx1"/>
            </a:solidFill>
          </a:ln>
        </p:spPr>
      </p:pic>
      <p:sp>
        <p:nvSpPr>
          <p:cNvPr id="17" name="pole tekstowe 16"/>
          <p:cNvSpPr txBox="1"/>
          <p:nvPr/>
        </p:nvSpPr>
        <p:spPr>
          <a:xfrm>
            <a:off x="3923950" y="1496832"/>
            <a:ext cx="1014012"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8" name="Prostokąt 17"/>
          <p:cNvSpPr/>
          <p:nvPr/>
        </p:nvSpPr>
        <p:spPr>
          <a:xfrm>
            <a:off x="2376582" y="2778846"/>
            <a:ext cx="421978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zatrzymać </a:t>
            </a:r>
            <a:r>
              <a:rPr lang="pl-PL" sz="1100" b="1" dirty="0">
                <a:latin typeface="Arial" panose="020B0604020202020204" pitchFamily="34" charset="0"/>
                <a:cs typeface="Arial" panose="020B0604020202020204" pitchFamily="34" charset="0"/>
              </a:rPr>
              <a:t>pojazd przed znakiem stop?</a:t>
            </a:r>
            <a:endParaRPr lang="pl-PL" sz="1100" b="1" i="0" dirty="0">
              <a:effectLst/>
              <a:latin typeface="Arial" panose="020B0604020202020204" pitchFamily="34" charset="0"/>
              <a:cs typeface="Arial" panose="020B0604020202020204" pitchFamily="34" charset="0"/>
            </a:endParaRPr>
          </a:p>
        </p:txBody>
      </p:sp>
      <p:pic>
        <p:nvPicPr>
          <p:cNvPr id="19" name="Obraz 18"/>
          <p:cNvPicPr>
            <a:picLocks noChangeAspect="1"/>
          </p:cNvPicPr>
          <p:nvPr/>
        </p:nvPicPr>
        <p:blipFill rotWithShape="1">
          <a:blip r:embed="rId7"/>
          <a:srcRect l="25844" t="35402" r="54761" b="42850"/>
          <a:stretch/>
        </p:blipFill>
        <p:spPr>
          <a:xfrm>
            <a:off x="7601775" y="1114605"/>
            <a:ext cx="2358072" cy="1487279"/>
          </a:xfrm>
          <a:prstGeom prst="rect">
            <a:avLst/>
          </a:prstGeom>
          <a:ln>
            <a:solidFill>
              <a:schemeClr val="tx1"/>
            </a:solidFill>
          </a:ln>
        </p:spPr>
      </p:pic>
      <p:sp>
        <p:nvSpPr>
          <p:cNvPr id="20" name="pole tekstowe 19"/>
          <p:cNvSpPr txBox="1"/>
          <p:nvPr/>
        </p:nvSpPr>
        <p:spPr>
          <a:xfrm>
            <a:off x="8327693" y="1515680"/>
            <a:ext cx="1071151"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1" name="Prostokąt 20"/>
          <p:cNvSpPr/>
          <p:nvPr/>
        </p:nvSpPr>
        <p:spPr>
          <a:xfrm>
            <a:off x="6596369" y="2778845"/>
            <a:ext cx="4918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przejechać przez przejazd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 </a:t>
            </a:r>
            <a:r>
              <a:rPr lang="pl-PL" sz="1100" b="1" dirty="0">
                <a:latin typeface="Arial" panose="020B0604020202020204" pitchFamily="34" charset="0"/>
                <a:cs typeface="Arial" panose="020B0604020202020204" pitchFamily="34" charset="0"/>
              </a:rPr>
              <a:t>zatrzymania, jeżeli upewnił się, że nie zbliża się pociąg?</a:t>
            </a:r>
            <a:endParaRPr lang="pl-PL" sz="1100" b="1" i="0" dirty="0">
              <a:effectLst/>
              <a:latin typeface="Arial" panose="020B0604020202020204" pitchFamily="34" charset="0"/>
              <a:cs typeface="Arial" panose="020B0604020202020204" pitchFamily="34" charset="0"/>
            </a:endParaRPr>
          </a:p>
        </p:txBody>
      </p:sp>
      <p:pic>
        <p:nvPicPr>
          <p:cNvPr id="22" name="Obraz 21"/>
          <p:cNvPicPr>
            <a:picLocks noChangeAspect="1"/>
          </p:cNvPicPr>
          <p:nvPr/>
        </p:nvPicPr>
        <p:blipFill rotWithShape="1">
          <a:blip r:embed="rId8"/>
          <a:srcRect l="25811" t="35358" r="54922" b="42708"/>
          <a:stretch/>
        </p:blipFill>
        <p:spPr>
          <a:xfrm>
            <a:off x="3220999" y="3636660"/>
            <a:ext cx="2355041" cy="1508119"/>
          </a:xfrm>
          <a:prstGeom prst="rect">
            <a:avLst/>
          </a:prstGeom>
        </p:spPr>
      </p:pic>
      <p:sp>
        <p:nvSpPr>
          <p:cNvPr id="23" name="pole tekstowe 22"/>
          <p:cNvSpPr txBox="1"/>
          <p:nvPr/>
        </p:nvSpPr>
        <p:spPr>
          <a:xfrm>
            <a:off x="3851632" y="4033133"/>
            <a:ext cx="985223" cy="641555"/>
          </a:xfrm>
          <a:prstGeom prst="rect">
            <a:avLst/>
          </a:prstGeom>
          <a:noFill/>
          <a:ln>
            <a:solidFill>
              <a:schemeClr val="tx1"/>
            </a:solidFill>
          </a:ln>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4" name="Prostokąt 23"/>
          <p:cNvSpPr/>
          <p:nvPr/>
        </p:nvSpPr>
        <p:spPr>
          <a:xfrm>
            <a:off x="2181628" y="5288082"/>
            <a:ext cx="466784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może nie upewniać się,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nadjeżdża pociąg, gdyż przejazd strzeżony jest przez dróżnika?</a:t>
            </a:r>
            <a:endParaRPr lang="pl-PL" sz="1100" b="1" i="0" dirty="0">
              <a:effectLst/>
              <a:latin typeface="Arial" panose="020B0604020202020204" pitchFamily="34" charset="0"/>
              <a:cs typeface="Arial" panose="020B0604020202020204" pitchFamily="34" charset="0"/>
            </a:endParaRPr>
          </a:p>
        </p:txBody>
      </p:sp>
      <p:pic>
        <p:nvPicPr>
          <p:cNvPr id="25" name="Obraz 24"/>
          <p:cNvPicPr>
            <a:picLocks noChangeAspect="1"/>
          </p:cNvPicPr>
          <p:nvPr/>
        </p:nvPicPr>
        <p:blipFill rotWithShape="1">
          <a:blip r:embed="rId9"/>
          <a:srcRect l="25844" t="46798" r="54837" b="35297"/>
          <a:stretch/>
        </p:blipFill>
        <p:spPr>
          <a:xfrm>
            <a:off x="7601774" y="3621477"/>
            <a:ext cx="2398438" cy="1532414"/>
          </a:xfrm>
          <a:prstGeom prst="rect">
            <a:avLst/>
          </a:prstGeom>
          <a:ln>
            <a:solidFill>
              <a:schemeClr val="tx1"/>
            </a:solidFill>
          </a:ln>
        </p:spPr>
      </p:pic>
      <p:sp>
        <p:nvSpPr>
          <p:cNvPr id="26" name="pole tekstowe 25"/>
          <p:cNvSpPr txBox="1"/>
          <p:nvPr/>
        </p:nvSpPr>
        <p:spPr>
          <a:xfrm>
            <a:off x="8258032" y="403806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7" name="Prostokąt 26"/>
          <p:cNvSpPr/>
          <p:nvPr/>
        </p:nvSpPr>
        <p:spPr>
          <a:xfrm>
            <a:off x="6698489" y="5288082"/>
            <a:ext cx="504510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28"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36752907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randombar(horizontal)">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randombar(horizontal)">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7" grpId="0"/>
      <p:bldP spid="20" grpId="0"/>
      <p:bldP spid="23" grpId="0" animBg="1"/>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88592" y="380826"/>
            <a:ext cx="8710756" cy="313908"/>
          </a:xfrm>
        </p:spPr>
        <p:txBody>
          <a:bodyPr>
            <a:noAutofit/>
          </a:bodyPr>
          <a:lstStyle/>
          <a:p>
            <a:r>
              <a:rPr lang="pl-PL" sz="3000" b="1" dirty="0" smtClean="0">
                <a:latin typeface="Arial" panose="020B0604020202020204" pitchFamily="34" charset="0"/>
                <a:cs typeface="Arial" panose="020B0604020202020204" pitchFamily="34" charset="0"/>
              </a:rPr>
              <a:t>Przejazdy kolejowo-drogowe w </a:t>
            </a:r>
            <a:r>
              <a:rPr lang="pl-PL" sz="3000" b="1" dirty="0" smtClean="0">
                <a:latin typeface="Arial" panose="020B0604020202020204" pitchFamily="34" charset="0"/>
                <a:cs typeface="Arial" panose="020B0604020202020204" pitchFamily="34" charset="0"/>
              </a:rPr>
              <a:t>Tarnowie</a:t>
            </a:r>
            <a:endParaRPr lang="pl-PL" sz="3000" b="1" dirty="0">
              <a:latin typeface="Arial" panose="020B0604020202020204" pitchFamily="34" charset="0"/>
              <a:cs typeface="Arial" panose="020B0604020202020204" pitchFamily="34" charset="0"/>
            </a:endParaRPr>
          </a:p>
        </p:txBody>
      </p:sp>
      <p:graphicFrame>
        <p:nvGraphicFramePr>
          <p:cNvPr id="3" name="Tabela 2"/>
          <p:cNvGraphicFramePr>
            <a:graphicFrameLocks noGrp="1"/>
          </p:cNvGraphicFramePr>
          <p:nvPr>
            <p:extLst>
              <p:ext uri="{D42A27DB-BD31-4B8C-83A1-F6EECF244321}">
                <p14:modId xmlns:p14="http://schemas.microsoft.com/office/powerpoint/2010/main" val="1334102779"/>
              </p:ext>
            </p:extLst>
          </p:nvPr>
        </p:nvGraphicFramePr>
        <p:xfrm>
          <a:off x="4286366" y="1549726"/>
          <a:ext cx="5475701" cy="4989186"/>
        </p:xfrm>
        <a:graphic>
          <a:graphicData uri="http://schemas.openxmlformats.org/drawingml/2006/table">
            <a:tbl>
              <a:tblPr>
                <a:tableStyleId>{5940675A-B579-460E-94D1-54222C63F5DA}</a:tableStyleId>
              </a:tblPr>
              <a:tblGrid>
                <a:gridCol w="743472"/>
                <a:gridCol w="1486946"/>
                <a:gridCol w="3245283"/>
              </a:tblGrid>
              <a:tr h="757257">
                <a:tc>
                  <a:txBody>
                    <a:bodyPr/>
                    <a:lstStyle/>
                    <a:p>
                      <a:pPr algn="ctr" fontAlgn="ctr"/>
                      <a:r>
                        <a:rPr lang="pl-PL" sz="1400" b="0" i="0" u="none" strike="noStrike" dirty="0">
                          <a:solidFill>
                            <a:srgbClr val="FFFFFF"/>
                          </a:solidFill>
                          <a:effectLst/>
                          <a:latin typeface="Calibri" panose="020F0502020204030204" pitchFamily="34" charset="0"/>
                        </a:rPr>
                        <a:t>Lp.</a:t>
                      </a:r>
                    </a:p>
                  </a:txBody>
                  <a:tcPr marL="11878" marR="11878" marT="11878" marB="0" anchor="ctr">
                    <a:solidFill>
                      <a:srgbClr val="FF0000"/>
                    </a:solidFill>
                  </a:tcPr>
                </a:tc>
                <a:tc>
                  <a:txBody>
                    <a:bodyPr/>
                    <a:lstStyle/>
                    <a:p>
                      <a:pPr algn="ctr" fontAlgn="ctr"/>
                      <a:r>
                        <a:rPr lang="pl-PL" sz="1400" b="0" i="0" u="none" strike="noStrike">
                          <a:solidFill>
                            <a:srgbClr val="FFFFFF"/>
                          </a:solidFill>
                          <a:effectLst/>
                          <a:latin typeface="Calibri" panose="020F0502020204030204" pitchFamily="34" charset="0"/>
                        </a:rPr>
                        <a:t>kategoria przejazdu</a:t>
                      </a:r>
                    </a:p>
                  </a:txBody>
                  <a:tcPr marL="11878" marR="11878" marT="11878" marB="0" anchor="ctr">
                    <a:solidFill>
                      <a:srgbClr val="FF0000"/>
                    </a:solidFill>
                  </a:tcPr>
                </a:tc>
                <a:tc>
                  <a:txBody>
                    <a:bodyPr/>
                    <a:lstStyle/>
                    <a:p>
                      <a:pPr algn="ctr" fontAlgn="ctr"/>
                      <a:r>
                        <a:rPr lang="pl-PL" sz="1400" b="0" i="0" u="none" strike="noStrike" dirty="0">
                          <a:solidFill>
                            <a:srgbClr val="FFFFFF"/>
                          </a:solidFill>
                          <a:effectLst/>
                          <a:latin typeface="Calibri" panose="020F0502020204030204" pitchFamily="34" charset="0"/>
                        </a:rPr>
                        <a:t>Nazwa drogi lub ulicy</a:t>
                      </a:r>
                    </a:p>
                  </a:txBody>
                  <a:tcPr marL="11878" marR="11878" marT="11878" marB="0" anchor="ctr">
                    <a:solidFill>
                      <a:srgbClr val="FF0000"/>
                    </a:solidFill>
                  </a:tcPr>
                </a:tc>
              </a:tr>
              <a:tr h="422801">
                <a:tc>
                  <a:txBody>
                    <a:bodyPr/>
                    <a:lstStyle/>
                    <a:p>
                      <a:pPr>
                        <a:spcAft>
                          <a:spcPts val="0"/>
                        </a:spcAft>
                      </a:pPr>
                      <a:r>
                        <a:rPr lang="pl-PL" sz="1400" b="1">
                          <a:effectLst/>
                          <a:latin typeface="Calibri" panose="020F0502020204030204" pitchFamily="34" charset="0"/>
                          <a:ea typeface="Calibri" panose="020F0502020204030204" pitchFamily="34" charset="0"/>
                          <a:cs typeface="Times New Roman" panose="02020603050405020304" pitchFamily="18" charset="0"/>
                        </a:rPr>
                        <a:t>Lp.</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pl-PL" sz="1400" b="1">
                          <a:effectLst/>
                          <a:latin typeface="Calibri" panose="020F0502020204030204" pitchFamily="34" charset="0"/>
                          <a:ea typeface="Calibri" panose="020F0502020204030204" pitchFamily="34" charset="0"/>
                          <a:cs typeface="Times New Roman" panose="02020603050405020304" pitchFamily="18" charset="0"/>
                        </a:rPr>
                        <a:t>Kategoria przejazdu</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pl-PL" sz="1400" b="1" dirty="0">
                          <a:effectLst/>
                          <a:latin typeface="Calibri" panose="020F0502020204030204" pitchFamily="34" charset="0"/>
                          <a:ea typeface="Calibri" panose="020F0502020204030204" pitchFamily="34" charset="0"/>
                          <a:cs typeface="Times New Roman" panose="02020603050405020304" pitchFamily="18" charset="0"/>
                        </a:rPr>
                        <a:t>Nazwa drogi lub nazwa ulicy</a:t>
                      </a:r>
                      <a:endParaRPr lang="pl-P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22801">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D</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Ul. Kochanowskiego</a:t>
                      </a:r>
                    </a:p>
                  </a:txBody>
                  <a:tcPr marL="68580" marR="68580" marT="0" marB="0"/>
                </a:tc>
              </a:tr>
              <a:tr h="422801">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A</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Ul. Mościckiego</a:t>
                      </a:r>
                    </a:p>
                  </a:txBody>
                  <a:tcPr marL="68580" marR="68580" marT="0" marB="0"/>
                </a:tc>
              </a:tr>
              <a:tr h="422801">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D</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Ul. Wyszyńskiego</a:t>
                      </a:r>
                    </a:p>
                  </a:txBody>
                  <a:tcPr marL="68580" marR="68580" marT="0" marB="0"/>
                </a:tc>
              </a:tr>
              <a:tr h="422801">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A</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Ul. Klikowska</a:t>
                      </a:r>
                    </a:p>
                  </a:txBody>
                  <a:tcPr marL="68580" marR="68580" marT="0" marB="0"/>
                </a:tc>
              </a:tr>
              <a:tr h="422801">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5.</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D</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Ul. Orzechowa</a:t>
                      </a:r>
                    </a:p>
                  </a:txBody>
                  <a:tcPr marL="68580" marR="68580" marT="0" marB="0"/>
                </a:tc>
              </a:tr>
              <a:tr h="422801">
                <a:tc>
                  <a:txBody>
                    <a:bodyPr/>
                    <a:lstStyle/>
                    <a:p>
                      <a:pPr>
                        <a:spcAft>
                          <a:spcPts val="0"/>
                        </a:spcAft>
                      </a:pPr>
                      <a:r>
                        <a:rPr lang="pl-PL" sz="1100" dirty="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tc>
                <a:tc>
                  <a:txBody>
                    <a:bodyPr/>
                    <a:lstStyle/>
                    <a:p>
                      <a:pPr>
                        <a:spcAft>
                          <a:spcPts val="0"/>
                        </a:spcAft>
                      </a:pPr>
                      <a:r>
                        <a:rPr lang="pl-PL" sz="1100" dirty="0">
                          <a:effectLst/>
                          <a:latin typeface="Calibri" panose="020F0502020204030204" pitchFamily="34" charset="0"/>
                          <a:ea typeface="Calibri" panose="020F0502020204030204" pitchFamily="34" charset="0"/>
                          <a:cs typeface="Times New Roman" panose="02020603050405020304" pitchFamily="18" charset="0"/>
                        </a:rPr>
                        <a:t>D</a:t>
                      </a:r>
                    </a:p>
                  </a:txBody>
                  <a:tcPr marL="68580" marR="68580" marT="0" marB="0"/>
                </a:tc>
                <a:tc>
                  <a:txBody>
                    <a:bodyPr/>
                    <a:lstStyle/>
                    <a:p>
                      <a:pPr>
                        <a:spcAft>
                          <a:spcPts val="0"/>
                        </a:spcAft>
                      </a:pPr>
                      <a:r>
                        <a:rPr lang="pl-PL" sz="1100" dirty="0">
                          <a:effectLst/>
                          <a:latin typeface="Calibri" panose="020F0502020204030204" pitchFamily="34" charset="0"/>
                          <a:ea typeface="Calibri" panose="020F0502020204030204" pitchFamily="34" charset="0"/>
                          <a:cs typeface="Times New Roman" panose="02020603050405020304" pitchFamily="18" charset="0"/>
                        </a:rPr>
                        <a:t>Ul. Mroźna</a:t>
                      </a:r>
                    </a:p>
                  </a:txBody>
                  <a:tcPr marL="68580" marR="68580" marT="0" marB="0"/>
                </a:tc>
              </a:tr>
              <a:tr h="422801">
                <a:tc>
                  <a:txBody>
                    <a:bodyPr/>
                    <a:lstStyle/>
                    <a:p>
                      <a:pPr>
                        <a:spcAft>
                          <a:spcPts val="0"/>
                        </a:spcAft>
                      </a:pPr>
                      <a:r>
                        <a:rPr lang="pl-PL" sz="1100" dirty="0">
                          <a:effectLst/>
                          <a:latin typeface="Calibri" panose="020F0502020204030204" pitchFamily="34" charset="0"/>
                          <a:ea typeface="Calibri" panose="020F0502020204030204" pitchFamily="34" charset="0"/>
                          <a:cs typeface="Times New Roman" panose="02020603050405020304" pitchFamily="18" charset="0"/>
                        </a:rPr>
                        <a:t>7.</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D</a:t>
                      </a:r>
                    </a:p>
                  </a:txBody>
                  <a:tcPr marL="68580" marR="68580" marT="0" marB="0"/>
                </a:tc>
                <a:tc>
                  <a:txBody>
                    <a:bodyPr/>
                    <a:lstStyle/>
                    <a:p>
                      <a:pPr>
                        <a:spcAft>
                          <a:spcPts val="0"/>
                        </a:spcAft>
                      </a:pPr>
                      <a:r>
                        <a:rPr lang="pl-PL" sz="1100" dirty="0">
                          <a:effectLst/>
                          <a:latin typeface="Calibri" panose="020F0502020204030204" pitchFamily="34" charset="0"/>
                          <a:ea typeface="Calibri" panose="020F0502020204030204" pitchFamily="34" charset="0"/>
                          <a:cs typeface="Times New Roman" panose="02020603050405020304" pitchFamily="18" charset="0"/>
                        </a:rPr>
                        <a:t>Ul. Ścieżki</a:t>
                      </a:r>
                    </a:p>
                  </a:txBody>
                  <a:tcPr marL="68580" marR="68580" marT="0" marB="0"/>
                </a:tc>
              </a:tr>
              <a:tr h="422801">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8.</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D</a:t>
                      </a:r>
                    </a:p>
                  </a:txBody>
                  <a:tcPr marL="68580" marR="68580" marT="0" marB="0"/>
                </a:tc>
                <a:tc>
                  <a:txBody>
                    <a:bodyPr/>
                    <a:lstStyle/>
                    <a:p>
                      <a:pPr>
                        <a:spcAft>
                          <a:spcPts val="0"/>
                        </a:spcAft>
                      </a:pPr>
                      <a:r>
                        <a:rPr lang="pl-PL" sz="1100">
                          <a:effectLst/>
                          <a:latin typeface="Calibri" panose="020F0502020204030204" pitchFamily="34" charset="0"/>
                          <a:ea typeface="Calibri" panose="020F0502020204030204" pitchFamily="34" charset="0"/>
                          <a:cs typeface="Times New Roman" panose="02020603050405020304" pitchFamily="18" charset="0"/>
                        </a:rPr>
                        <a:t>Tarnów, droga polna</a:t>
                      </a:r>
                    </a:p>
                  </a:txBody>
                  <a:tcPr marL="68580" marR="68580" marT="0" marB="0"/>
                </a:tc>
              </a:tr>
              <a:tr h="422801">
                <a:tc>
                  <a:txBody>
                    <a:bodyPr/>
                    <a:lstStyle/>
                    <a:p>
                      <a:pPr>
                        <a:spcAft>
                          <a:spcPts val="0"/>
                        </a:spcAft>
                      </a:pPr>
                      <a:r>
                        <a:rPr lang="pl-PL"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9.</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pl-PL" sz="11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F</a:t>
                      </a:r>
                      <a:endParaRPr lang="pl-PL"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pl-PL"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Przejazd niepubliczny, „dojazd do POD”</a:t>
                      </a:r>
                      <a:endParaRPr lang="pl-PL"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4" name="Symbol zastępczy daty 3"/>
          <p:cNvSpPr>
            <a:spLocks noGrp="1"/>
          </p:cNvSpPr>
          <p:nvPr>
            <p:ph type="dt" sz="half" idx="10"/>
          </p:nvPr>
        </p:nvSpPr>
        <p:spPr/>
        <p:txBody>
          <a:bodyPr/>
          <a:lstStyle/>
          <a:p>
            <a:r>
              <a:rPr lang="pl-PL" smtClean="0"/>
              <a:t>22.10.2019</a:t>
            </a:r>
            <a:endParaRPr lang="pl-PL"/>
          </a:p>
        </p:txBody>
      </p:sp>
    </p:spTree>
    <p:extLst>
      <p:ext uri="{BB962C8B-B14F-4D97-AF65-F5344CB8AC3E}">
        <p14:creationId xmlns:p14="http://schemas.microsoft.com/office/powerpoint/2010/main" val="3056247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94" t="53894" r="54825" b="25028"/>
          <a:stretch/>
        </p:blipFill>
        <p:spPr>
          <a:xfrm>
            <a:off x="3311905"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80406"/>
            <a:ext cx="2246812" cy="1344985"/>
          </a:xfrm>
          <a:prstGeom prst="rect">
            <a:avLst/>
          </a:prstGeom>
        </p:spPr>
      </p:pic>
      <p:pic>
        <p:nvPicPr>
          <p:cNvPr id="6" name="Obraz 5"/>
          <p:cNvPicPr>
            <a:picLocks noChangeAspect="1"/>
          </p:cNvPicPr>
          <p:nvPr/>
        </p:nvPicPr>
        <p:blipFill rotWithShape="1">
          <a:blip r:embed="rId4"/>
          <a:srcRect l="25885" t="44451" r="55028" b="33918"/>
          <a:stretch/>
        </p:blipFill>
        <p:spPr>
          <a:xfrm>
            <a:off x="3338030" y="3645772"/>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771737" y="40192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pic>
        <p:nvPicPr>
          <p:cNvPr id="16" name="Obraz 15"/>
          <p:cNvPicPr>
            <a:picLocks noChangeAspect="1"/>
          </p:cNvPicPr>
          <p:nvPr/>
        </p:nvPicPr>
        <p:blipFill rotWithShape="1">
          <a:blip r:embed="rId6"/>
          <a:srcRect l="25882" t="56248" r="54884" b="25829"/>
          <a:stretch/>
        </p:blipFill>
        <p:spPr>
          <a:xfrm>
            <a:off x="3311905" y="1117516"/>
            <a:ext cx="2282560" cy="1464793"/>
          </a:xfrm>
          <a:prstGeom prst="rect">
            <a:avLst/>
          </a:prstGeom>
          <a:ln>
            <a:solidFill>
              <a:schemeClr val="tx1"/>
            </a:solidFill>
          </a:ln>
        </p:spPr>
      </p:pic>
      <p:sp>
        <p:nvSpPr>
          <p:cNvPr id="17" name="pole tekstowe 16"/>
          <p:cNvSpPr txBox="1"/>
          <p:nvPr/>
        </p:nvSpPr>
        <p:spPr>
          <a:xfrm>
            <a:off x="3964186" y="1472188"/>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8" name="Prostokąt 17"/>
          <p:cNvSpPr/>
          <p:nvPr/>
        </p:nvSpPr>
        <p:spPr>
          <a:xfrm>
            <a:off x="1963564" y="2680383"/>
            <a:ext cx="4917488"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przekraczającej </a:t>
            </a:r>
            <a:r>
              <a:rPr lang="pl-PL" sz="1100" b="1" dirty="0">
                <a:latin typeface="Arial" panose="020B0604020202020204" pitchFamily="34" charset="0"/>
                <a:cs typeface="Arial" panose="020B0604020202020204" pitchFamily="34" charset="0"/>
              </a:rPr>
              <a:t>60 km/h, kierujący pojazdem jest ostrzeżony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pic>
        <p:nvPicPr>
          <p:cNvPr id="19" name="Obraz 18"/>
          <p:cNvPicPr>
            <a:picLocks noChangeAspect="1"/>
          </p:cNvPicPr>
          <p:nvPr/>
        </p:nvPicPr>
        <p:blipFill rotWithShape="1">
          <a:blip r:embed="rId7"/>
          <a:srcRect l="25946" t="46762" r="54747" b="35414"/>
          <a:stretch/>
        </p:blipFill>
        <p:spPr>
          <a:xfrm>
            <a:off x="7601773" y="1117516"/>
            <a:ext cx="2414482" cy="1487996"/>
          </a:xfrm>
          <a:prstGeom prst="rect">
            <a:avLst/>
          </a:prstGeom>
          <a:ln>
            <a:solidFill>
              <a:schemeClr val="tx1"/>
            </a:solidFill>
          </a:ln>
        </p:spPr>
      </p:pic>
      <p:sp>
        <p:nvSpPr>
          <p:cNvPr id="20" name="pole tekstowe 19"/>
          <p:cNvSpPr txBox="1"/>
          <p:nvPr/>
        </p:nvSpPr>
        <p:spPr>
          <a:xfrm>
            <a:off x="8180032" y="1526874"/>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1" name="Prostokąt 20"/>
          <p:cNvSpPr/>
          <p:nvPr/>
        </p:nvSpPr>
        <p:spPr>
          <a:xfrm>
            <a:off x="6881052" y="2680383"/>
            <a:ext cx="5005831" cy="600164"/>
          </a:xfrm>
          <a:prstGeom prst="rect">
            <a:avLst/>
          </a:prstGeom>
        </p:spPr>
        <p:txBody>
          <a:bodyPr wrap="square">
            <a:spAutoFit/>
          </a:bodyPr>
          <a:lstStyle/>
          <a:p>
            <a:pPr algn="ctr" fontAlgn="base"/>
            <a:r>
              <a:rPr lang="pl-PL" sz="1100" b="1" dirty="0" smtClean="0">
                <a:latin typeface="inherit"/>
              </a:rPr>
              <a:t>Czy </a:t>
            </a:r>
            <a:r>
              <a:rPr lang="pl-PL" sz="1100" b="1" dirty="0">
                <a:latin typeface="inherit"/>
              </a:rPr>
              <a:t>widząc te znaki umieszczone na drodze o dopuszczalnej prędkości </a:t>
            </a:r>
            <a:endParaRPr lang="pl-PL" sz="1100" b="1" dirty="0" smtClean="0">
              <a:latin typeface="inherit"/>
            </a:endParaRPr>
          </a:p>
          <a:p>
            <a:pPr algn="ctr" fontAlgn="base"/>
            <a:r>
              <a:rPr lang="pl-PL" sz="1100" b="1" dirty="0" smtClean="0">
                <a:latin typeface="inherit"/>
              </a:rPr>
              <a:t>przekraczającej </a:t>
            </a:r>
            <a:r>
              <a:rPr lang="pl-PL" sz="1100" b="1" dirty="0">
                <a:latin typeface="inherit"/>
              </a:rPr>
              <a:t>60 km/h, kierujący pojazdem </a:t>
            </a:r>
            <a:endParaRPr lang="pl-PL" sz="1100" b="1" dirty="0" smtClean="0">
              <a:latin typeface="inherit"/>
            </a:endParaRPr>
          </a:p>
          <a:p>
            <a:pPr algn="ctr" fontAlgn="base"/>
            <a:r>
              <a:rPr lang="pl-PL" sz="1100" b="1" dirty="0" smtClean="0">
                <a:latin typeface="inherit"/>
              </a:rPr>
              <a:t>jest w </a:t>
            </a:r>
            <a:r>
              <a:rPr lang="pl-PL" sz="1100" b="1" dirty="0">
                <a:latin typeface="inherit"/>
              </a:rPr>
              <a:t>odległości 150-300 m od przejazdu kolejowego?</a:t>
            </a:r>
            <a:endParaRPr lang="pl-PL" sz="1100" b="1" i="0" dirty="0">
              <a:effectLst/>
              <a:latin typeface="inherit"/>
            </a:endParaRPr>
          </a:p>
        </p:txBody>
      </p:sp>
      <p:pic>
        <p:nvPicPr>
          <p:cNvPr id="22" name="Obraz 21"/>
          <p:cNvPicPr>
            <a:picLocks noChangeAspect="1"/>
          </p:cNvPicPr>
          <p:nvPr/>
        </p:nvPicPr>
        <p:blipFill rotWithShape="1">
          <a:blip r:embed="rId8"/>
          <a:srcRect l="25958" t="37692" r="54984" b="44822"/>
          <a:stretch/>
        </p:blipFill>
        <p:spPr>
          <a:xfrm>
            <a:off x="3105694" y="3651425"/>
            <a:ext cx="2688705" cy="1387719"/>
          </a:xfrm>
          <a:prstGeom prst="rect">
            <a:avLst/>
          </a:prstGeom>
          <a:ln>
            <a:solidFill>
              <a:schemeClr val="tx1"/>
            </a:solidFill>
          </a:ln>
        </p:spPr>
      </p:pic>
      <p:sp>
        <p:nvSpPr>
          <p:cNvPr id="23" name="pole tekstowe 22"/>
          <p:cNvSpPr txBox="1"/>
          <p:nvPr/>
        </p:nvSpPr>
        <p:spPr>
          <a:xfrm>
            <a:off x="3885809" y="4030745"/>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4" name="Prostokąt 23"/>
          <p:cNvSpPr/>
          <p:nvPr/>
        </p:nvSpPr>
        <p:spPr>
          <a:xfrm>
            <a:off x="2017776" y="5172542"/>
            <a:ext cx="498311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bez zapór?</a:t>
            </a:r>
            <a:endParaRPr lang="pl-PL" sz="1100" b="1" i="0" dirty="0">
              <a:effectLst/>
              <a:latin typeface="Arial" panose="020B0604020202020204" pitchFamily="34" charset="0"/>
              <a:cs typeface="Arial" panose="020B0604020202020204" pitchFamily="34" charset="0"/>
            </a:endParaRPr>
          </a:p>
        </p:txBody>
      </p:sp>
      <p:pic>
        <p:nvPicPr>
          <p:cNvPr id="25" name="Obraz 24"/>
          <p:cNvPicPr>
            <a:picLocks noChangeAspect="1"/>
          </p:cNvPicPr>
          <p:nvPr/>
        </p:nvPicPr>
        <p:blipFill rotWithShape="1">
          <a:blip r:embed="rId9"/>
          <a:srcRect l="25931" t="37944" r="54769" b="44679"/>
          <a:stretch/>
        </p:blipFill>
        <p:spPr>
          <a:xfrm>
            <a:off x="7606678" y="3636660"/>
            <a:ext cx="2832459" cy="1434503"/>
          </a:xfrm>
          <a:prstGeom prst="rect">
            <a:avLst/>
          </a:prstGeom>
          <a:ln>
            <a:solidFill>
              <a:schemeClr val="tx1"/>
            </a:solidFill>
          </a:ln>
        </p:spPr>
      </p:pic>
      <p:sp>
        <p:nvSpPr>
          <p:cNvPr id="26" name="pole tekstowe 25"/>
          <p:cNvSpPr txBox="1"/>
          <p:nvPr/>
        </p:nvSpPr>
        <p:spPr>
          <a:xfrm>
            <a:off x="8400759" y="4006054"/>
            <a:ext cx="1090293"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7" name="Prostokąt 26"/>
          <p:cNvSpPr/>
          <p:nvPr/>
        </p:nvSpPr>
        <p:spPr>
          <a:xfrm>
            <a:off x="6906299" y="5179737"/>
            <a:ext cx="509727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ostrzegany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o </a:t>
            </a:r>
            <a:r>
              <a:rPr lang="pl-PL" sz="1100" b="1" dirty="0">
                <a:latin typeface="Arial" panose="020B0604020202020204" pitchFamily="34" charset="0"/>
                <a:cs typeface="Arial" panose="020B0604020202020204" pitchFamily="34" charset="0"/>
              </a:rPr>
              <a:t>przejeździe kolejowym z zaporami?</a:t>
            </a:r>
            <a:endParaRPr lang="pl-PL" sz="1100" b="1" i="0" dirty="0">
              <a:effectLst/>
              <a:latin typeface="Arial" panose="020B0604020202020204" pitchFamily="34" charset="0"/>
              <a:cs typeface="Arial" panose="020B0604020202020204" pitchFamily="34" charset="0"/>
            </a:endParaRPr>
          </a:p>
        </p:txBody>
      </p:sp>
      <p:sp>
        <p:nvSpPr>
          <p:cNvPr id="28"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11070420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randombar(horizontal)">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randombar(horizontal)">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7" grpId="0"/>
      <p:bldP spid="20" grpId="0"/>
      <p:bldP spid="23" grpId="0"/>
      <p:bldP spid="2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94" t="53894" r="54825" b="25028"/>
          <a:stretch/>
        </p:blipFill>
        <p:spPr>
          <a:xfrm>
            <a:off x="3311905"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3338030" y="3645772"/>
            <a:ext cx="2185852" cy="1393372"/>
          </a:xfrm>
          <a:prstGeom prst="rect">
            <a:avLst/>
          </a:prstGeom>
        </p:spPr>
      </p:pic>
      <p:pic>
        <p:nvPicPr>
          <p:cNvPr id="7" name="Obraz 6"/>
          <p:cNvPicPr>
            <a:picLocks noChangeAspect="1"/>
          </p:cNvPicPr>
          <p:nvPr/>
        </p:nvPicPr>
        <p:blipFill rotWithShape="1">
          <a:blip r:embed="rId5"/>
          <a:srcRect l="25887" t="35221" r="54806" b="42864"/>
          <a:stretch/>
        </p:blipFill>
        <p:spPr>
          <a:xfrm>
            <a:off x="7601773" y="3636660"/>
            <a:ext cx="2246812" cy="1434503"/>
          </a:xfrm>
          <a:prstGeom prst="rect">
            <a:avLst/>
          </a:prstGeom>
        </p:spPr>
      </p:pic>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771737" y="40192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pic>
        <p:nvPicPr>
          <p:cNvPr id="16" name="Obraz 15"/>
          <p:cNvPicPr>
            <a:picLocks noChangeAspect="1"/>
          </p:cNvPicPr>
          <p:nvPr/>
        </p:nvPicPr>
        <p:blipFill rotWithShape="1">
          <a:blip r:embed="rId6"/>
          <a:srcRect l="25925" t="37688" r="54881" b="44816"/>
          <a:stretch/>
        </p:blipFill>
        <p:spPr>
          <a:xfrm>
            <a:off x="3161891" y="1111731"/>
            <a:ext cx="2666504" cy="1367247"/>
          </a:xfrm>
          <a:prstGeom prst="rect">
            <a:avLst/>
          </a:prstGeom>
          <a:ln>
            <a:solidFill>
              <a:schemeClr val="tx1"/>
            </a:solidFill>
          </a:ln>
        </p:spPr>
      </p:pic>
      <p:sp>
        <p:nvSpPr>
          <p:cNvPr id="17" name="pole tekstowe 16"/>
          <p:cNvSpPr txBox="1"/>
          <p:nvPr/>
        </p:nvSpPr>
        <p:spPr>
          <a:xfrm>
            <a:off x="3949996" y="147218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8" name="Prostokąt 17"/>
          <p:cNvSpPr/>
          <p:nvPr/>
        </p:nvSpPr>
        <p:spPr>
          <a:xfrm>
            <a:off x="1979152" y="2614975"/>
            <a:ext cx="514836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 znaki umieszczone na drodze o dopuszczalnej prędkości nieprzekraczającej 60 km/h, kierujący pojazdem jest w odległości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do </a:t>
            </a:r>
            <a:r>
              <a:rPr lang="pl-PL" sz="1100" b="1" dirty="0">
                <a:latin typeface="Arial" panose="020B0604020202020204" pitchFamily="34" charset="0"/>
                <a:cs typeface="Arial" panose="020B0604020202020204" pitchFamily="34" charset="0"/>
              </a:rPr>
              <a:t>100 m </a:t>
            </a:r>
            <a:r>
              <a:rPr lang="pl-PL" sz="1100" b="1" dirty="0" smtClean="0">
                <a:latin typeface="Arial" panose="020B0604020202020204" pitchFamily="34" charset="0"/>
                <a:cs typeface="Arial" panose="020B0604020202020204" pitchFamily="34" charset="0"/>
              </a:rPr>
              <a:t>od </a:t>
            </a:r>
            <a:r>
              <a:rPr lang="pl-PL" sz="1100" b="1" dirty="0">
                <a:latin typeface="Arial" panose="020B0604020202020204" pitchFamily="34" charset="0"/>
                <a:cs typeface="Arial" panose="020B0604020202020204" pitchFamily="34" charset="0"/>
              </a:rPr>
              <a:t>przejazdu kolejowego?</a:t>
            </a:r>
            <a:endParaRPr lang="pl-PL" sz="1100" b="1" i="0" dirty="0">
              <a:effectLst/>
              <a:latin typeface="Arial" panose="020B0604020202020204" pitchFamily="34" charset="0"/>
              <a:cs typeface="Arial" panose="020B0604020202020204" pitchFamily="34" charset="0"/>
            </a:endParaRPr>
          </a:p>
        </p:txBody>
      </p:sp>
      <p:pic>
        <p:nvPicPr>
          <p:cNvPr id="19" name="Obraz 18"/>
          <p:cNvPicPr>
            <a:picLocks noChangeAspect="1"/>
          </p:cNvPicPr>
          <p:nvPr/>
        </p:nvPicPr>
        <p:blipFill rotWithShape="1">
          <a:blip r:embed="rId7"/>
          <a:srcRect l="25897" t="26426" r="54760" b="52310"/>
          <a:stretch/>
        </p:blipFill>
        <p:spPr>
          <a:xfrm>
            <a:off x="7601773" y="1111731"/>
            <a:ext cx="2403325" cy="1486263"/>
          </a:xfrm>
          <a:prstGeom prst="rect">
            <a:avLst/>
          </a:prstGeom>
          <a:ln>
            <a:solidFill>
              <a:schemeClr val="tx1"/>
            </a:solidFill>
          </a:ln>
        </p:spPr>
      </p:pic>
      <p:sp>
        <p:nvSpPr>
          <p:cNvPr id="20" name="pole tekstowe 19"/>
          <p:cNvSpPr txBox="1"/>
          <p:nvPr/>
        </p:nvSpPr>
        <p:spPr>
          <a:xfrm>
            <a:off x="8258032" y="1531696"/>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1" name="Prostokąt 20"/>
          <p:cNvSpPr/>
          <p:nvPr/>
        </p:nvSpPr>
        <p:spPr>
          <a:xfrm>
            <a:off x="7262139" y="2699613"/>
            <a:ext cx="313097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zatrzymać </a:t>
            </a:r>
            <a:r>
              <a:rPr lang="pl-PL" sz="1100" b="1" dirty="0">
                <a:latin typeface="Arial" panose="020B0604020202020204" pitchFamily="34" charset="0"/>
                <a:cs typeface="Arial" panose="020B0604020202020204" pitchFamily="34" charset="0"/>
              </a:rPr>
              <a:t>pojazd przed znakiem?</a:t>
            </a:r>
            <a:endParaRPr lang="pl-PL" sz="1100" b="1" i="0" dirty="0">
              <a:effectLst/>
              <a:latin typeface="Arial" panose="020B0604020202020204" pitchFamily="34" charset="0"/>
              <a:cs typeface="Arial" panose="020B0604020202020204" pitchFamily="34" charset="0"/>
            </a:endParaRPr>
          </a:p>
        </p:txBody>
      </p:sp>
      <p:pic>
        <p:nvPicPr>
          <p:cNvPr id="22" name="Obraz 21"/>
          <p:cNvPicPr>
            <a:picLocks noChangeAspect="1"/>
          </p:cNvPicPr>
          <p:nvPr/>
        </p:nvPicPr>
        <p:blipFill rotWithShape="1">
          <a:blip r:embed="rId8"/>
          <a:srcRect l="26035" t="35633" r="54903" b="42834"/>
          <a:stretch/>
        </p:blipFill>
        <p:spPr>
          <a:xfrm>
            <a:off x="3241107" y="3636661"/>
            <a:ext cx="2378297" cy="1511210"/>
          </a:xfrm>
          <a:prstGeom prst="rect">
            <a:avLst/>
          </a:prstGeom>
          <a:ln>
            <a:solidFill>
              <a:schemeClr val="tx1"/>
            </a:solidFill>
          </a:ln>
        </p:spPr>
      </p:pic>
      <p:sp>
        <p:nvSpPr>
          <p:cNvPr id="23" name="pole tekstowe 22"/>
          <p:cNvSpPr txBox="1"/>
          <p:nvPr/>
        </p:nvSpPr>
        <p:spPr>
          <a:xfrm>
            <a:off x="3850350" y="4030745"/>
            <a:ext cx="117358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4" name="Prostokąt 23"/>
          <p:cNvSpPr/>
          <p:nvPr/>
        </p:nvSpPr>
        <p:spPr>
          <a:xfrm>
            <a:off x="2887503" y="5227699"/>
            <a:ext cx="3060779"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nie zatrzymywać pojazdu</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przy znaku nie ma dróżnika?</a:t>
            </a:r>
            <a:endParaRPr lang="pl-PL" sz="1100" b="1" i="0" dirty="0">
              <a:effectLst/>
              <a:latin typeface="Arial" panose="020B0604020202020204" pitchFamily="34" charset="0"/>
              <a:cs typeface="Arial" panose="020B0604020202020204" pitchFamily="34" charset="0"/>
            </a:endParaRPr>
          </a:p>
        </p:txBody>
      </p:sp>
      <p:pic>
        <p:nvPicPr>
          <p:cNvPr id="25" name="Obraz 24"/>
          <p:cNvPicPr>
            <a:picLocks noChangeAspect="1"/>
          </p:cNvPicPr>
          <p:nvPr/>
        </p:nvPicPr>
        <p:blipFill rotWithShape="1">
          <a:blip r:embed="rId9"/>
          <a:srcRect l="25953" t="26322" r="54755" b="52061"/>
          <a:stretch/>
        </p:blipFill>
        <p:spPr>
          <a:xfrm>
            <a:off x="7564122" y="3636660"/>
            <a:ext cx="2440976" cy="1538503"/>
          </a:xfrm>
          <a:prstGeom prst="rect">
            <a:avLst/>
          </a:prstGeom>
          <a:ln>
            <a:solidFill>
              <a:schemeClr val="tx1"/>
            </a:solidFill>
          </a:ln>
        </p:spPr>
      </p:pic>
      <p:sp>
        <p:nvSpPr>
          <p:cNvPr id="26" name="pole tekstowe 25"/>
          <p:cNvSpPr txBox="1"/>
          <p:nvPr/>
        </p:nvSpPr>
        <p:spPr>
          <a:xfrm>
            <a:off x="8198606" y="4082745"/>
            <a:ext cx="105314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7" name="Prostokąt 26"/>
          <p:cNvSpPr/>
          <p:nvPr/>
        </p:nvSpPr>
        <p:spPr>
          <a:xfrm>
            <a:off x="7425799" y="5227699"/>
            <a:ext cx="2874940"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widząc ten znak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może </a:t>
            </a:r>
            <a:r>
              <a:rPr lang="pl-PL" sz="1100" b="1" dirty="0">
                <a:latin typeface="Arial" panose="020B0604020202020204" pitchFamily="34" charset="0"/>
                <a:cs typeface="Arial" panose="020B0604020202020204" pitchFamily="34" charset="0"/>
              </a:rPr>
              <a:t>zatrzymać pojazd za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bezpośrednio </a:t>
            </a:r>
            <a:r>
              <a:rPr lang="pl-PL" sz="1100" b="1" dirty="0">
                <a:latin typeface="Arial" panose="020B0604020202020204" pitchFamily="34" charset="0"/>
                <a:cs typeface="Arial" panose="020B0604020202020204" pitchFamily="34" charset="0"/>
              </a:rPr>
              <a:t>przed torem kolejowym?</a:t>
            </a:r>
            <a:endParaRPr lang="pl-PL" sz="1100" b="1" i="0" dirty="0">
              <a:effectLst/>
              <a:latin typeface="Arial" panose="020B0604020202020204" pitchFamily="34" charset="0"/>
              <a:cs typeface="Arial" panose="020B0604020202020204" pitchFamily="34" charset="0"/>
            </a:endParaRPr>
          </a:p>
        </p:txBody>
      </p:sp>
      <p:sp>
        <p:nvSpPr>
          <p:cNvPr id="28"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667368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randombar(horizontal)">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randombar(horizontal)">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17" grpId="0"/>
      <p:bldP spid="20" grpId="0"/>
      <p:bldP spid="23" grpId="0"/>
      <p:bldP spid="2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rotWithShape="1">
          <a:blip r:embed="rId2"/>
          <a:srcRect l="25994" t="53894" r="54825" b="25028"/>
          <a:stretch/>
        </p:blipFill>
        <p:spPr>
          <a:xfrm>
            <a:off x="3311905" y="1111731"/>
            <a:ext cx="2211977" cy="1367247"/>
          </a:xfrm>
          <a:prstGeom prst="rect">
            <a:avLst/>
          </a:prstGeom>
        </p:spPr>
      </p:pic>
      <p:pic>
        <p:nvPicPr>
          <p:cNvPr id="5" name="Obraz 4"/>
          <p:cNvPicPr>
            <a:picLocks noChangeAspect="1"/>
          </p:cNvPicPr>
          <p:nvPr/>
        </p:nvPicPr>
        <p:blipFill rotWithShape="1">
          <a:blip r:embed="rId3"/>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4"/>
          <a:srcRect l="25885" t="44451" r="55028" b="33918"/>
          <a:stretch/>
        </p:blipFill>
        <p:spPr>
          <a:xfrm>
            <a:off x="3338030" y="3645772"/>
            <a:ext cx="2185852" cy="1393372"/>
          </a:xfrm>
          <a:prstGeom prst="rect">
            <a:avLst/>
          </a:prstGeom>
        </p:spPr>
      </p:pic>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771737" y="40192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pic>
        <p:nvPicPr>
          <p:cNvPr id="12" name="Obraz 11"/>
          <p:cNvPicPr>
            <a:picLocks noChangeAspect="1"/>
          </p:cNvPicPr>
          <p:nvPr/>
        </p:nvPicPr>
        <p:blipFill rotWithShape="1">
          <a:blip r:embed="rId5"/>
          <a:srcRect l="25834" t="26485" r="54890" b="52114"/>
          <a:stretch/>
        </p:blipFill>
        <p:spPr>
          <a:xfrm>
            <a:off x="3301351" y="1111731"/>
            <a:ext cx="2390005" cy="1492705"/>
          </a:xfrm>
          <a:prstGeom prst="rect">
            <a:avLst/>
          </a:prstGeom>
          <a:ln>
            <a:solidFill>
              <a:schemeClr val="tx1"/>
            </a:solidFill>
          </a:ln>
        </p:spPr>
      </p:pic>
      <p:sp>
        <p:nvSpPr>
          <p:cNvPr id="13" name="pole tekstowe 12"/>
          <p:cNvSpPr txBox="1"/>
          <p:nvPr/>
        </p:nvSpPr>
        <p:spPr>
          <a:xfrm>
            <a:off x="3872746" y="147218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4" name="Prostokąt 13"/>
          <p:cNvSpPr/>
          <p:nvPr/>
        </p:nvSpPr>
        <p:spPr>
          <a:xfrm>
            <a:off x="2618648" y="2664722"/>
            <a:ext cx="3771103"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powinien </a:t>
            </a:r>
            <a:r>
              <a:rPr lang="pl-PL" sz="1100" b="1" dirty="0" smtClean="0">
                <a:latin typeface="Arial" panose="020B0604020202020204" pitchFamily="34" charset="0"/>
                <a:cs typeface="Arial" panose="020B0604020202020204" pitchFamily="34" charset="0"/>
              </a:rPr>
              <a:t>oczekiwać </a:t>
            </a:r>
            <a:r>
              <a:rPr lang="pl-PL" sz="1100" b="1" dirty="0">
                <a:latin typeface="Arial" panose="020B0604020202020204" pitchFamily="34" charset="0"/>
                <a:cs typeface="Arial" panose="020B0604020202020204" pitchFamily="34" charset="0"/>
              </a:rPr>
              <a:t>na nadejście dróżnika?</a:t>
            </a:r>
            <a:endParaRPr lang="pl-PL" sz="1100" b="1" i="0" dirty="0">
              <a:effectLst/>
              <a:latin typeface="Arial" panose="020B0604020202020204" pitchFamily="34" charset="0"/>
              <a:cs typeface="Arial" panose="020B0604020202020204" pitchFamily="34" charset="0"/>
            </a:endParaRPr>
          </a:p>
        </p:txBody>
      </p:sp>
      <p:pic>
        <p:nvPicPr>
          <p:cNvPr id="16" name="Obraz 15"/>
          <p:cNvPicPr>
            <a:picLocks noChangeAspect="1"/>
          </p:cNvPicPr>
          <p:nvPr/>
        </p:nvPicPr>
        <p:blipFill rotWithShape="1">
          <a:blip r:embed="rId6"/>
          <a:srcRect l="26016" t="26089" r="54928" b="52111"/>
          <a:stretch/>
        </p:blipFill>
        <p:spPr>
          <a:xfrm>
            <a:off x="7597310" y="1111731"/>
            <a:ext cx="2319774" cy="1492705"/>
          </a:xfrm>
          <a:prstGeom prst="rect">
            <a:avLst/>
          </a:prstGeom>
          <a:ln>
            <a:solidFill>
              <a:schemeClr val="tx1"/>
            </a:solidFill>
          </a:ln>
        </p:spPr>
      </p:pic>
      <p:sp>
        <p:nvSpPr>
          <p:cNvPr id="17" name="pole tekstowe 16"/>
          <p:cNvSpPr txBox="1"/>
          <p:nvPr/>
        </p:nvSpPr>
        <p:spPr>
          <a:xfrm>
            <a:off x="8097637" y="151568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8" name="Prostokąt 17"/>
          <p:cNvSpPr/>
          <p:nvPr/>
        </p:nvSpPr>
        <p:spPr>
          <a:xfrm>
            <a:off x="6389751" y="2686209"/>
            <a:ext cx="4995672"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a:t>
            </a:r>
            <a:r>
              <a:rPr lang="pl-PL" sz="1100" b="1" dirty="0">
                <a:latin typeface="Arial" panose="020B0604020202020204" pitchFamily="34" charset="0"/>
                <a:cs typeface="Arial" panose="020B0604020202020204" pitchFamily="34" charset="0"/>
              </a:rPr>
              <a:t>nie może </a:t>
            </a:r>
            <a:r>
              <a:rPr lang="pl-PL" sz="1100" b="1" dirty="0" smtClean="0">
                <a:latin typeface="Arial" panose="020B0604020202020204" pitchFamily="34" charset="0"/>
                <a:cs typeface="Arial" panose="020B0604020202020204" pitchFamily="34" charset="0"/>
              </a:rPr>
              <a:t>kontynuować </a:t>
            </a:r>
            <a:r>
              <a:rPr lang="pl-PL" sz="1100" b="1" dirty="0">
                <a:latin typeface="Arial" panose="020B0604020202020204" pitchFamily="34" charset="0"/>
                <a:cs typeface="Arial" panose="020B0604020202020204" pitchFamily="34" charset="0"/>
              </a:rPr>
              <a:t>jazdy,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dróżnik na to nie zezwala?</a:t>
            </a:r>
            <a:endParaRPr lang="pl-PL" sz="1100" b="1" i="0" dirty="0">
              <a:effectLst/>
              <a:latin typeface="Arial" panose="020B0604020202020204" pitchFamily="34" charset="0"/>
              <a:cs typeface="Arial" panose="020B0604020202020204" pitchFamily="34" charset="0"/>
            </a:endParaRPr>
          </a:p>
        </p:txBody>
      </p:sp>
      <p:pic>
        <p:nvPicPr>
          <p:cNvPr id="19" name="Obraz 18"/>
          <p:cNvPicPr>
            <a:picLocks noChangeAspect="1"/>
          </p:cNvPicPr>
          <p:nvPr/>
        </p:nvPicPr>
        <p:blipFill rotWithShape="1">
          <a:blip r:embed="rId7"/>
          <a:srcRect l="25924" t="35492" r="54843" b="42729"/>
          <a:stretch/>
        </p:blipFill>
        <p:spPr>
          <a:xfrm>
            <a:off x="3338031" y="3645772"/>
            <a:ext cx="2353326" cy="1499036"/>
          </a:xfrm>
          <a:prstGeom prst="rect">
            <a:avLst/>
          </a:prstGeom>
          <a:ln>
            <a:solidFill>
              <a:schemeClr val="tx1"/>
            </a:solidFill>
          </a:ln>
        </p:spPr>
      </p:pic>
      <p:sp>
        <p:nvSpPr>
          <p:cNvPr id="20" name="pole tekstowe 19"/>
          <p:cNvSpPr txBox="1"/>
          <p:nvPr/>
        </p:nvSpPr>
        <p:spPr>
          <a:xfrm>
            <a:off x="4012113" y="4072124"/>
            <a:ext cx="968480"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1" name="Prostokąt 20"/>
          <p:cNvSpPr/>
          <p:nvPr/>
        </p:nvSpPr>
        <p:spPr>
          <a:xfrm>
            <a:off x="2363176" y="5170778"/>
            <a:ext cx="4109431"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po zatrzymaniu pojazdu przed tym znakiem,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kierujący może kontynuować </a:t>
            </a:r>
            <a:r>
              <a:rPr lang="pl-PL" sz="1100" b="1" dirty="0">
                <a:latin typeface="Arial" panose="020B0604020202020204" pitchFamily="34" charset="0"/>
                <a:cs typeface="Arial" panose="020B0604020202020204" pitchFamily="34" charset="0"/>
              </a:rPr>
              <a:t>jazdę, jeżeli nie ma dróżnika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i </a:t>
            </a:r>
            <a:r>
              <a:rPr lang="pl-PL" sz="1100" b="1" dirty="0">
                <a:latin typeface="Arial" panose="020B0604020202020204" pitchFamily="34" charset="0"/>
                <a:cs typeface="Arial" panose="020B0604020202020204" pitchFamily="34" charset="0"/>
              </a:rPr>
              <a:t>upewnił się, że nie zbliża się pociąg?</a:t>
            </a:r>
            <a:endParaRPr lang="pl-PL" sz="1100" b="1" i="0" dirty="0">
              <a:effectLst/>
              <a:latin typeface="Arial" panose="020B0604020202020204" pitchFamily="34" charset="0"/>
              <a:cs typeface="Arial" panose="020B0604020202020204" pitchFamily="34" charset="0"/>
            </a:endParaRPr>
          </a:p>
        </p:txBody>
      </p:sp>
      <p:sp>
        <p:nvSpPr>
          <p:cNvPr id="22" name="pole tekstowe 21"/>
          <p:cNvSpPr txBox="1"/>
          <p:nvPr/>
        </p:nvSpPr>
        <p:spPr>
          <a:xfrm>
            <a:off x="8342440" y="4006909"/>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3" name="Prostokąt 22"/>
          <p:cNvSpPr/>
          <p:nvPr/>
        </p:nvSpPr>
        <p:spPr>
          <a:xfrm>
            <a:off x="6192708" y="5170778"/>
            <a:ext cx="570890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przed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przejazdem kolejowym</a:t>
            </a:r>
            <a:r>
              <a:rPr lang="pl-PL" sz="1100" b="1" dirty="0">
                <a:latin typeface="Arial" panose="020B0604020202020204" pitchFamily="34" charset="0"/>
                <a:cs typeface="Arial" panose="020B0604020202020204" pitchFamily="34" charset="0"/>
              </a:rPr>
              <a:t>, kierujący pojazdem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powinien </a:t>
            </a:r>
            <a:r>
              <a:rPr lang="pl-PL" sz="1100" b="1" dirty="0">
                <a:latin typeface="Arial" panose="020B0604020202020204" pitchFamily="34" charset="0"/>
                <a:cs typeface="Arial" panose="020B0604020202020204" pitchFamily="34" charset="0"/>
              </a:rPr>
              <a:t>zatrzymać pojazd?</a:t>
            </a:r>
            <a:endParaRPr lang="pl-PL" sz="1100" b="1" i="0" dirty="0">
              <a:effectLst/>
              <a:latin typeface="Arial" panose="020B0604020202020204" pitchFamily="34" charset="0"/>
              <a:cs typeface="Arial" panose="020B0604020202020204" pitchFamily="34" charset="0"/>
            </a:endParaRPr>
          </a:p>
        </p:txBody>
      </p:sp>
      <p:sp>
        <p:nvSpPr>
          <p:cNvPr id="24"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20051130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randombar(horizontal)">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0" grpId="0"/>
      <p:bldP spid="13" grpId="0"/>
      <p:bldP spid="17" grpId="0"/>
      <p:bldP spid="20" grpId="0"/>
      <p:bldP spid="2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3771737" y="1504101"/>
            <a:ext cx="1031026"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sp>
        <p:nvSpPr>
          <p:cNvPr id="14" name="Prostokąt 13"/>
          <p:cNvSpPr/>
          <p:nvPr/>
        </p:nvSpPr>
        <p:spPr>
          <a:xfrm>
            <a:off x="1901410" y="2416328"/>
            <a:ext cx="4675094" cy="600164"/>
          </a:xfrm>
          <a:prstGeom prst="rect">
            <a:avLst/>
          </a:prstGeom>
        </p:spPr>
        <p:txBody>
          <a:bodyPr wrap="square">
            <a:spAutoFit/>
          </a:bodyPr>
          <a:lstStyle/>
          <a:p>
            <a:pPr algn="ctr" fontAlgn="base"/>
            <a:r>
              <a:rPr lang="pl-PL" sz="1100" b="1" dirty="0" smtClean="0">
                <a:latin typeface="inherit"/>
              </a:rPr>
              <a:t>Widząc </a:t>
            </a:r>
            <a:r>
              <a:rPr lang="pl-PL" sz="1100" b="1" dirty="0">
                <a:latin typeface="inherit"/>
              </a:rPr>
              <a:t>dwa na przemian migające czerwone sygnały </a:t>
            </a:r>
            <a:endParaRPr lang="pl-PL" sz="1100" b="1" dirty="0" smtClean="0">
              <a:latin typeface="inherit"/>
            </a:endParaRPr>
          </a:p>
          <a:p>
            <a:pPr algn="ctr" fontAlgn="base"/>
            <a:r>
              <a:rPr lang="pl-PL" sz="1100" b="1" dirty="0" smtClean="0">
                <a:latin typeface="inherit"/>
              </a:rPr>
              <a:t>przed </a:t>
            </a:r>
            <a:r>
              <a:rPr lang="pl-PL" sz="1100" b="1" dirty="0">
                <a:latin typeface="inherit"/>
              </a:rPr>
              <a:t>przejazdem kolejowym, kierujący pojazdem może przejechać </a:t>
            </a:r>
            <a:endParaRPr lang="pl-PL" sz="1100" b="1" dirty="0" smtClean="0">
              <a:latin typeface="inherit"/>
            </a:endParaRPr>
          </a:p>
          <a:p>
            <a:pPr algn="ctr" fontAlgn="base"/>
            <a:r>
              <a:rPr lang="pl-PL" sz="1100" b="1" dirty="0" smtClean="0">
                <a:latin typeface="inherit"/>
              </a:rPr>
              <a:t>przez </a:t>
            </a:r>
            <a:r>
              <a:rPr lang="pl-PL" sz="1100" b="1" dirty="0">
                <a:latin typeface="inherit"/>
              </a:rPr>
              <a:t>przejazd, jeżeli upewnił się, że nie zbliża się pociąg?</a:t>
            </a:r>
            <a:endParaRPr lang="pl-PL" sz="1100" b="1" i="0" dirty="0">
              <a:effectLst/>
              <a:latin typeface="inherit"/>
            </a:endParaRPr>
          </a:p>
        </p:txBody>
      </p:sp>
      <p:sp>
        <p:nvSpPr>
          <p:cNvPr id="16" name="Prostokąt 15"/>
          <p:cNvSpPr/>
          <p:nvPr/>
        </p:nvSpPr>
        <p:spPr>
          <a:xfrm>
            <a:off x="6980526" y="2413652"/>
            <a:ext cx="4192694" cy="600164"/>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Widząc </a:t>
            </a:r>
            <a:r>
              <a:rPr lang="pl-PL" sz="1100" b="1" dirty="0">
                <a:latin typeface="Arial" panose="020B0604020202020204" pitchFamily="34" charset="0"/>
                <a:cs typeface="Arial" panose="020B0604020202020204" pitchFamily="34" charset="0"/>
              </a:rPr>
              <a:t>dwa na przemian migające czerwone sygnały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przed </a:t>
            </a:r>
            <a:r>
              <a:rPr lang="pl-PL" sz="1100" b="1" dirty="0">
                <a:latin typeface="Arial" panose="020B0604020202020204" pitchFamily="34" charset="0"/>
                <a:cs typeface="Arial" panose="020B0604020202020204" pitchFamily="34" charset="0"/>
              </a:rPr>
              <a:t>przejazdem kolejowym, kierujący pojazdem powinien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zachować </a:t>
            </a:r>
            <a:r>
              <a:rPr lang="pl-PL" sz="1100" b="1" dirty="0">
                <a:latin typeface="Arial" panose="020B0604020202020204" pitchFamily="34" charset="0"/>
                <a:cs typeface="Arial" panose="020B0604020202020204" pitchFamily="34" charset="0"/>
              </a:rPr>
              <a:t>szczególną ostrożność?</a:t>
            </a:r>
            <a:endParaRPr lang="pl-PL" sz="1100" b="1" i="0" dirty="0">
              <a:effectLst/>
              <a:latin typeface="Arial" panose="020B0604020202020204" pitchFamily="34" charset="0"/>
              <a:cs typeface="Arial" panose="020B0604020202020204" pitchFamily="34" charset="0"/>
            </a:endParaRPr>
          </a:p>
        </p:txBody>
      </p:sp>
      <p:sp>
        <p:nvSpPr>
          <p:cNvPr id="17" name="Prostokąt 16"/>
          <p:cNvSpPr/>
          <p:nvPr/>
        </p:nvSpPr>
        <p:spPr>
          <a:xfrm>
            <a:off x="1940559" y="4986538"/>
            <a:ext cx="4693382"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opuszczanie zapór zostało rozpoczęte?</a:t>
            </a:r>
            <a:endParaRPr lang="pl-PL" sz="1100" b="1" i="0" dirty="0">
              <a:effectLst/>
              <a:latin typeface="Arial" panose="020B0604020202020204" pitchFamily="34" charset="0"/>
              <a:cs typeface="Arial" panose="020B0604020202020204" pitchFamily="34" charset="0"/>
            </a:endParaRPr>
          </a:p>
        </p:txBody>
      </p:sp>
      <p:sp>
        <p:nvSpPr>
          <p:cNvPr id="18" name="Prostokąt 17"/>
          <p:cNvSpPr/>
          <p:nvPr/>
        </p:nvSpPr>
        <p:spPr>
          <a:xfrm>
            <a:off x="6692490" y="5002064"/>
            <a:ext cx="476876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podnoszenie zapór nie zostało zakończone?</a:t>
            </a:r>
            <a:endParaRPr lang="pl-PL" sz="1100" b="1" i="0" dirty="0">
              <a:effectLst/>
              <a:latin typeface="Arial" panose="020B0604020202020204" pitchFamily="34" charset="0"/>
              <a:cs typeface="Arial" panose="020B0604020202020204" pitchFamily="34" charset="0"/>
            </a:endParaRPr>
          </a:p>
        </p:txBody>
      </p:sp>
      <p:sp>
        <p:nvSpPr>
          <p:cNvPr id="19" name="pole tekstowe 18"/>
          <p:cNvSpPr txBox="1"/>
          <p:nvPr/>
        </p:nvSpPr>
        <p:spPr>
          <a:xfrm>
            <a:off x="8342570" y="150410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0" name="pole tekstowe 19"/>
          <p:cNvSpPr txBox="1"/>
          <p:nvPr/>
        </p:nvSpPr>
        <p:spPr>
          <a:xfrm>
            <a:off x="3693810" y="4054643"/>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1" name="pole tekstowe 20"/>
          <p:cNvSpPr txBox="1"/>
          <p:nvPr/>
        </p:nvSpPr>
        <p:spPr>
          <a:xfrm>
            <a:off x="8531726" y="405464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3"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30002897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randombar(horizontal)">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randombar(horizontal)">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9" grpId="0"/>
      <p:bldP spid="20" grpId="0"/>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rotWithShape="1">
          <a:blip r:embed="rId2"/>
          <a:srcRect l="25788" t="57382" r="54899" b="21059"/>
          <a:stretch/>
        </p:blipFill>
        <p:spPr>
          <a:xfrm>
            <a:off x="7601773" y="1114604"/>
            <a:ext cx="2246812" cy="1410788"/>
          </a:xfrm>
          <a:prstGeom prst="rect">
            <a:avLst/>
          </a:prstGeom>
        </p:spPr>
      </p:pic>
      <p:pic>
        <p:nvPicPr>
          <p:cNvPr id="6" name="Obraz 5"/>
          <p:cNvPicPr>
            <a:picLocks noChangeAspect="1"/>
          </p:cNvPicPr>
          <p:nvPr/>
        </p:nvPicPr>
        <p:blipFill rotWithShape="1">
          <a:blip r:embed="rId3"/>
          <a:srcRect l="25885" t="44451" r="55028" b="33918"/>
          <a:stretch/>
        </p:blipFill>
        <p:spPr>
          <a:xfrm>
            <a:off x="3338030" y="3645772"/>
            <a:ext cx="2185852" cy="1393372"/>
          </a:xfrm>
          <a:prstGeom prst="rect">
            <a:avLst/>
          </a:prstGeom>
        </p:spPr>
      </p:pic>
      <p:pic>
        <p:nvPicPr>
          <p:cNvPr id="7" name="Obraz 6"/>
          <p:cNvPicPr>
            <a:picLocks noChangeAspect="1"/>
          </p:cNvPicPr>
          <p:nvPr/>
        </p:nvPicPr>
        <p:blipFill rotWithShape="1">
          <a:blip r:embed="rId4"/>
          <a:srcRect l="25887" t="35221" r="54806" b="42864"/>
          <a:stretch/>
        </p:blipFill>
        <p:spPr>
          <a:xfrm>
            <a:off x="7601773" y="3636660"/>
            <a:ext cx="2246812" cy="1434503"/>
          </a:xfrm>
          <a:prstGeom prst="rect">
            <a:avLst/>
          </a:prstGeom>
        </p:spPr>
      </p:pic>
      <p:sp>
        <p:nvSpPr>
          <p:cNvPr id="8" name="pole tekstowe 7"/>
          <p:cNvSpPr txBox="1"/>
          <p:nvPr/>
        </p:nvSpPr>
        <p:spPr>
          <a:xfrm>
            <a:off x="8306926" y="1515680"/>
            <a:ext cx="1041399"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9" name="pole tekstowe 8"/>
          <p:cNvSpPr txBox="1"/>
          <p:nvPr/>
        </p:nvSpPr>
        <p:spPr>
          <a:xfrm>
            <a:off x="8342570" y="4015294"/>
            <a:ext cx="104139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10" name="pole tekstowe 9"/>
          <p:cNvSpPr txBox="1"/>
          <p:nvPr/>
        </p:nvSpPr>
        <p:spPr>
          <a:xfrm>
            <a:off x="3771737" y="401929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5" name="Symbol zastępczy daty 14"/>
          <p:cNvSpPr>
            <a:spLocks noGrp="1"/>
          </p:cNvSpPr>
          <p:nvPr>
            <p:ph type="dt" sz="half" idx="10"/>
          </p:nvPr>
        </p:nvSpPr>
        <p:spPr/>
        <p:txBody>
          <a:bodyPr/>
          <a:lstStyle/>
          <a:p>
            <a:r>
              <a:rPr lang="pl-PL" smtClean="0"/>
              <a:t>22.10.2019</a:t>
            </a:r>
            <a:endParaRPr lang="pl-PL"/>
          </a:p>
        </p:txBody>
      </p:sp>
      <p:sp>
        <p:nvSpPr>
          <p:cNvPr id="12" name="pole tekstowe 11"/>
          <p:cNvSpPr txBox="1"/>
          <p:nvPr/>
        </p:nvSpPr>
        <p:spPr>
          <a:xfrm>
            <a:off x="3771736" y="1496832"/>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3" name="Prostokąt 12"/>
          <p:cNvSpPr/>
          <p:nvPr/>
        </p:nvSpPr>
        <p:spPr>
          <a:xfrm>
            <a:off x="2026319" y="2714304"/>
            <a:ext cx="5193794"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kierującemu pojazdem nie wolno wjechać na przejazd kolejowy</a:t>
            </a:r>
            <a:r>
              <a:rPr lang="pl-PL" sz="1100" b="1" dirty="0" smtClean="0">
                <a:latin typeface="Arial" panose="020B0604020202020204" pitchFamily="34" charset="0"/>
                <a:cs typeface="Arial" panose="020B0604020202020204" pitchFamily="34" charset="0"/>
              </a:rPr>
              <a:t>,</a:t>
            </a:r>
          </a:p>
          <a:p>
            <a:pPr algn="ctr" fontAlgn="base"/>
            <a:r>
              <a:rPr lang="pl-PL" sz="1100" b="1" dirty="0" smtClean="0">
                <a:latin typeface="Arial" panose="020B0604020202020204" pitchFamily="34" charset="0"/>
                <a:cs typeface="Arial" panose="020B0604020202020204" pitchFamily="34" charset="0"/>
              </a:rPr>
              <a:t>jeżeli </a:t>
            </a:r>
            <a:r>
              <a:rPr lang="pl-PL" sz="1100" b="1" dirty="0">
                <a:latin typeface="Arial" panose="020B0604020202020204" pitchFamily="34" charset="0"/>
                <a:cs typeface="Arial" panose="020B0604020202020204" pitchFamily="34" charset="0"/>
              </a:rPr>
              <a:t>po drugiej stronie przejazdu nie ma miejsca do kontynuowania jazdy?</a:t>
            </a:r>
            <a:endParaRPr lang="pl-PL" sz="1100" b="1" i="0" dirty="0">
              <a:effectLst/>
              <a:latin typeface="Arial" panose="020B0604020202020204" pitchFamily="34" charset="0"/>
              <a:cs typeface="Arial" panose="020B0604020202020204" pitchFamily="34" charset="0"/>
            </a:endParaRPr>
          </a:p>
        </p:txBody>
      </p:sp>
      <p:pic>
        <p:nvPicPr>
          <p:cNvPr id="14" name="Obraz 13"/>
          <p:cNvPicPr>
            <a:picLocks noChangeAspect="1"/>
          </p:cNvPicPr>
          <p:nvPr/>
        </p:nvPicPr>
        <p:blipFill rotWithShape="1">
          <a:blip r:embed="rId5"/>
          <a:srcRect l="25919" t="35297" r="54871" b="42552"/>
          <a:stretch/>
        </p:blipFill>
        <p:spPr>
          <a:xfrm>
            <a:off x="7601773" y="1114605"/>
            <a:ext cx="2292889" cy="1487280"/>
          </a:xfrm>
          <a:prstGeom prst="rect">
            <a:avLst/>
          </a:prstGeom>
          <a:ln>
            <a:solidFill>
              <a:schemeClr val="tx1"/>
            </a:solidFill>
          </a:ln>
        </p:spPr>
      </p:pic>
      <p:sp>
        <p:nvSpPr>
          <p:cNvPr id="16" name="pole tekstowe 15"/>
          <p:cNvSpPr txBox="1"/>
          <p:nvPr/>
        </p:nvSpPr>
        <p:spPr>
          <a:xfrm>
            <a:off x="8203070" y="1515680"/>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17" name="Prostokąt 16"/>
          <p:cNvSpPr/>
          <p:nvPr/>
        </p:nvSpPr>
        <p:spPr>
          <a:xfrm>
            <a:off x="7417871" y="2718659"/>
            <a:ext cx="2819507"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nie </a:t>
            </a:r>
            <a:r>
              <a:rPr lang="pl-PL" sz="1100" b="1" dirty="0">
                <a:latin typeface="Arial" panose="020B0604020202020204" pitchFamily="34" charset="0"/>
                <a:cs typeface="Arial" panose="020B0604020202020204" pitchFamily="34" charset="0"/>
              </a:rPr>
              <a:t>może wyprzedzić pojazdów 2 i 3?</a:t>
            </a:r>
            <a:endParaRPr lang="pl-PL" sz="1100" b="1" i="0" dirty="0">
              <a:effectLst/>
              <a:latin typeface="Arial" panose="020B0604020202020204" pitchFamily="34" charset="0"/>
              <a:cs typeface="Arial" panose="020B0604020202020204" pitchFamily="34" charset="0"/>
            </a:endParaRPr>
          </a:p>
        </p:txBody>
      </p:sp>
      <p:pic>
        <p:nvPicPr>
          <p:cNvPr id="18" name="Obraz 17"/>
          <p:cNvPicPr>
            <a:picLocks noChangeAspect="1"/>
          </p:cNvPicPr>
          <p:nvPr/>
        </p:nvPicPr>
        <p:blipFill rotWithShape="1">
          <a:blip r:embed="rId6"/>
          <a:srcRect l="25898" t="35416" r="54801" b="42831"/>
          <a:stretch/>
        </p:blipFill>
        <p:spPr>
          <a:xfrm>
            <a:off x="3338702" y="3636661"/>
            <a:ext cx="2212474" cy="1402484"/>
          </a:xfrm>
          <a:prstGeom prst="rect">
            <a:avLst/>
          </a:prstGeom>
          <a:ln>
            <a:solidFill>
              <a:schemeClr val="tx1"/>
            </a:solidFill>
          </a:ln>
        </p:spPr>
      </p:pic>
      <p:sp>
        <p:nvSpPr>
          <p:cNvPr id="19" name="pole tekstowe 18"/>
          <p:cNvSpPr txBox="1"/>
          <p:nvPr/>
        </p:nvSpPr>
        <p:spPr>
          <a:xfrm>
            <a:off x="3920125" y="3948388"/>
            <a:ext cx="1090293" cy="646331"/>
          </a:xfrm>
          <a:prstGeom prst="rect">
            <a:avLst/>
          </a:prstGeom>
          <a:noFill/>
        </p:spPr>
        <p:txBody>
          <a:bodyPr wrap="square" rtlCol="0">
            <a:spAutoFit/>
          </a:bodyPr>
          <a:lstStyle/>
          <a:p>
            <a:r>
              <a:rPr lang="pl-PL" sz="3600" b="1" dirty="0" smtClean="0">
                <a:solidFill>
                  <a:srgbClr val="92D050"/>
                </a:solidFill>
                <a:latin typeface="Arial" panose="020B0604020202020204" pitchFamily="34" charset="0"/>
                <a:cs typeface="Arial" panose="020B0604020202020204" pitchFamily="34" charset="0"/>
              </a:rPr>
              <a:t>TAK</a:t>
            </a:r>
            <a:endParaRPr lang="pl-PL" sz="3600" b="1" dirty="0">
              <a:solidFill>
                <a:srgbClr val="92D050"/>
              </a:solidFill>
              <a:latin typeface="Arial" panose="020B0604020202020204" pitchFamily="34" charset="0"/>
              <a:cs typeface="Arial" panose="020B0604020202020204" pitchFamily="34" charset="0"/>
            </a:endParaRPr>
          </a:p>
        </p:txBody>
      </p:sp>
      <p:sp>
        <p:nvSpPr>
          <p:cNvPr id="20" name="Prostokąt 19"/>
          <p:cNvSpPr/>
          <p:nvPr/>
        </p:nvSpPr>
        <p:spPr>
          <a:xfrm>
            <a:off x="1963298" y="5286923"/>
            <a:ext cx="4828034"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nie może ominąć pojazdu 3?</a:t>
            </a:r>
            <a:endParaRPr lang="pl-PL" sz="1100" b="1" i="0" dirty="0">
              <a:effectLst/>
              <a:latin typeface="Arial" panose="020B0604020202020204" pitchFamily="34" charset="0"/>
              <a:cs typeface="Arial" panose="020B0604020202020204" pitchFamily="34" charset="0"/>
            </a:endParaRPr>
          </a:p>
        </p:txBody>
      </p:sp>
      <p:pic>
        <p:nvPicPr>
          <p:cNvPr id="21" name="Obraz 20"/>
          <p:cNvPicPr>
            <a:picLocks noChangeAspect="1"/>
          </p:cNvPicPr>
          <p:nvPr/>
        </p:nvPicPr>
        <p:blipFill rotWithShape="1">
          <a:blip r:embed="rId7"/>
          <a:srcRect l="26031" t="44687" r="54756" b="33515"/>
          <a:stretch/>
        </p:blipFill>
        <p:spPr>
          <a:xfrm>
            <a:off x="7601773" y="3636661"/>
            <a:ext cx="2292889" cy="1463380"/>
          </a:xfrm>
          <a:prstGeom prst="rect">
            <a:avLst/>
          </a:prstGeom>
          <a:ln>
            <a:solidFill>
              <a:schemeClr val="tx1"/>
            </a:solidFill>
          </a:ln>
        </p:spPr>
      </p:pic>
      <p:sp>
        <p:nvSpPr>
          <p:cNvPr id="22" name="Prostokąt 21"/>
          <p:cNvSpPr/>
          <p:nvPr/>
        </p:nvSpPr>
        <p:spPr>
          <a:xfrm>
            <a:off x="6754261" y="5286923"/>
            <a:ext cx="5096363" cy="261610"/>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Czy </a:t>
            </a:r>
            <a:r>
              <a:rPr lang="pl-PL" sz="1100" b="1" dirty="0">
                <a:latin typeface="Arial" panose="020B0604020202020204" pitchFamily="34" charset="0"/>
                <a:cs typeface="Arial" panose="020B0604020202020204" pitchFamily="34" charset="0"/>
              </a:rPr>
              <a:t>w tej sytuacji kierujący pojazdem 1 może przejechać przez przejazd?</a:t>
            </a:r>
            <a:endParaRPr lang="pl-PL" sz="1100" b="1" i="0" dirty="0">
              <a:effectLst/>
              <a:latin typeface="Arial" panose="020B0604020202020204" pitchFamily="34" charset="0"/>
              <a:cs typeface="Arial" panose="020B0604020202020204" pitchFamily="34" charset="0"/>
            </a:endParaRPr>
          </a:p>
        </p:txBody>
      </p:sp>
      <p:sp>
        <p:nvSpPr>
          <p:cNvPr id="23" name="pole tekstowe 22"/>
          <p:cNvSpPr txBox="1"/>
          <p:nvPr/>
        </p:nvSpPr>
        <p:spPr>
          <a:xfrm>
            <a:off x="8242810" y="4014737"/>
            <a:ext cx="964738" cy="646331"/>
          </a:xfrm>
          <a:prstGeom prst="rect">
            <a:avLst/>
          </a:prstGeom>
          <a:noFill/>
        </p:spPr>
        <p:txBody>
          <a:bodyPr wrap="square" rtlCol="0">
            <a:spAutoFit/>
          </a:bodyPr>
          <a:lstStyle/>
          <a:p>
            <a:r>
              <a:rPr lang="pl-PL" sz="3600" b="1" dirty="0" smtClean="0">
                <a:solidFill>
                  <a:srgbClr val="FF0000"/>
                </a:solidFill>
                <a:latin typeface="Arial" panose="020B0604020202020204" pitchFamily="34" charset="0"/>
                <a:cs typeface="Arial" panose="020B0604020202020204" pitchFamily="34" charset="0"/>
              </a:rPr>
              <a:t>NIE</a:t>
            </a:r>
            <a:endParaRPr lang="pl-PL" sz="3600" b="1" dirty="0">
              <a:solidFill>
                <a:srgbClr val="FF0000"/>
              </a:solidFill>
              <a:latin typeface="Arial" panose="020B0604020202020204" pitchFamily="34" charset="0"/>
              <a:cs typeface="Arial" panose="020B0604020202020204" pitchFamily="34" charset="0"/>
            </a:endParaRPr>
          </a:p>
        </p:txBody>
      </p:sp>
      <p:sp>
        <p:nvSpPr>
          <p:cNvPr id="24"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20958742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randombar(horizont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randombar(horizont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randombar(horizontal)">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6" grpId="0"/>
      <p:bldP spid="19" grpId="0"/>
      <p:bldP spid="2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rotWithShape="1">
          <a:blip r:embed="rId2"/>
          <a:srcRect l="25843" t="44949" r="54878" b="33430"/>
          <a:stretch/>
        </p:blipFill>
        <p:spPr>
          <a:xfrm>
            <a:off x="5433356" y="2345930"/>
            <a:ext cx="2429691" cy="1532709"/>
          </a:xfrm>
          <a:prstGeom prst="rect">
            <a:avLst/>
          </a:prstGeom>
          <a:ln>
            <a:solidFill>
              <a:schemeClr val="tx1"/>
            </a:solidFill>
          </a:ln>
        </p:spPr>
      </p:pic>
      <p:sp>
        <p:nvSpPr>
          <p:cNvPr id="4" name="pole tekstowe 3"/>
          <p:cNvSpPr txBox="1"/>
          <p:nvPr/>
        </p:nvSpPr>
        <p:spPr>
          <a:xfrm>
            <a:off x="6314489" y="4757698"/>
            <a:ext cx="667424" cy="646331"/>
          </a:xfrm>
          <a:prstGeom prst="rect">
            <a:avLst/>
          </a:prstGeom>
          <a:noFill/>
        </p:spPr>
        <p:txBody>
          <a:bodyPr wrap="square" rtlCol="0">
            <a:spAutoFit/>
          </a:bodyPr>
          <a:lstStyle/>
          <a:p>
            <a:pPr algn="ctr"/>
            <a:r>
              <a:rPr lang="pl-PL" sz="3600" b="1" dirty="0">
                <a:solidFill>
                  <a:srgbClr val="92D050"/>
                </a:solidFill>
                <a:latin typeface="Arial" panose="020B0604020202020204" pitchFamily="34" charset="0"/>
                <a:cs typeface="Arial" panose="020B0604020202020204" pitchFamily="34" charset="0"/>
              </a:rPr>
              <a:t>2</a:t>
            </a:r>
          </a:p>
        </p:txBody>
      </p:sp>
      <p:sp>
        <p:nvSpPr>
          <p:cNvPr id="5" name="Prostokąt 4"/>
          <p:cNvSpPr/>
          <p:nvPr/>
        </p:nvSpPr>
        <p:spPr>
          <a:xfrm>
            <a:off x="4603429" y="3999504"/>
            <a:ext cx="4089546" cy="430887"/>
          </a:xfrm>
          <a:prstGeom prst="rect">
            <a:avLst/>
          </a:prstGeom>
        </p:spPr>
        <p:txBody>
          <a:bodyPr wrap="square">
            <a:spAutoFit/>
          </a:bodyPr>
          <a:lstStyle/>
          <a:p>
            <a:pPr algn="ctr" fontAlgn="base"/>
            <a:r>
              <a:rPr lang="pl-PL" sz="1100" b="1" dirty="0" smtClean="0">
                <a:latin typeface="Arial" panose="020B0604020202020204" pitchFamily="34" charset="0"/>
                <a:cs typeface="Arial" panose="020B0604020202020204" pitchFamily="34" charset="0"/>
              </a:rPr>
              <a:t>W </a:t>
            </a:r>
            <a:r>
              <a:rPr lang="pl-PL" sz="1100" b="1" dirty="0">
                <a:latin typeface="Arial" panose="020B0604020202020204" pitchFamily="34" charset="0"/>
                <a:cs typeface="Arial" panose="020B0604020202020204" pitchFamily="34" charset="0"/>
              </a:rPr>
              <a:t>tej sytuacji, gdy zatrzymanie trwa ponad jedną minutę, </a:t>
            </a:r>
            <a:endParaRPr lang="pl-PL" sz="1100" b="1" dirty="0" smtClean="0">
              <a:latin typeface="Arial" panose="020B0604020202020204" pitchFamily="34" charset="0"/>
              <a:cs typeface="Arial" panose="020B0604020202020204" pitchFamily="34" charset="0"/>
            </a:endParaRPr>
          </a:p>
          <a:p>
            <a:pPr algn="ctr" fontAlgn="base"/>
            <a:r>
              <a:rPr lang="pl-PL" sz="1100" b="1" dirty="0" smtClean="0">
                <a:latin typeface="Arial" panose="020B0604020202020204" pitchFamily="34" charset="0"/>
                <a:cs typeface="Arial" panose="020B0604020202020204" pitchFamily="34" charset="0"/>
              </a:rPr>
              <a:t>światła </a:t>
            </a:r>
            <a:r>
              <a:rPr lang="pl-PL" sz="1100" b="1" dirty="0">
                <a:latin typeface="Arial" panose="020B0604020202020204" pitchFamily="34" charset="0"/>
                <a:cs typeface="Arial" panose="020B0604020202020204" pitchFamily="34" charset="0"/>
              </a:rPr>
              <a:t>zewnętrzne może wyłączyć kierujący pojazdem:</a:t>
            </a:r>
            <a:endParaRPr lang="pl-PL" sz="1100" b="1" i="0" dirty="0">
              <a:effectLst/>
              <a:latin typeface="Arial" panose="020B0604020202020204" pitchFamily="34" charset="0"/>
              <a:cs typeface="Arial" panose="020B0604020202020204" pitchFamily="34" charset="0"/>
            </a:endParaRPr>
          </a:p>
        </p:txBody>
      </p:sp>
      <p:sp>
        <p:nvSpPr>
          <p:cNvPr id="2" name="Symbol zastępczy daty 1"/>
          <p:cNvSpPr>
            <a:spLocks noGrp="1"/>
          </p:cNvSpPr>
          <p:nvPr>
            <p:ph type="dt" sz="half" idx="10"/>
          </p:nvPr>
        </p:nvSpPr>
        <p:spPr/>
        <p:txBody>
          <a:bodyPr/>
          <a:lstStyle/>
          <a:p>
            <a:r>
              <a:rPr lang="pl-PL" smtClean="0"/>
              <a:t>22.10.2019</a:t>
            </a:r>
            <a:endParaRPr lang="pl-PL"/>
          </a:p>
        </p:txBody>
      </p:sp>
      <p:sp>
        <p:nvSpPr>
          <p:cNvPr id="8" name="Tytuł 1"/>
          <p:cNvSpPr>
            <a:spLocks noGrp="1"/>
          </p:cNvSpPr>
          <p:nvPr>
            <p:ph type="title"/>
          </p:nvPr>
        </p:nvSpPr>
        <p:spPr>
          <a:xfrm>
            <a:off x="2100036" y="424341"/>
            <a:ext cx="5843813" cy="328210"/>
          </a:xfrm>
        </p:spPr>
        <p:txBody>
          <a:bodyPr>
            <a:noAutofit/>
          </a:bodyPr>
          <a:lstStyle/>
          <a:p>
            <a:r>
              <a:rPr lang="pl-PL" sz="3000" b="1" dirty="0">
                <a:latin typeface="Arial" panose="020B0604020202020204" pitchFamily="34" charset="0"/>
                <a:cs typeface="Arial" panose="020B0604020202020204" pitchFamily="34" charset="0"/>
              </a:rPr>
              <a:t>Testy egzaminacyjne</a:t>
            </a:r>
          </a:p>
        </p:txBody>
      </p:sp>
    </p:spTree>
    <p:extLst>
      <p:ext uri="{BB962C8B-B14F-4D97-AF65-F5344CB8AC3E}">
        <p14:creationId xmlns:p14="http://schemas.microsoft.com/office/powerpoint/2010/main" val="26624648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2142160" y="1875412"/>
            <a:ext cx="9784320" cy="3477875"/>
          </a:xfrm>
          <a:prstGeom prst="rect">
            <a:avLst/>
          </a:prstGeom>
          <a:noFill/>
        </p:spPr>
        <p:txBody>
          <a:bodyPr wrap="square" rtlCol="0">
            <a:spAutoFit/>
          </a:bodyPr>
          <a:lstStyle/>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ignorowanie </a:t>
            </a:r>
            <a:r>
              <a:rPr lang="pl-PL" sz="2000" dirty="0">
                <a:latin typeface="Arial" panose="020B0604020202020204" pitchFamily="34" charset="0"/>
                <a:cs typeface="Arial" panose="020B0604020202020204" pitchFamily="34" charset="0"/>
              </a:rPr>
              <a:t>znaku STOP </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wjazd </a:t>
            </a:r>
            <a:r>
              <a:rPr lang="pl-PL" sz="2000" dirty="0">
                <a:latin typeface="Arial" panose="020B0604020202020204" pitchFamily="34" charset="0"/>
                <a:cs typeface="Arial" panose="020B0604020202020204" pitchFamily="34" charset="0"/>
              </a:rPr>
              <a:t>na przejazd pomimo włączonej sygnalizacji </a:t>
            </a:r>
            <a:r>
              <a:rPr lang="pl-PL" sz="2000" dirty="0" smtClean="0">
                <a:latin typeface="Arial" panose="020B0604020202020204" pitchFamily="34" charset="0"/>
                <a:cs typeface="Arial" panose="020B0604020202020204" pitchFamily="34" charset="0"/>
              </a:rPr>
              <a:t>ostrzegawczej</a:t>
            </a:r>
            <a:endParaRPr lang="pl-PL"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wjazd </a:t>
            </a:r>
            <a:r>
              <a:rPr lang="pl-PL" sz="2000" dirty="0">
                <a:latin typeface="Arial" panose="020B0604020202020204" pitchFamily="34" charset="0"/>
                <a:cs typeface="Arial" panose="020B0604020202020204" pitchFamily="34" charset="0"/>
              </a:rPr>
              <a:t>na przejazd przy zamykających się </a:t>
            </a:r>
            <a:r>
              <a:rPr lang="pl-PL" sz="2000" dirty="0" smtClean="0">
                <a:latin typeface="Arial" panose="020B0604020202020204" pitchFamily="34" charset="0"/>
                <a:cs typeface="Arial" panose="020B0604020202020204" pitchFamily="34" charset="0"/>
              </a:rPr>
              <a:t>rogatkach</a:t>
            </a:r>
            <a:endParaRPr lang="pl-PL"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omijanie </a:t>
            </a:r>
            <a:r>
              <a:rPr lang="pl-PL" sz="2000" dirty="0">
                <a:latin typeface="Arial" panose="020B0604020202020204" pitchFamily="34" charset="0"/>
                <a:cs typeface="Arial" panose="020B0604020202020204" pitchFamily="34" charset="0"/>
              </a:rPr>
              <a:t>zamkniętych rogatek</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wjazd </a:t>
            </a:r>
            <a:r>
              <a:rPr lang="pl-PL" sz="2000" dirty="0">
                <a:latin typeface="Arial" panose="020B0604020202020204" pitchFamily="34" charset="0"/>
                <a:cs typeface="Arial" panose="020B0604020202020204" pitchFamily="34" charset="0"/>
              </a:rPr>
              <a:t>na przejazd przy otwierających się rogatkach</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wjazd </a:t>
            </a:r>
            <a:r>
              <a:rPr lang="pl-PL" sz="2000" dirty="0">
                <a:latin typeface="Arial" panose="020B0604020202020204" pitchFamily="34" charset="0"/>
                <a:cs typeface="Arial" panose="020B0604020202020204" pitchFamily="34" charset="0"/>
              </a:rPr>
              <a:t>na przejazd pomimo zbliżającego się pociągu </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wjazd </a:t>
            </a:r>
            <a:r>
              <a:rPr lang="pl-PL" sz="2000" dirty="0">
                <a:latin typeface="Arial" panose="020B0604020202020204" pitchFamily="34" charset="0"/>
                <a:cs typeface="Arial" panose="020B0604020202020204" pitchFamily="34" charset="0"/>
              </a:rPr>
              <a:t>na przejazd bez uprzedniego upewnienia się, że nie nadjeżdża pociąg</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wjazd </a:t>
            </a:r>
            <a:r>
              <a:rPr lang="pl-PL" sz="2000" dirty="0">
                <a:latin typeface="Arial" panose="020B0604020202020204" pitchFamily="34" charset="0"/>
                <a:cs typeface="Arial" panose="020B0604020202020204" pitchFamily="34" charset="0"/>
              </a:rPr>
              <a:t>na przejazd pomimo braku możliwości kontynuowania dalszej jazdy</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jazda </a:t>
            </a:r>
            <a:r>
              <a:rPr lang="pl-PL" sz="2000" dirty="0">
                <a:latin typeface="Arial" panose="020B0604020202020204" pitchFamily="34" charset="0"/>
                <a:cs typeface="Arial" panose="020B0604020202020204" pitchFamily="34" charset="0"/>
              </a:rPr>
              <a:t>„na pamięć”, czyli „po tych torach nic nie jeździ” </a:t>
            </a:r>
            <a:r>
              <a:rPr lang="pl-PL" sz="2000" dirty="0" smtClean="0">
                <a:latin typeface="Arial" panose="020B0604020202020204" pitchFamily="34" charset="0"/>
                <a:cs typeface="Arial" panose="020B0604020202020204" pitchFamily="34" charset="0"/>
              </a:rPr>
              <a:t>lub </a:t>
            </a:r>
            <a:r>
              <a:rPr lang="pl-PL" sz="2000" dirty="0">
                <a:latin typeface="Arial" panose="020B0604020202020204" pitchFamily="34" charset="0"/>
                <a:cs typeface="Arial" panose="020B0604020202020204" pitchFamily="34" charset="0"/>
              </a:rPr>
              <a:t>„o tej porze nic nie jeździ</a:t>
            </a:r>
            <a:r>
              <a:rPr lang="pl-PL" sz="20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wjeżdżanie w zamknięte rogatki</a:t>
            </a:r>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5" name="Tytuł 1"/>
          <p:cNvSpPr txBox="1">
            <a:spLocks/>
          </p:cNvSpPr>
          <p:nvPr/>
        </p:nvSpPr>
        <p:spPr>
          <a:xfrm>
            <a:off x="2100036" y="424341"/>
            <a:ext cx="7910739" cy="3282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000" b="1" dirty="0">
                <a:latin typeface="Arial" panose="020B0604020202020204" pitchFamily="34" charset="0"/>
                <a:cs typeface="Arial" panose="020B0604020202020204" pitchFamily="34" charset="0"/>
              </a:rPr>
              <a:t>10 niewłaściwych </a:t>
            </a:r>
            <a:r>
              <a:rPr lang="pl-PL" sz="3000" b="1" dirty="0" err="1">
                <a:latin typeface="Arial" panose="020B0604020202020204" pitchFamily="34" charset="0"/>
                <a:cs typeface="Arial" panose="020B0604020202020204" pitchFamily="34" charset="0"/>
              </a:rPr>
              <a:t>zachowań</a:t>
            </a:r>
            <a:r>
              <a:rPr lang="pl-PL" sz="3000" b="1" dirty="0">
                <a:latin typeface="Arial" panose="020B0604020202020204" pitchFamily="34" charset="0"/>
                <a:cs typeface="Arial" panose="020B0604020202020204" pitchFamily="34" charset="0"/>
              </a:rPr>
              <a:t> kierowców</a:t>
            </a:r>
          </a:p>
        </p:txBody>
      </p:sp>
    </p:spTree>
    <p:extLst>
      <p:ext uri="{BB962C8B-B14F-4D97-AF65-F5344CB8AC3E}">
        <p14:creationId xmlns:p14="http://schemas.microsoft.com/office/powerpoint/2010/main" val="38187938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2119993" y="1924431"/>
            <a:ext cx="5219206" cy="3046988"/>
          </a:xfrm>
          <a:prstGeom prst="rect">
            <a:avLst/>
          </a:prstGeom>
          <a:noFill/>
        </p:spPr>
        <p:txBody>
          <a:bodyPr wrap="square" rtlCol="0">
            <a:spAutoFit/>
          </a:bodyPr>
          <a:lstStyle/>
          <a:p>
            <a:r>
              <a:rPr lang="pl-PL" sz="2400" dirty="0" smtClean="0">
                <a:latin typeface="Arial" panose="020B0604020202020204" pitchFamily="34" charset="0"/>
                <a:cs typeface="Arial" panose="020B0604020202020204" pitchFamily="34" charset="0"/>
              </a:rPr>
              <a:t>Mylna ocena sytuacji:</a:t>
            </a:r>
          </a:p>
          <a:p>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kierowca przede mną zdążył, </a:t>
            </a:r>
            <a:br>
              <a:rPr lang="pl-PL" sz="2400" dirty="0" smtClean="0">
                <a:latin typeface="Arial" panose="020B0604020202020204" pitchFamily="34" charset="0"/>
                <a:cs typeface="Arial" panose="020B0604020202020204" pitchFamily="34" charset="0"/>
              </a:rPr>
            </a:br>
            <a:r>
              <a:rPr lang="pl-PL" sz="2400" dirty="0" smtClean="0">
                <a:latin typeface="Arial" panose="020B0604020202020204" pitchFamily="34" charset="0"/>
                <a:cs typeface="Arial" panose="020B0604020202020204" pitchFamily="34" charset="0"/>
              </a:rPr>
              <a:t>ja też zdążę</a:t>
            </a:r>
          </a:p>
          <a:p>
            <a:pPr marL="285750" indent="-285750">
              <a:buFontTx/>
              <a:buChar char="-"/>
            </a:pPr>
            <a:endParaRPr lang="pl-PL" sz="2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nie będę hamował przed przejazdem, </a:t>
            </a:r>
            <a:r>
              <a:rPr lang="pl-PL" sz="2400" dirty="0">
                <a:latin typeface="Arial" panose="020B0604020202020204" pitchFamily="34" charset="0"/>
                <a:cs typeface="Arial" panose="020B0604020202020204" pitchFamily="34" charset="0"/>
              </a:rPr>
              <a:t> </a:t>
            </a:r>
            <a:r>
              <a:rPr lang="pl-PL" sz="2400" dirty="0" smtClean="0">
                <a:latin typeface="Arial" panose="020B0604020202020204" pitchFamily="34" charset="0"/>
                <a:cs typeface="Arial" panose="020B0604020202020204" pitchFamily="34" charset="0"/>
              </a:rPr>
              <a:t>bo kierowca za mną nie zdąży wyhamować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0729" y="1953006"/>
            <a:ext cx="4421127" cy="2951102"/>
          </a:xfrm>
          <a:prstGeom prst="rect">
            <a:avLst/>
          </a:prstGeom>
          <a:ln>
            <a:solidFill>
              <a:schemeClr val="tx1"/>
            </a:solidFill>
          </a:ln>
        </p:spPr>
      </p:pic>
      <p:sp>
        <p:nvSpPr>
          <p:cNvPr id="5" name="Symbol zastępczy daty 4"/>
          <p:cNvSpPr>
            <a:spLocks noGrp="1"/>
          </p:cNvSpPr>
          <p:nvPr>
            <p:ph type="dt" sz="half" idx="10"/>
          </p:nvPr>
        </p:nvSpPr>
        <p:spPr/>
        <p:txBody>
          <a:bodyPr/>
          <a:lstStyle/>
          <a:p>
            <a:r>
              <a:rPr lang="pl-PL" smtClean="0"/>
              <a:t>22.10.2019</a:t>
            </a:r>
            <a:endParaRPr lang="pl-PL"/>
          </a:p>
        </p:txBody>
      </p:sp>
      <p:sp>
        <p:nvSpPr>
          <p:cNvPr id="7" name="Tytuł 1"/>
          <p:cNvSpPr txBox="1">
            <a:spLocks/>
          </p:cNvSpPr>
          <p:nvPr/>
        </p:nvSpPr>
        <p:spPr>
          <a:xfrm>
            <a:off x="2100036" y="424341"/>
            <a:ext cx="8882289" cy="3282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2500" b="1" dirty="0">
                <a:latin typeface="Arial" panose="020B0604020202020204" pitchFamily="34" charset="0"/>
                <a:cs typeface="Arial" panose="020B0604020202020204" pitchFamily="34" charset="0"/>
              </a:rPr>
              <a:t>Zachowania w grupie kierowców na przejeździe</a:t>
            </a:r>
          </a:p>
        </p:txBody>
      </p:sp>
    </p:spTree>
    <p:extLst>
      <p:ext uri="{BB962C8B-B14F-4D97-AF65-F5344CB8AC3E}">
        <p14:creationId xmlns:p14="http://schemas.microsoft.com/office/powerpoint/2010/main" val="7623889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p:cNvSpPr txBox="1"/>
          <p:nvPr/>
        </p:nvSpPr>
        <p:spPr>
          <a:xfrm>
            <a:off x="2185988" y="1537854"/>
            <a:ext cx="9905019" cy="3139321"/>
          </a:xfrm>
          <a:prstGeom prst="rect">
            <a:avLst/>
          </a:prstGeom>
          <a:noFill/>
        </p:spPr>
        <p:txBody>
          <a:bodyPr wrap="square" rtlCol="0">
            <a:spAutoFit/>
          </a:bodyPr>
          <a:lstStyle/>
          <a:p>
            <a:r>
              <a:rPr lang="pl-PL" sz="2200" dirty="0" smtClean="0">
                <a:latin typeface="Arial" panose="020B0604020202020204" pitchFamily="34" charset="0"/>
                <a:cs typeface="Arial" panose="020B0604020202020204" pitchFamily="34" charset="0"/>
              </a:rPr>
              <a:t>Przejazdy kat. A-C wyposażone są w urządzenia elektroniczne, </a:t>
            </a:r>
          </a:p>
          <a:p>
            <a:r>
              <a:rPr lang="pl-PL" sz="2200" dirty="0" smtClean="0">
                <a:latin typeface="Arial" panose="020B0604020202020204" pitchFamily="34" charset="0"/>
                <a:cs typeface="Arial" panose="020B0604020202020204" pitchFamily="34" charset="0"/>
              </a:rPr>
              <a:t>które pomagają kierowcom pokonać przejazd w bezpieczniejszy sposób. </a:t>
            </a:r>
          </a:p>
          <a:p>
            <a:endParaRPr lang="pl-PL" sz="2200" dirty="0" smtClean="0">
              <a:latin typeface="Arial" panose="020B0604020202020204" pitchFamily="34" charset="0"/>
              <a:cs typeface="Arial" panose="020B0604020202020204" pitchFamily="34" charset="0"/>
            </a:endParaRPr>
          </a:p>
          <a:p>
            <a:r>
              <a:rPr lang="pl-PL" sz="2200" dirty="0" smtClean="0">
                <a:latin typeface="Arial" panose="020B0604020202020204" pitchFamily="34" charset="0"/>
                <a:cs typeface="Arial" panose="020B0604020202020204" pitchFamily="34" charset="0"/>
              </a:rPr>
              <a:t>Należy pamiętać jednak, że tak jak inne urządzenia elektroniczne, tak i rogatki </a:t>
            </a:r>
          </a:p>
          <a:p>
            <a:r>
              <a:rPr lang="pl-PL" sz="2200" dirty="0" smtClean="0">
                <a:latin typeface="Arial" panose="020B0604020202020204" pitchFamily="34" charset="0"/>
                <a:cs typeface="Arial" panose="020B0604020202020204" pitchFamily="34" charset="0"/>
              </a:rPr>
              <a:t>czy sygnalizacja świetlna lub dźwiękowa może ulec uszkodzeniu.</a:t>
            </a:r>
          </a:p>
          <a:p>
            <a:endParaRPr lang="pl-PL" sz="2200" dirty="0" smtClean="0">
              <a:latin typeface="Arial" panose="020B0604020202020204" pitchFamily="34" charset="0"/>
              <a:cs typeface="Arial" panose="020B0604020202020204" pitchFamily="34" charset="0"/>
            </a:endParaRPr>
          </a:p>
          <a:p>
            <a:r>
              <a:rPr lang="pl-PL" sz="2200" dirty="0" smtClean="0">
                <a:latin typeface="Arial" panose="020B0604020202020204" pitchFamily="34" charset="0"/>
                <a:cs typeface="Arial" panose="020B0604020202020204" pitchFamily="34" charset="0"/>
              </a:rPr>
              <a:t>Podobnie jest z dróżnikami, którzy mogą np. zasłabnąć i nie zamknąć rogatek </a:t>
            </a:r>
          </a:p>
          <a:p>
            <a:r>
              <a:rPr lang="pl-PL" sz="2200" dirty="0" smtClean="0">
                <a:latin typeface="Arial" panose="020B0604020202020204" pitchFamily="34" charset="0"/>
                <a:cs typeface="Arial" panose="020B0604020202020204" pitchFamily="34" charset="0"/>
              </a:rPr>
              <a:t>w odpowiednim momencie.</a:t>
            </a:r>
          </a:p>
          <a:p>
            <a:endParaRPr lang="pl-PL" sz="2200" dirty="0" smtClean="0">
              <a:latin typeface="Arial" panose="020B0604020202020204" pitchFamily="34" charset="0"/>
              <a:cs typeface="Arial" panose="020B0604020202020204" pitchFamily="34" charset="0"/>
            </a:endParaRPr>
          </a:p>
        </p:txBody>
      </p:sp>
      <p:sp>
        <p:nvSpPr>
          <p:cNvPr id="4" name="Symbol zastępczy daty 3"/>
          <p:cNvSpPr>
            <a:spLocks noGrp="1"/>
          </p:cNvSpPr>
          <p:nvPr>
            <p:ph type="dt" sz="half" idx="10"/>
          </p:nvPr>
        </p:nvSpPr>
        <p:spPr/>
        <p:txBody>
          <a:bodyPr/>
          <a:lstStyle/>
          <a:p>
            <a:r>
              <a:rPr lang="pl-PL" smtClean="0"/>
              <a:t>22.10.2019</a:t>
            </a:r>
            <a:endParaRPr lang="pl-PL"/>
          </a:p>
        </p:txBody>
      </p:sp>
      <p:sp>
        <p:nvSpPr>
          <p:cNvPr id="6" name="Tytuł 1"/>
          <p:cNvSpPr txBox="1">
            <a:spLocks/>
          </p:cNvSpPr>
          <p:nvPr/>
        </p:nvSpPr>
        <p:spPr>
          <a:xfrm>
            <a:off x="2100036" y="424341"/>
            <a:ext cx="7910739" cy="3282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000" b="1" dirty="0">
                <a:latin typeface="Arial" panose="020B0604020202020204" pitchFamily="34" charset="0"/>
                <a:cs typeface="Arial" panose="020B0604020202020204" pitchFamily="34" charset="0"/>
              </a:rPr>
              <a:t>Zasada ograniczonego zaufania</a:t>
            </a:r>
          </a:p>
        </p:txBody>
      </p:sp>
      <p:sp>
        <p:nvSpPr>
          <p:cNvPr id="2" name="Prostokąt 1"/>
          <p:cNvSpPr/>
          <p:nvPr/>
        </p:nvSpPr>
        <p:spPr>
          <a:xfrm>
            <a:off x="2827176" y="5442519"/>
            <a:ext cx="7091265" cy="646331"/>
          </a:xfrm>
          <a:prstGeom prst="rect">
            <a:avLst/>
          </a:prstGeom>
        </p:spPr>
        <p:txBody>
          <a:bodyPr wrap="square">
            <a:spAutoFit/>
          </a:bodyPr>
          <a:lstStyle/>
          <a:p>
            <a:pPr lvl="0" algn="ctr"/>
            <a:r>
              <a:rPr lang="pl-PL" dirty="0">
                <a:latin typeface="Arial" panose="020B0604020202020204" pitchFamily="34" charset="0"/>
                <a:cs typeface="Arial" panose="020B0604020202020204" pitchFamily="34" charset="0"/>
              </a:rPr>
              <a:t>Dlatego dojeżdżając do każdego przejazdu, upewnij </a:t>
            </a:r>
            <a:r>
              <a:rPr lang="pl-PL" dirty="0" smtClean="0">
                <a:latin typeface="Arial" panose="020B0604020202020204" pitchFamily="34" charset="0"/>
                <a:cs typeface="Arial" panose="020B0604020202020204" pitchFamily="34" charset="0"/>
              </a:rPr>
              <a:t>się dodatkowo</a:t>
            </a:r>
            <a:r>
              <a:rPr lang="pl-PL" dirty="0">
                <a:latin typeface="Arial" panose="020B0604020202020204" pitchFamily="34" charset="0"/>
                <a:cs typeface="Arial" panose="020B0604020202020204" pitchFamily="34" charset="0"/>
              </a:rPr>
              <a:t>,</a:t>
            </a:r>
            <a:r>
              <a:rPr lang="pl-PL" dirty="0">
                <a:solidFill>
                  <a:srgbClr val="FF0000"/>
                </a:solidFill>
                <a:latin typeface="Arial" panose="020B0604020202020204" pitchFamily="34" charset="0"/>
                <a:cs typeface="Arial" panose="020B0604020202020204" pitchFamily="34" charset="0"/>
              </a:rPr>
              <a:t> </a:t>
            </a:r>
          </a:p>
          <a:p>
            <a:pPr lvl="0" algn="ctr"/>
            <a:r>
              <a:rPr lang="pl-PL" dirty="0">
                <a:solidFill>
                  <a:srgbClr val="FF0000"/>
                </a:solidFill>
                <a:latin typeface="Arial" panose="020B0604020202020204" pitchFamily="34" charset="0"/>
                <a:cs typeface="Arial" panose="020B0604020202020204" pitchFamily="34" charset="0"/>
              </a:rPr>
              <a:t>CZY W POBLIŻU NIE MA POCIĄGU!!!</a:t>
            </a:r>
          </a:p>
        </p:txBody>
      </p:sp>
    </p:spTree>
    <p:extLst>
      <p:ext uri="{BB962C8B-B14F-4D97-AF65-F5344CB8AC3E}">
        <p14:creationId xmlns:p14="http://schemas.microsoft.com/office/powerpoint/2010/main" val="2965018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91343" y="451633"/>
            <a:ext cx="10515600" cy="328210"/>
          </a:xfrm>
        </p:spPr>
        <p:txBody>
          <a:bodyPr>
            <a:noAutofit/>
          </a:bodyPr>
          <a:lstStyle/>
          <a:p>
            <a:r>
              <a:rPr lang="pl-PL" sz="3000" b="1" dirty="0">
                <a:latin typeface="Arial" panose="020B0604020202020204" pitchFamily="34" charset="0"/>
                <a:cs typeface="Arial" panose="020B0604020202020204" pitchFamily="34" charset="0"/>
              </a:rPr>
              <a:t>Z</a:t>
            </a:r>
            <a:r>
              <a:rPr lang="pl-PL" sz="3000" b="1" dirty="0" smtClean="0">
                <a:latin typeface="Arial" panose="020B0604020202020204" pitchFamily="34" charset="0"/>
                <a:cs typeface="Arial" panose="020B0604020202020204" pitchFamily="34" charset="0"/>
              </a:rPr>
              <a:t>asada </a:t>
            </a:r>
            <a:r>
              <a:rPr lang="pl-PL" sz="3000" b="1" dirty="0">
                <a:latin typeface="Arial" panose="020B0604020202020204" pitchFamily="34" charset="0"/>
                <a:cs typeface="Arial" panose="020B0604020202020204" pitchFamily="34" charset="0"/>
              </a:rPr>
              <a:t>działania przejazdu kat. B</a:t>
            </a:r>
          </a:p>
        </p:txBody>
      </p:sp>
      <p:sp>
        <p:nvSpPr>
          <p:cNvPr id="3" name="pole tekstowe 2"/>
          <p:cNvSpPr txBox="1"/>
          <p:nvPr/>
        </p:nvSpPr>
        <p:spPr>
          <a:xfrm>
            <a:off x="2053243" y="1147156"/>
            <a:ext cx="9690023" cy="5016758"/>
          </a:xfrm>
          <a:prstGeom prst="rect">
            <a:avLst/>
          </a:prstGeom>
          <a:noFill/>
        </p:spPr>
        <p:txBody>
          <a:bodyPr wrap="square" rtlCol="0">
            <a:spAutoFit/>
          </a:bodyPr>
          <a:lstStyle/>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przejazdy kat. B są aktywowane po najechaniu pociągu na czujnik załączający </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przed zamknięciem rogatek włącza się sygnalizacja dźwiękowa i świetlna,</a:t>
            </a:r>
            <a:r>
              <a:rPr lang="pl-PL" sz="2000" dirty="0">
                <a:latin typeface="Arial" panose="020B0604020202020204" pitchFamily="34" charset="0"/>
                <a:cs typeface="Arial" panose="020B0604020202020204" pitchFamily="34" charset="0"/>
              </a:rPr>
              <a:t> </a:t>
            </a:r>
            <a:r>
              <a:rPr lang="pl-PL" sz="2000" dirty="0" smtClean="0">
                <a:latin typeface="Arial" panose="020B0604020202020204" pitchFamily="34" charset="0"/>
                <a:cs typeface="Arial" panose="020B0604020202020204" pitchFamily="34" charset="0"/>
              </a:rPr>
              <a:t>jest to informacja o zakazie wjazdu na przejazd – służy do opuszczenia przejazdu przez pojazdy, które są już na przejeździe</a:t>
            </a: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około 10 sekund – opadają rogatki</a:t>
            </a:r>
            <a:endParaRPr lang="pl-PL"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000" dirty="0">
                <a:latin typeface="Arial" panose="020B0604020202020204" pitchFamily="34" charset="0"/>
                <a:cs typeface="Arial" panose="020B0604020202020204" pitchFamily="34" charset="0"/>
              </a:rPr>
              <a:t>o</a:t>
            </a:r>
            <a:r>
              <a:rPr lang="pl-PL" sz="2000" dirty="0" smtClean="0">
                <a:latin typeface="Arial" panose="020B0604020202020204" pitchFamily="34" charset="0"/>
                <a:cs typeface="Arial" panose="020B0604020202020204" pitchFamily="34" charset="0"/>
              </a:rPr>
              <a:t>koło 10 sekund od zamknięcia rogatek  czoło pociągu może pojawić się na przejeździe</a:t>
            </a:r>
          </a:p>
          <a:p>
            <a:endParaRPr lang="pl-PL" sz="2000" dirty="0" smtClean="0">
              <a:latin typeface="Arial" panose="020B0604020202020204" pitchFamily="34" charset="0"/>
              <a:cs typeface="Arial" panose="020B0604020202020204" pitchFamily="34" charset="0"/>
            </a:endParaRPr>
          </a:p>
          <a:p>
            <a:pPr algn="ctr"/>
            <a:r>
              <a:rPr lang="pl-PL" sz="2000" dirty="0">
                <a:solidFill>
                  <a:srgbClr val="FF0000"/>
                </a:solidFill>
                <a:latin typeface="Arial" panose="020B0604020202020204" pitchFamily="34" charset="0"/>
                <a:cs typeface="Arial" panose="020B0604020202020204" pitchFamily="34" charset="0"/>
              </a:rPr>
              <a:t>WAŻNE!!! </a:t>
            </a:r>
          </a:p>
          <a:p>
            <a:pPr algn="ctr"/>
            <a:r>
              <a:rPr lang="pl-PL" sz="2000" dirty="0">
                <a:solidFill>
                  <a:srgbClr val="FF0000"/>
                </a:solidFill>
                <a:latin typeface="Arial" panose="020B0604020202020204" pitchFamily="34" charset="0"/>
                <a:cs typeface="Arial" panose="020B0604020202020204" pitchFamily="34" charset="0"/>
              </a:rPr>
              <a:t>NIE LEKCEWAŻ SYGNALIZACJI! </a:t>
            </a:r>
          </a:p>
          <a:p>
            <a:pPr algn="ctr"/>
            <a:r>
              <a:rPr lang="pl-PL" sz="2000" dirty="0">
                <a:latin typeface="Arial" panose="020B0604020202020204" pitchFamily="34" charset="0"/>
                <a:cs typeface="Arial" panose="020B0604020202020204" pitchFamily="34" charset="0"/>
              </a:rPr>
              <a:t>W momencie gdy światła zaczną migać, możesz nie mieć już czasu, aby opuścić przejazd, narażając tym samym swoje życie, a także życie innych</a:t>
            </a:r>
            <a:r>
              <a:rPr lang="pl-PL" sz="2000" dirty="0" smtClean="0">
                <a:latin typeface="Arial" panose="020B0604020202020204" pitchFamily="34" charset="0"/>
                <a:cs typeface="Arial" panose="020B0604020202020204" pitchFamily="34" charset="0"/>
              </a:rPr>
              <a:t>!</a:t>
            </a:r>
          </a:p>
          <a:p>
            <a:endParaRPr lang="pl-PL" sz="2000" dirty="0" smtClean="0">
              <a:latin typeface="Arial" panose="020B0604020202020204" pitchFamily="34" charset="0"/>
              <a:cs typeface="Arial" panose="020B0604020202020204" pitchFamily="34" charset="0"/>
            </a:endParaRPr>
          </a:p>
          <a:p>
            <a:endParaRPr lang="pl-PL" sz="2000" dirty="0">
              <a:latin typeface="Arial" panose="020B0604020202020204" pitchFamily="34" charset="0"/>
              <a:cs typeface="Arial" panose="020B0604020202020204" pitchFamily="34" charset="0"/>
            </a:endParaRPr>
          </a:p>
          <a:p>
            <a:r>
              <a:rPr lang="pl-PL" sz="2000" dirty="0">
                <a:latin typeface="Arial" panose="020B0604020202020204" pitchFamily="34" charset="0"/>
                <a:cs typeface="Arial" panose="020B0604020202020204" pitchFamily="34" charset="0"/>
              </a:rPr>
              <a:t>W</a:t>
            </a:r>
            <a:r>
              <a:rPr lang="pl-PL" sz="2000" dirty="0" smtClean="0">
                <a:latin typeface="Arial" panose="020B0604020202020204" pitchFamily="34" charset="0"/>
                <a:cs typeface="Arial" panose="020B0604020202020204" pitchFamily="34" charset="0"/>
              </a:rPr>
              <a:t> </a:t>
            </a:r>
            <a:r>
              <a:rPr lang="pl-PL" sz="2000" dirty="0">
                <a:latin typeface="Arial" panose="020B0604020202020204" pitchFamily="34" charset="0"/>
                <a:cs typeface="Arial" panose="020B0604020202020204" pitchFamily="34" charset="0"/>
              </a:rPr>
              <a:t>czasie, który mija od zapalenia się sygnalizacji świetlnej do </a:t>
            </a:r>
            <a:r>
              <a:rPr lang="pl-PL" sz="2000" dirty="0" smtClean="0">
                <a:latin typeface="Arial" panose="020B0604020202020204" pitchFamily="34" charset="0"/>
                <a:cs typeface="Arial" panose="020B0604020202020204" pitchFamily="34" charset="0"/>
              </a:rPr>
              <a:t>zamknięcia jezdni przez rogatki, pociąg </a:t>
            </a:r>
            <a:r>
              <a:rPr lang="pl-PL" sz="2000" dirty="0">
                <a:latin typeface="Arial" panose="020B0604020202020204" pitchFamily="34" charset="0"/>
                <a:cs typeface="Arial" panose="020B0604020202020204" pitchFamily="34" charset="0"/>
              </a:rPr>
              <a:t>jadący z prędkością </a:t>
            </a:r>
            <a:r>
              <a:rPr lang="pl-PL" sz="2000" dirty="0" smtClean="0">
                <a:latin typeface="Arial" panose="020B0604020202020204" pitchFamily="34" charset="0"/>
                <a:cs typeface="Arial" panose="020B0604020202020204" pitchFamily="34" charset="0"/>
              </a:rPr>
              <a:t>160 </a:t>
            </a:r>
            <a:r>
              <a:rPr lang="pl-PL" sz="2000" dirty="0">
                <a:latin typeface="Arial" panose="020B0604020202020204" pitchFamily="34" charset="0"/>
                <a:cs typeface="Arial" panose="020B0604020202020204" pitchFamily="34" charset="0"/>
              </a:rPr>
              <a:t>km/h </a:t>
            </a:r>
            <a:r>
              <a:rPr lang="pl-PL" sz="2000" dirty="0">
                <a:solidFill>
                  <a:srgbClr val="FF0000"/>
                </a:solidFill>
                <a:latin typeface="Arial" panose="020B0604020202020204" pitchFamily="34" charset="0"/>
                <a:cs typeface="Arial" panose="020B0604020202020204" pitchFamily="34" charset="0"/>
              </a:rPr>
              <a:t>przebywa drogę </a:t>
            </a:r>
            <a:r>
              <a:rPr lang="pl-PL" sz="2000" dirty="0" smtClean="0">
                <a:solidFill>
                  <a:srgbClr val="FF0000"/>
                </a:solidFill>
                <a:latin typeface="Arial" panose="020B0604020202020204" pitchFamily="34" charset="0"/>
                <a:cs typeface="Arial" panose="020B0604020202020204" pitchFamily="34" charset="0"/>
              </a:rPr>
              <a:t>1022 m</a:t>
            </a:r>
            <a:r>
              <a:rPr lang="pl-PL" sz="2000" b="1" dirty="0" smtClean="0">
                <a:latin typeface="Arial" panose="020B0604020202020204" pitchFamily="34" charset="0"/>
                <a:cs typeface="Arial" panose="020B0604020202020204" pitchFamily="34" charset="0"/>
              </a:rPr>
              <a:t>.</a:t>
            </a:r>
            <a:endParaRPr lang="pl-PL" sz="2000" b="1" dirty="0">
              <a:latin typeface="Arial" panose="020B0604020202020204" pitchFamily="34" charset="0"/>
              <a:cs typeface="Arial" panose="020B0604020202020204" pitchFamily="34" charset="0"/>
            </a:endParaRPr>
          </a:p>
        </p:txBody>
      </p:sp>
      <p:sp>
        <p:nvSpPr>
          <p:cNvPr id="4" name="Symbol zastępczy daty 3"/>
          <p:cNvSpPr>
            <a:spLocks noGrp="1"/>
          </p:cNvSpPr>
          <p:nvPr>
            <p:ph type="dt" sz="half" idx="10"/>
          </p:nvPr>
        </p:nvSpPr>
        <p:spPr/>
        <p:txBody>
          <a:bodyPr/>
          <a:lstStyle/>
          <a:p>
            <a:r>
              <a:rPr lang="pl-PL" smtClean="0"/>
              <a:t>22.10.2019</a:t>
            </a:r>
            <a:endParaRPr lang="pl-PL"/>
          </a:p>
        </p:txBody>
      </p:sp>
    </p:spTree>
    <p:extLst>
      <p:ext uri="{BB962C8B-B14F-4D97-AF65-F5344CB8AC3E}">
        <p14:creationId xmlns:p14="http://schemas.microsoft.com/office/powerpoint/2010/main" val="23264993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72262" y="398491"/>
            <a:ext cx="10515600" cy="328210"/>
          </a:xfrm>
        </p:spPr>
        <p:txBody>
          <a:bodyPr>
            <a:noAutofit/>
          </a:bodyPr>
          <a:lstStyle/>
          <a:p>
            <a:r>
              <a:rPr lang="pl-PL" sz="3000" b="1" dirty="0" smtClean="0">
                <a:latin typeface="Arial" panose="020B0604020202020204" pitchFamily="34" charset="0"/>
                <a:cs typeface="Arial" panose="020B0604020202020204" pitchFamily="34" charset="0"/>
              </a:rPr>
              <a:t>Akty prawne</a:t>
            </a:r>
            <a:endParaRPr lang="pl-PL" sz="3000" b="1" dirty="0">
              <a:latin typeface="Arial" panose="020B0604020202020204" pitchFamily="34" charset="0"/>
              <a:cs typeface="Arial" panose="020B0604020202020204" pitchFamily="34" charset="0"/>
            </a:endParaRPr>
          </a:p>
        </p:txBody>
      </p:sp>
      <p:sp>
        <p:nvSpPr>
          <p:cNvPr id="5" name="Symbol zastępczy daty 4"/>
          <p:cNvSpPr>
            <a:spLocks noGrp="1"/>
          </p:cNvSpPr>
          <p:nvPr>
            <p:ph type="dt" sz="half" idx="10"/>
          </p:nvPr>
        </p:nvSpPr>
        <p:spPr/>
        <p:txBody>
          <a:bodyPr/>
          <a:lstStyle/>
          <a:p>
            <a:r>
              <a:rPr lang="pl-PL" smtClean="0"/>
              <a:t>22.10.2019</a:t>
            </a:r>
            <a:endParaRPr lang="pl-PL"/>
          </a:p>
        </p:txBody>
      </p:sp>
      <p:sp>
        <p:nvSpPr>
          <p:cNvPr id="8" name="pole tekstowe 7"/>
          <p:cNvSpPr txBox="1"/>
          <p:nvPr/>
        </p:nvSpPr>
        <p:spPr>
          <a:xfrm>
            <a:off x="2145321" y="1568893"/>
            <a:ext cx="9646988" cy="4247317"/>
          </a:xfrm>
          <a:prstGeom prst="rect">
            <a:avLst/>
          </a:prstGeom>
          <a:noFill/>
        </p:spPr>
        <p:txBody>
          <a:bodyPr wrap="square" rtlCol="0">
            <a:spAutoFit/>
          </a:bodyPr>
          <a:lstStyle/>
          <a:p>
            <a:pPr marL="285750" indent="-285750">
              <a:buFont typeface="Arial" pitchFamily="34" charset="0"/>
              <a:buChar char="•"/>
            </a:pPr>
            <a:r>
              <a:rPr lang="pl-PL" dirty="0">
                <a:latin typeface="Arial" panose="020B0604020202020204" pitchFamily="34" charset="0"/>
                <a:cs typeface="Arial" panose="020B0604020202020204" pitchFamily="34" charset="0"/>
              </a:rPr>
              <a:t>Ustawa z dnia 20 czerwca 1997 r. Prawo o ruchu drogowym </a:t>
            </a:r>
            <a:endParaRPr lang="pl-PL" dirty="0" smtClean="0">
              <a:latin typeface="Arial" panose="020B0604020202020204" pitchFamily="34" charset="0"/>
              <a:cs typeface="Arial" panose="020B0604020202020204" pitchFamily="34" charset="0"/>
            </a:endParaRPr>
          </a:p>
          <a:p>
            <a:endParaRPr lang="pl-PL" dirty="0">
              <a:latin typeface="Arial" panose="020B0604020202020204" pitchFamily="34" charset="0"/>
              <a:cs typeface="Arial" panose="020B0604020202020204" pitchFamily="34" charset="0"/>
            </a:endParaRPr>
          </a:p>
          <a:p>
            <a:pPr marL="285750" indent="-285750">
              <a:buFont typeface="Arial" pitchFamily="34" charset="0"/>
              <a:buChar char="•"/>
            </a:pPr>
            <a:r>
              <a:rPr lang="pl-PL" dirty="0">
                <a:latin typeface="Arial" panose="020B0604020202020204" pitchFamily="34" charset="0"/>
                <a:cs typeface="Arial" panose="020B0604020202020204" pitchFamily="34" charset="0"/>
              </a:rPr>
              <a:t>Rozporządzenie Ministrów Infrastruktury oraz Spraw Wewnętrznych i </a:t>
            </a:r>
            <a:r>
              <a:rPr lang="pl-PL" dirty="0" smtClean="0">
                <a:latin typeface="Arial" panose="020B0604020202020204" pitchFamily="34" charset="0"/>
                <a:cs typeface="Arial" panose="020B0604020202020204" pitchFamily="34" charset="0"/>
              </a:rPr>
              <a:t>Administracji z </a:t>
            </a:r>
            <a:r>
              <a:rPr lang="pl-PL" dirty="0">
                <a:latin typeface="Arial" panose="020B0604020202020204" pitchFamily="34" charset="0"/>
                <a:cs typeface="Arial" panose="020B0604020202020204" pitchFamily="34" charset="0"/>
              </a:rPr>
              <a:t>dnia 31 lipca 2002 r. w sprawie znaków i sygnałów </a:t>
            </a:r>
            <a:r>
              <a:rPr lang="pl-PL" dirty="0" smtClean="0">
                <a:latin typeface="Arial" panose="020B0604020202020204" pitchFamily="34" charset="0"/>
                <a:cs typeface="Arial" panose="020B0604020202020204" pitchFamily="34" charset="0"/>
              </a:rPr>
              <a:t>drogowych</a:t>
            </a:r>
          </a:p>
          <a:p>
            <a:endParaRPr lang="pl-PL" dirty="0">
              <a:latin typeface="Arial" panose="020B0604020202020204" pitchFamily="34" charset="0"/>
              <a:cs typeface="Arial" panose="020B0604020202020204" pitchFamily="34" charset="0"/>
            </a:endParaRPr>
          </a:p>
          <a:p>
            <a:pPr marL="285750" indent="-285750">
              <a:buFont typeface="Arial" pitchFamily="34" charset="0"/>
              <a:buChar char="•"/>
            </a:pPr>
            <a:r>
              <a:rPr lang="pl-PL" dirty="0">
                <a:latin typeface="Arial" panose="020B0604020202020204" pitchFamily="34" charset="0"/>
                <a:cs typeface="Arial" panose="020B0604020202020204" pitchFamily="34" charset="0"/>
              </a:rPr>
              <a:t>Rozporządzenie Ministra Infrastruktury z dnia 3 lipca 2003 </a:t>
            </a:r>
            <a:r>
              <a:rPr lang="pl-PL" dirty="0" smtClean="0">
                <a:latin typeface="Arial" panose="020B0604020202020204" pitchFamily="34" charset="0"/>
                <a:cs typeface="Arial" panose="020B0604020202020204" pitchFamily="34" charset="0"/>
              </a:rPr>
              <a:t>r. w sprawie szczegółowych </a:t>
            </a:r>
            <a:r>
              <a:rPr lang="pl-PL" dirty="0">
                <a:latin typeface="Arial" panose="020B0604020202020204" pitchFamily="34" charset="0"/>
                <a:cs typeface="Arial" panose="020B0604020202020204" pitchFamily="34" charset="0"/>
              </a:rPr>
              <a:t>warunków technicznych dla </a:t>
            </a:r>
            <a:r>
              <a:rPr lang="pl-PL" dirty="0" smtClean="0">
                <a:latin typeface="Arial" panose="020B0604020202020204" pitchFamily="34" charset="0"/>
                <a:cs typeface="Arial" panose="020B0604020202020204" pitchFamily="34" charset="0"/>
              </a:rPr>
              <a:t>znaków i </a:t>
            </a:r>
            <a:r>
              <a:rPr lang="pl-PL" dirty="0">
                <a:latin typeface="Arial" panose="020B0604020202020204" pitchFamily="34" charset="0"/>
                <a:cs typeface="Arial" panose="020B0604020202020204" pitchFamily="34" charset="0"/>
              </a:rPr>
              <a:t>sygnałów </a:t>
            </a:r>
            <a:r>
              <a:rPr lang="pl-PL" dirty="0" smtClean="0">
                <a:latin typeface="Arial" panose="020B0604020202020204" pitchFamily="34" charset="0"/>
                <a:cs typeface="Arial" panose="020B0604020202020204" pitchFamily="34" charset="0"/>
              </a:rPr>
              <a:t>drogowych oraz </a:t>
            </a:r>
            <a:r>
              <a:rPr lang="pl-PL" dirty="0">
                <a:latin typeface="Arial" panose="020B0604020202020204" pitchFamily="34" charset="0"/>
                <a:cs typeface="Arial" panose="020B0604020202020204" pitchFamily="34" charset="0"/>
              </a:rPr>
              <a:t>urządzeń bezpieczeństwa ruchu drogowego </a:t>
            </a:r>
            <a:r>
              <a:rPr lang="pl-PL" dirty="0" smtClean="0">
                <a:latin typeface="Arial" panose="020B0604020202020204" pitchFamily="34" charset="0"/>
                <a:cs typeface="Arial" panose="020B0604020202020204" pitchFamily="34" charset="0"/>
              </a:rPr>
              <a:t>i </a:t>
            </a:r>
            <a:r>
              <a:rPr lang="pl-PL" dirty="0">
                <a:latin typeface="Arial" panose="020B0604020202020204" pitchFamily="34" charset="0"/>
                <a:cs typeface="Arial" panose="020B0604020202020204" pitchFamily="34" charset="0"/>
              </a:rPr>
              <a:t>warunków ich umieszczania na </a:t>
            </a:r>
            <a:r>
              <a:rPr lang="pl-PL" dirty="0" smtClean="0">
                <a:latin typeface="Arial" panose="020B0604020202020204" pitchFamily="34" charset="0"/>
                <a:cs typeface="Arial" panose="020B0604020202020204" pitchFamily="34" charset="0"/>
              </a:rPr>
              <a:t>drogach</a:t>
            </a:r>
          </a:p>
          <a:p>
            <a:endParaRPr lang="pl-PL" dirty="0">
              <a:latin typeface="Arial" panose="020B0604020202020204" pitchFamily="34" charset="0"/>
              <a:cs typeface="Arial" panose="020B0604020202020204" pitchFamily="34" charset="0"/>
            </a:endParaRPr>
          </a:p>
          <a:p>
            <a:pPr marL="285750" indent="-285750">
              <a:buFont typeface="Arial" pitchFamily="34" charset="0"/>
              <a:buChar char="•"/>
            </a:pPr>
            <a:r>
              <a:rPr lang="pl-PL" dirty="0">
                <a:latin typeface="Arial" panose="020B0604020202020204" pitchFamily="34" charset="0"/>
                <a:cs typeface="Arial" panose="020B0604020202020204" pitchFamily="34" charset="0"/>
              </a:rPr>
              <a:t>Rozporządzenie Ministra Infrastruktury i Rozwoju z dnia 20 października 2015 </a:t>
            </a:r>
            <a:r>
              <a:rPr lang="pl-PL" dirty="0" smtClean="0">
                <a:latin typeface="Arial" panose="020B0604020202020204" pitchFamily="34" charset="0"/>
                <a:cs typeface="Arial" panose="020B0604020202020204" pitchFamily="34" charset="0"/>
              </a:rPr>
              <a:t>r. w </a:t>
            </a:r>
            <a:r>
              <a:rPr lang="pl-PL" dirty="0">
                <a:latin typeface="Arial" panose="020B0604020202020204" pitchFamily="34" charset="0"/>
                <a:cs typeface="Arial" panose="020B0604020202020204" pitchFamily="34" charset="0"/>
              </a:rPr>
              <a:t>sprawie warunków technicznych jakim powinny odpowiadać skrzyżowania </a:t>
            </a:r>
            <a:r>
              <a:rPr lang="pl-PL" dirty="0" smtClean="0">
                <a:latin typeface="Arial" panose="020B0604020202020204" pitchFamily="34" charset="0"/>
                <a:cs typeface="Arial" panose="020B0604020202020204" pitchFamily="34" charset="0"/>
              </a:rPr>
              <a:t>linii </a:t>
            </a:r>
            <a:r>
              <a:rPr lang="pl-PL" dirty="0">
                <a:latin typeface="Arial" panose="020B0604020202020204" pitchFamily="34" charset="0"/>
                <a:cs typeface="Arial" panose="020B0604020202020204" pitchFamily="34" charset="0"/>
              </a:rPr>
              <a:t>kolejowych oraz bocznic z drogami i ich usytuowanie. </a:t>
            </a:r>
            <a:endParaRPr lang="pl-PL" dirty="0" smtClean="0">
              <a:latin typeface="Arial" panose="020B0604020202020204" pitchFamily="34" charset="0"/>
              <a:cs typeface="Arial" panose="020B0604020202020204" pitchFamily="34" charset="0"/>
            </a:endParaRPr>
          </a:p>
          <a:p>
            <a:endParaRPr lang="pl-PL" dirty="0">
              <a:latin typeface="Arial" panose="020B0604020202020204" pitchFamily="34" charset="0"/>
              <a:cs typeface="Arial" panose="020B0604020202020204" pitchFamily="34" charset="0"/>
            </a:endParaRPr>
          </a:p>
          <a:p>
            <a:pPr marL="285750" indent="-285750">
              <a:buFont typeface="Arial" pitchFamily="34" charset="0"/>
              <a:buChar char="•"/>
            </a:pPr>
            <a:r>
              <a:rPr lang="pl-PL" dirty="0">
                <a:latin typeface="Arial" panose="020B0604020202020204" pitchFamily="34" charset="0"/>
                <a:cs typeface="Arial" panose="020B0604020202020204" pitchFamily="34" charset="0"/>
              </a:rPr>
              <a:t>Nowelizacja tego rozporządzenia z dnia 2 października 2018 r. </a:t>
            </a:r>
            <a:r>
              <a:rPr lang="pl-PL" dirty="0" smtClean="0">
                <a:latin typeface="Arial" panose="020B0604020202020204" pitchFamily="34" charset="0"/>
                <a:cs typeface="Arial" panose="020B0604020202020204" pitchFamily="34" charset="0"/>
              </a:rPr>
              <a:t>weszła </a:t>
            </a:r>
            <a:r>
              <a:rPr lang="pl-PL" dirty="0">
                <a:latin typeface="Arial" panose="020B0604020202020204" pitchFamily="34" charset="0"/>
                <a:cs typeface="Arial" panose="020B0604020202020204" pitchFamily="34" charset="0"/>
              </a:rPr>
              <a:t>w życie </a:t>
            </a:r>
            <a:r>
              <a:rPr lang="pl-PL" dirty="0" smtClean="0">
                <a:latin typeface="Arial" panose="020B0604020202020204" pitchFamily="34" charset="0"/>
                <a:cs typeface="Arial" panose="020B0604020202020204" pitchFamily="34" charset="0"/>
              </a:rPr>
              <a:t>16 października </a:t>
            </a:r>
            <a:r>
              <a:rPr lang="pl-PL" dirty="0">
                <a:latin typeface="Arial" panose="020B0604020202020204" pitchFamily="34" charset="0"/>
                <a:cs typeface="Arial" panose="020B0604020202020204" pitchFamily="34" charset="0"/>
              </a:rPr>
              <a:t>2018 r.</a:t>
            </a:r>
          </a:p>
        </p:txBody>
      </p:sp>
    </p:spTree>
    <p:extLst>
      <p:ext uri="{BB962C8B-B14F-4D97-AF65-F5344CB8AC3E}">
        <p14:creationId xmlns:p14="http://schemas.microsoft.com/office/powerpoint/2010/main" val="34315748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84416" y="418382"/>
            <a:ext cx="10515600" cy="328210"/>
          </a:xfrm>
        </p:spPr>
        <p:txBody>
          <a:bodyPr>
            <a:noAutofit/>
          </a:bodyPr>
          <a:lstStyle/>
          <a:p>
            <a:r>
              <a:rPr lang="pl-PL" sz="3000" b="1" dirty="0" smtClean="0">
                <a:latin typeface="Arial" panose="020B0604020202020204" pitchFamily="34" charset="0"/>
                <a:cs typeface="Arial" panose="020B0604020202020204" pitchFamily="34" charset="0"/>
              </a:rPr>
              <a:t>Co się dzieje w głowie kierowcy?</a:t>
            </a:r>
            <a:endParaRPr lang="pl-PL" sz="3000" b="1" dirty="0">
              <a:latin typeface="Arial" panose="020B0604020202020204" pitchFamily="34" charset="0"/>
              <a:cs typeface="Arial" panose="020B0604020202020204" pitchFamily="34" charset="0"/>
            </a:endParaRPr>
          </a:p>
        </p:txBody>
      </p:sp>
      <p:sp>
        <p:nvSpPr>
          <p:cNvPr id="3" name="pole tekstowe 2"/>
          <p:cNvSpPr txBox="1"/>
          <p:nvPr/>
        </p:nvSpPr>
        <p:spPr>
          <a:xfrm>
            <a:off x="2103466" y="1370733"/>
            <a:ext cx="10221884" cy="4708981"/>
          </a:xfrm>
          <a:prstGeom prst="rect">
            <a:avLst/>
          </a:prstGeom>
          <a:noFill/>
        </p:spPr>
        <p:txBody>
          <a:bodyPr wrap="square" rtlCol="0">
            <a:spAutoFit/>
          </a:bodyPr>
          <a:lstStyle/>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zawsze jestem „obecny” (świadomie kontroluję wszystko) </a:t>
            </a:r>
          </a:p>
          <a:p>
            <a:pPr marL="269875"/>
            <a:r>
              <a:rPr lang="pl-PL" sz="2400" dirty="0" smtClean="0">
                <a:latin typeface="Arial" panose="020B0604020202020204" pitchFamily="34" charset="0"/>
                <a:cs typeface="Arial" panose="020B0604020202020204" pitchFamily="34" charset="0"/>
              </a:rPr>
              <a:t>podczas prowadzenia pojazdu?</a:t>
            </a:r>
          </a:p>
          <a:p>
            <a:pPr marL="269875"/>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zdarza mi się „jeździć na pamięć”?</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wykonuję czynności mechanicznie?</a:t>
            </a:r>
          </a:p>
          <a:p>
            <a:pPr marL="285750" indent="-285750">
              <a:buFont typeface="Arial" panose="020B0604020202020204" pitchFamily="34" charset="0"/>
              <a:buChar char="•"/>
            </a:pPr>
            <a:endParaRPr lang="pl-PL" sz="2400"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400" dirty="0" smtClean="0">
                <a:latin typeface="Arial" panose="020B0604020202020204" pitchFamily="34" charset="0"/>
                <a:cs typeface="Arial" panose="020B0604020202020204" pitchFamily="34" charset="0"/>
              </a:rPr>
              <a:t>czy niska częstotliwość z jaką poruszają się pociągi na niektórych </a:t>
            </a:r>
            <a:r>
              <a:rPr lang="pl-PL" sz="2400" dirty="0">
                <a:latin typeface="Arial" panose="020B0604020202020204" pitchFamily="34" charset="0"/>
                <a:cs typeface="Arial" panose="020B0604020202020204" pitchFamily="34" charset="0"/>
              </a:rPr>
              <a:t>przejazdach </a:t>
            </a:r>
            <a:r>
              <a:rPr lang="pl-PL" sz="2400" dirty="0" smtClean="0">
                <a:latin typeface="Arial" panose="020B0604020202020204" pitchFamily="34" charset="0"/>
                <a:cs typeface="Arial" panose="020B0604020202020204" pitchFamily="34" charset="0"/>
              </a:rPr>
              <a:t>(</a:t>
            </a:r>
            <a:r>
              <a:rPr lang="pl-PL" sz="2400" dirty="0">
                <a:latin typeface="Arial" panose="020B0604020202020204" pitchFamily="34" charset="0"/>
                <a:cs typeface="Arial" panose="020B0604020202020204" pitchFamily="34" charset="0"/>
              </a:rPr>
              <a:t>małe prawdopodobieństwo wystąpienia </a:t>
            </a:r>
            <a:r>
              <a:rPr lang="pl-PL" sz="2400" dirty="0" smtClean="0">
                <a:latin typeface="Arial" panose="020B0604020202020204" pitchFamily="34" charset="0"/>
                <a:cs typeface="Arial" panose="020B0604020202020204" pitchFamily="34" charset="0"/>
              </a:rPr>
              <a:t>wypadku) powoduje wzrost chęci do ryzykowania podczas przekraczania przejazdów kolejowo-drogowych?</a:t>
            </a:r>
          </a:p>
          <a:p>
            <a:pPr marL="357188" indent="-269875">
              <a:buFontTx/>
              <a:buChar char="-"/>
            </a:pPr>
            <a:endParaRPr lang="pl-PL" dirty="0" smtClean="0"/>
          </a:p>
          <a:p>
            <a:r>
              <a:rPr lang="pl-PL" dirty="0" smtClean="0"/>
              <a:t> </a:t>
            </a:r>
            <a:endParaRPr lang="pl-PL" dirty="0"/>
          </a:p>
        </p:txBody>
      </p:sp>
      <p:sp>
        <p:nvSpPr>
          <p:cNvPr id="4" name="Symbol zastępczy daty 3"/>
          <p:cNvSpPr>
            <a:spLocks noGrp="1"/>
          </p:cNvSpPr>
          <p:nvPr>
            <p:ph type="dt" sz="half" idx="10"/>
          </p:nvPr>
        </p:nvSpPr>
        <p:spPr/>
        <p:txBody>
          <a:bodyPr/>
          <a:lstStyle/>
          <a:p>
            <a:r>
              <a:rPr lang="pl-PL" smtClean="0"/>
              <a:t>22.10.2019</a:t>
            </a:r>
            <a:endParaRPr lang="pl-PL"/>
          </a:p>
        </p:txBody>
      </p:sp>
    </p:spTree>
    <p:extLst>
      <p:ext uri="{BB962C8B-B14F-4D97-AF65-F5344CB8AC3E}">
        <p14:creationId xmlns:p14="http://schemas.microsoft.com/office/powerpoint/2010/main" val="3614821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79567" y="410070"/>
            <a:ext cx="10515600" cy="328210"/>
          </a:xfrm>
        </p:spPr>
        <p:txBody>
          <a:bodyPr>
            <a:noAutofit/>
          </a:bodyPr>
          <a:lstStyle/>
          <a:p>
            <a:r>
              <a:rPr lang="pl-PL" sz="3000" b="1" dirty="0" smtClean="0">
                <a:latin typeface="Arial" panose="020B0604020202020204" pitchFamily="34" charset="0"/>
                <a:cs typeface="Arial" panose="020B0604020202020204" pitchFamily="34" charset="0"/>
              </a:rPr>
              <a:t>Pożądane zachowania kierowców</a:t>
            </a:r>
            <a:endParaRPr lang="pl-PL" sz="3000" b="1" dirty="0">
              <a:latin typeface="Arial" panose="020B0604020202020204" pitchFamily="34" charset="0"/>
              <a:cs typeface="Arial" panose="020B0604020202020204" pitchFamily="34" charset="0"/>
            </a:endParaRPr>
          </a:p>
        </p:txBody>
      </p:sp>
      <p:sp>
        <p:nvSpPr>
          <p:cNvPr id="3" name="pole tekstowe 2"/>
          <p:cNvSpPr txBox="1"/>
          <p:nvPr/>
        </p:nvSpPr>
        <p:spPr>
          <a:xfrm>
            <a:off x="2090738" y="1213657"/>
            <a:ext cx="9867506" cy="4708981"/>
          </a:xfrm>
          <a:prstGeom prst="rect">
            <a:avLst/>
          </a:prstGeom>
          <a:noFill/>
        </p:spPr>
        <p:txBody>
          <a:bodyPr wrap="square" rtlCol="0">
            <a:spAutoFit/>
          </a:bodyPr>
          <a:lstStyle/>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zachowanie odpowiedniej odległości przed poprzedzającym samochodem, </a:t>
            </a:r>
          </a:p>
          <a:p>
            <a:r>
              <a:rPr lang="pl-PL" sz="2000" dirty="0" smtClean="0">
                <a:latin typeface="Arial" panose="020B0604020202020204" pitchFamily="34" charset="0"/>
                <a:cs typeface="Arial" panose="020B0604020202020204" pitchFamily="34" charset="0"/>
              </a:rPr>
              <a:t>ma na celu zapobieganie sytuacjom, w których kierowca jadący z tyłu zostaje </a:t>
            </a:r>
          </a:p>
          <a:p>
            <a:r>
              <a:rPr lang="pl-PL" sz="2000" dirty="0" smtClean="0">
                <a:latin typeface="Arial" panose="020B0604020202020204" pitchFamily="34" charset="0"/>
                <a:cs typeface="Arial" panose="020B0604020202020204" pitchFamily="34" charset="0"/>
              </a:rPr>
              <a:t>„uwięziony” na przejeździe z powodu braku możliwości kontynuowania jazdy</a:t>
            </a:r>
          </a:p>
          <a:p>
            <a:pPr marL="285750" indent="-285750">
              <a:buFont typeface="Arial" panose="020B0604020202020204" pitchFamily="34" charset="0"/>
              <a:buChar char="•"/>
            </a:pPr>
            <a:endParaRPr lang="pl-PL"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pl-PL" sz="2000" dirty="0" smtClean="0">
                <a:latin typeface="Arial" panose="020B0604020202020204" pitchFamily="34" charset="0"/>
                <a:cs typeface="Arial" panose="020B0604020202020204" pitchFamily="34" charset="0"/>
              </a:rPr>
              <a:t>co zrobić gdy już się zostanie „zamkniętym” na przejeździe? </a:t>
            </a:r>
          </a:p>
          <a:p>
            <a:pPr marL="501650" indent="-342900">
              <a:buFont typeface="Courier New" panose="02070309020205020404" pitchFamily="49" charset="0"/>
              <a:buChar char="o"/>
            </a:pPr>
            <a:r>
              <a:rPr lang="pl-PL" sz="2000" dirty="0" smtClean="0">
                <a:solidFill>
                  <a:srgbClr val="FF0000"/>
                </a:solidFill>
                <a:latin typeface="Arial" panose="020B0604020202020204" pitchFamily="34" charset="0"/>
                <a:cs typeface="Arial" panose="020B0604020202020204" pitchFamily="34" charset="0"/>
              </a:rPr>
              <a:t>wyłamać rogatkę</a:t>
            </a:r>
          </a:p>
          <a:p>
            <a:pPr marL="501650" indent="-342900">
              <a:buFont typeface="Courier New" panose="02070309020205020404" pitchFamily="49" charset="0"/>
              <a:buChar char="o"/>
            </a:pPr>
            <a:r>
              <a:rPr lang="pl-PL" sz="2000" dirty="0" smtClean="0">
                <a:latin typeface="Arial" panose="020B0604020202020204" pitchFamily="34" charset="0"/>
                <a:cs typeface="Arial" panose="020B0604020202020204" pitchFamily="34" charset="0"/>
              </a:rPr>
              <a:t>w momencie, gdy samochód jest unieruchomiony:</a:t>
            </a:r>
          </a:p>
          <a:p>
            <a:pPr marL="684213" indent="-342900">
              <a:buFont typeface="Wingdings" pitchFamily="2" charset="2"/>
              <a:buChar char="ü"/>
            </a:pPr>
            <a:r>
              <a:rPr lang="pl-PL" sz="2000" dirty="0" smtClean="0">
                <a:latin typeface="Arial" panose="020B0604020202020204" pitchFamily="34" charset="0"/>
                <a:cs typeface="Arial" panose="020B0604020202020204" pitchFamily="34" charset="0"/>
              </a:rPr>
              <a:t>należy włączyć pierwszy bieg i z przekręconym kluczykiem w stacyjce </a:t>
            </a:r>
            <a:br>
              <a:rPr lang="pl-PL" sz="2000" dirty="0" smtClean="0">
                <a:latin typeface="Arial" panose="020B0604020202020204" pitchFamily="34" charset="0"/>
                <a:cs typeface="Arial" panose="020B0604020202020204" pitchFamily="34" charset="0"/>
              </a:rPr>
            </a:br>
            <a:r>
              <a:rPr lang="pl-PL" sz="2000" dirty="0" smtClean="0">
                <a:solidFill>
                  <a:srgbClr val="FF0000"/>
                </a:solidFill>
                <a:latin typeface="Arial" panose="020B0604020202020204" pitchFamily="34" charset="0"/>
                <a:cs typeface="Arial" panose="020B0604020202020204" pitchFamily="34" charset="0"/>
              </a:rPr>
              <a:t>zjechać z torów  </a:t>
            </a:r>
          </a:p>
          <a:p>
            <a:pPr marL="684213" indent="-342900">
              <a:buFont typeface="Wingdings" pitchFamily="2" charset="2"/>
              <a:buChar char="ü"/>
            </a:pPr>
            <a:r>
              <a:rPr lang="pl-PL" sz="2000" dirty="0" smtClean="0">
                <a:latin typeface="Arial" panose="020B0604020202020204" pitchFamily="34" charset="0"/>
                <a:cs typeface="Arial" panose="020B0604020202020204" pitchFamily="34" charset="0"/>
              </a:rPr>
              <a:t>można próbować go zepchnąć z przejazdu, pod warunkiem, </a:t>
            </a:r>
            <a:br>
              <a:rPr lang="pl-PL" sz="2000" dirty="0" smtClean="0">
                <a:latin typeface="Arial" panose="020B0604020202020204" pitchFamily="34" charset="0"/>
                <a:cs typeface="Arial" panose="020B0604020202020204" pitchFamily="34" charset="0"/>
              </a:rPr>
            </a:br>
            <a:r>
              <a:rPr lang="pl-PL" sz="2000" dirty="0" smtClean="0">
                <a:latin typeface="Arial" panose="020B0604020202020204" pitchFamily="34" charset="0"/>
                <a:cs typeface="Arial" panose="020B0604020202020204" pitchFamily="34" charset="0"/>
              </a:rPr>
              <a:t>że nie nadjeżdża jeszcze pociąg</a:t>
            </a:r>
          </a:p>
          <a:p>
            <a:pPr marL="684213" indent="-342900">
              <a:buFont typeface="Wingdings" pitchFamily="2" charset="2"/>
              <a:buChar char="ü"/>
            </a:pPr>
            <a:r>
              <a:rPr lang="pl-PL" sz="2000" dirty="0" smtClean="0">
                <a:latin typeface="Arial" panose="020B0604020202020204" pitchFamily="34" charset="0"/>
                <a:cs typeface="Arial" panose="020B0604020202020204" pitchFamily="34" charset="0"/>
              </a:rPr>
              <a:t>gdy widać już pociąg, </a:t>
            </a:r>
            <a:r>
              <a:rPr lang="pl-PL" sz="2000" dirty="0" smtClean="0">
                <a:solidFill>
                  <a:srgbClr val="FF0000"/>
                </a:solidFill>
                <a:latin typeface="Arial" panose="020B0604020202020204" pitchFamily="34" charset="0"/>
                <a:cs typeface="Arial" panose="020B0604020202020204" pitchFamily="34" charset="0"/>
              </a:rPr>
              <a:t>uciec jak najdalej </a:t>
            </a:r>
            <a:r>
              <a:rPr lang="pl-PL" sz="2000" dirty="0" smtClean="0">
                <a:latin typeface="Arial" panose="020B0604020202020204" pitchFamily="34" charset="0"/>
                <a:cs typeface="Arial" panose="020B0604020202020204" pitchFamily="34" charset="0"/>
              </a:rPr>
              <a:t>od miejsca potencjalnego wypadku</a:t>
            </a:r>
          </a:p>
          <a:p>
            <a:pPr marL="684213" indent="-342900">
              <a:buFont typeface="Wingdings" pitchFamily="2" charset="2"/>
              <a:buChar char="ü"/>
            </a:pPr>
            <a:r>
              <a:rPr lang="pl-PL" sz="2000" dirty="0">
                <a:latin typeface="Arial" panose="020B0604020202020204" pitchFamily="34" charset="0"/>
                <a:cs typeface="Arial" panose="020B0604020202020204" pitchFamily="34" charset="0"/>
              </a:rPr>
              <a:t>gdy nie masz możliwości zjechania z przejazdu, </a:t>
            </a:r>
          </a:p>
          <a:p>
            <a:pPr marL="627063"/>
            <a:r>
              <a:rPr lang="pl-PL" sz="2000" dirty="0">
                <a:solidFill>
                  <a:srgbClr val="FF0000"/>
                </a:solidFill>
                <a:latin typeface="Arial" panose="020B0604020202020204" pitchFamily="34" charset="0"/>
                <a:cs typeface="Arial" panose="020B0604020202020204" pitchFamily="34" charset="0"/>
              </a:rPr>
              <a:t>opuść samochód </a:t>
            </a:r>
            <a:r>
              <a:rPr lang="pl-PL" sz="2000" dirty="0" smtClean="0">
                <a:solidFill>
                  <a:srgbClr val="FF0000"/>
                </a:solidFill>
                <a:latin typeface="Arial" panose="020B0604020202020204" pitchFamily="34" charset="0"/>
                <a:cs typeface="Arial" panose="020B0604020202020204" pitchFamily="34" charset="0"/>
              </a:rPr>
              <a:t>razem </a:t>
            </a:r>
            <a:r>
              <a:rPr lang="pl-PL" sz="2000" dirty="0">
                <a:solidFill>
                  <a:srgbClr val="FF0000"/>
                </a:solidFill>
                <a:latin typeface="Arial" panose="020B0604020202020204" pitchFamily="34" charset="0"/>
                <a:cs typeface="Arial" panose="020B0604020202020204" pitchFamily="34" charset="0"/>
              </a:rPr>
              <a:t>z pasażerami </a:t>
            </a:r>
            <a:r>
              <a:rPr lang="pl-PL" sz="2000" dirty="0">
                <a:latin typeface="Arial" panose="020B0604020202020204" pitchFamily="34" charset="0"/>
                <a:cs typeface="Arial" panose="020B0604020202020204" pitchFamily="34" charset="0"/>
              </a:rPr>
              <a:t>i skorzystaj z </a:t>
            </a:r>
            <a:r>
              <a:rPr lang="pl-PL" sz="2000" b="1" dirty="0">
                <a:latin typeface="Arial" panose="020B0604020202020204" pitchFamily="34" charset="0"/>
                <a:cs typeface="Arial" panose="020B0604020202020204" pitchFamily="34" charset="0"/>
              </a:rPr>
              <a:t>„Żółtej naklejki PLK”</a:t>
            </a:r>
          </a:p>
          <a:p>
            <a:pPr marL="684213" indent="-342900">
              <a:buFont typeface="Wingdings" panose="05000000000000000000" pitchFamily="2" charset="2"/>
              <a:buChar char="§"/>
            </a:pPr>
            <a:endParaRPr lang="pl-PL" sz="2000" dirty="0" smtClean="0">
              <a:latin typeface="Arial" panose="020B0604020202020204" pitchFamily="34" charset="0"/>
              <a:cs typeface="Arial" panose="020B0604020202020204" pitchFamily="34" charset="0"/>
            </a:endParaRPr>
          </a:p>
        </p:txBody>
      </p:sp>
      <p:sp>
        <p:nvSpPr>
          <p:cNvPr id="4" name="Symbol zastępczy daty 3"/>
          <p:cNvSpPr>
            <a:spLocks noGrp="1"/>
          </p:cNvSpPr>
          <p:nvPr>
            <p:ph type="dt" sz="half" idx="10"/>
          </p:nvPr>
        </p:nvSpPr>
        <p:spPr/>
        <p:txBody>
          <a:bodyPr/>
          <a:lstStyle/>
          <a:p>
            <a:r>
              <a:rPr lang="pl-PL" smtClean="0"/>
              <a:t>22.10.2019</a:t>
            </a:r>
            <a:endParaRPr lang="pl-PL"/>
          </a:p>
        </p:txBody>
      </p:sp>
    </p:spTree>
    <p:extLst>
      <p:ext uri="{BB962C8B-B14F-4D97-AF65-F5344CB8AC3E}">
        <p14:creationId xmlns:p14="http://schemas.microsoft.com/office/powerpoint/2010/main" val="8830936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2177935" y="2756131"/>
            <a:ext cx="372532" cy="2413000"/>
          </a:xfrm>
          <a:prstGeom prst="rect">
            <a:avLst/>
          </a:prstGeom>
          <a:ln>
            <a:no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pl-PL">
              <a:solidFill>
                <a:prstClr val="black"/>
              </a:solidFill>
            </a:endParaRPr>
          </a:p>
        </p:txBody>
      </p:sp>
      <p:pic>
        <p:nvPicPr>
          <p:cNvPr id="4" name="Obraz 3"/>
          <p:cNvPicPr>
            <a:picLocks noChangeAspect="1"/>
          </p:cNvPicPr>
          <p:nvPr/>
        </p:nvPicPr>
        <p:blipFill>
          <a:blip r:embed="rId2"/>
          <a:stretch>
            <a:fillRect/>
          </a:stretch>
        </p:blipFill>
        <p:spPr>
          <a:xfrm>
            <a:off x="2756490" y="2826387"/>
            <a:ext cx="7816376" cy="1945486"/>
          </a:xfrm>
          <a:prstGeom prst="rect">
            <a:avLst/>
          </a:prstGeom>
        </p:spPr>
      </p:pic>
      <p:sp>
        <p:nvSpPr>
          <p:cNvPr id="2" name="Symbol zastępczy daty 1"/>
          <p:cNvSpPr>
            <a:spLocks noGrp="1"/>
          </p:cNvSpPr>
          <p:nvPr>
            <p:ph type="dt" sz="half" idx="10"/>
          </p:nvPr>
        </p:nvSpPr>
        <p:spPr/>
        <p:txBody>
          <a:bodyPr/>
          <a:lstStyle/>
          <a:p>
            <a:r>
              <a:rPr lang="pl-PL" dirty="0" smtClean="0">
                <a:solidFill>
                  <a:prstClr val="black">
                    <a:tint val="75000"/>
                  </a:prstClr>
                </a:solidFill>
              </a:rPr>
              <a:t>22.10.2019</a:t>
            </a:r>
            <a:endParaRPr lang="pl-PL" dirty="0">
              <a:solidFill>
                <a:prstClr val="black">
                  <a:tint val="75000"/>
                </a:prstClr>
              </a:solidFill>
            </a:endParaRPr>
          </a:p>
        </p:txBody>
      </p:sp>
      <p:sp>
        <p:nvSpPr>
          <p:cNvPr id="8" name="Tytuł 1"/>
          <p:cNvSpPr txBox="1">
            <a:spLocks/>
          </p:cNvSpPr>
          <p:nvPr/>
        </p:nvSpPr>
        <p:spPr>
          <a:xfrm>
            <a:off x="2091343" y="485775"/>
            <a:ext cx="10515600" cy="58934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000" b="1" dirty="0">
                <a:solidFill>
                  <a:prstClr val="black"/>
                </a:solidFill>
                <a:latin typeface="Arial" panose="020B0604020202020204" pitchFamily="34" charset="0"/>
                <a:cs typeface="Arial" panose="020B0604020202020204" pitchFamily="34" charset="0"/>
              </a:rPr>
              <a:t>Znakowanie przejazdów kolejowo-drogowych naklejkami </a:t>
            </a:r>
          </a:p>
          <a:p>
            <a:pPr algn="l"/>
            <a:r>
              <a:rPr lang="pl-PL" sz="2000" b="1" dirty="0">
                <a:solidFill>
                  <a:prstClr val="black"/>
                </a:solidFill>
                <a:latin typeface="Arial" panose="020B0604020202020204" pitchFamily="34" charset="0"/>
                <a:cs typeface="Arial" panose="020B0604020202020204" pitchFamily="34" charset="0"/>
              </a:rPr>
              <a:t>z Indywidualnym Numerem Identyfikacyjnym</a:t>
            </a:r>
          </a:p>
        </p:txBody>
      </p:sp>
    </p:spTree>
    <p:extLst>
      <p:ext uri="{BB962C8B-B14F-4D97-AF65-F5344CB8AC3E}">
        <p14:creationId xmlns:p14="http://schemas.microsoft.com/office/powerpoint/2010/main" val="40412693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a 1"/>
          <p:cNvGrpSpPr/>
          <p:nvPr/>
        </p:nvGrpSpPr>
        <p:grpSpPr>
          <a:xfrm>
            <a:off x="1918231" y="2502297"/>
            <a:ext cx="1537397" cy="1551496"/>
            <a:chOff x="2135469" y="2121977"/>
            <a:chExt cx="1537397" cy="1551496"/>
          </a:xfrm>
        </p:grpSpPr>
        <p:sp>
          <p:nvSpPr>
            <p:cNvPr id="21" name="Prostokąt zaokrąglony 20"/>
            <p:cNvSpPr/>
            <p:nvPr/>
          </p:nvSpPr>
          <p:spPr>
            <a:xfrm>
              <a:off x="2135469" y="2121977"/>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 name="Prostokąt zaokrąglony 3"/>
            <p:cNvSpPr/>
            <p:nvPr/>
          </p:nvSpPr>
          <p:spPr>
            <a:xfrm>
              <a:off x="2207465" y="219915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2" name="Grupa 11"/>
            <p:cNvGrpSpPr/>
            <p:nvPr/>
          </p:nvGrpSpPr>
          <p:grpSpPr>
            <a:xfrm>
              <a:off x="2407301" y="2797389"/>
              <a:ext cx="993732" cy="549484"/>
              <a:chOff x="1920098" y="3124428"/>
              <a:chExt cx="2336239" cy="1291823"/>
            </a:xfrm>
          </p:grpSpPr>
          <p:grpSp>
            <p:nvGrpSpPr>
              <p:cNvPr id="11" name="Grupa 10"/>
              <p:cNvGrpSpPr/>
              <p:nvPr/>
            </p:nvGrpSpPr>
            <p:grpSpPr>
              <a:xfrm rot="19045921">
                <a:off x="1920098" y="3124428"/>
                <a:ext cx="2336239" cy="110532"/>
                <a:chOff x="2190541" y="3858567"/>
                <a:chExt cx="2336239" cy="110532"/>
              </a:xfrm>
            </p:grpSpPr>
            <p:sp>
              <p:nvSpPr>
                <p:cNvPr id="6" name="Prostokąt 5"/>
                <p:cNvSpPr/>
                <p:nvPr/>
              </p:nvSpPr>
              <p:spPr>
                <a:xfrm>
                  <a:off x="219054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7" name="Prostokąt 6"/>
                <p:cNvSpPr/>
                <p:nvPr/>
              </p:nvSpPr>
              <p:spPr>
                <a:xfrm>
                  <a:off x="285540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8" name="Prostokąt 7"/>
                <p:cNvSpPr/>
                <p:nvPr/>
              </p:nvSpPr>
              <p:spPr>
                <a:xfrm>
                  <a:off x="3520271" y="3858567"/>
                  <a:ext cx="341644" cy="11053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sp>
              <p:nvSpPr>
                <p:cNvPr id="9" name="Prostokąt 8"/>
                <p:cNvSpPr/>
                <p:nvPr/>
              </p:nvSpPr>
              <p:spPr>
                <a:xfrm>
                  <a:off x="4185136" y="3858567"/>
                  <a:ext cx="341644" cy="110532"/>
                </a:xfrm>
                <a:prstGeom prst="rect">
                  <a:avLst/>
                </a:prstGeom>
                <a:solidFill>
                  <a:srgbClr val="FF0000"/>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sp>
            <p:nvSpPr>
              <p:cNvPr id="10" name="Prostokąt 9"/>
              <p:cNvSpPr/>
              <p:nvPr/>
            </p:nvSpPr>
            <p:spPr>
              <a:xfrm>
                <a:off x="1934308" y="3969099"/>
                <a:ext cx="256233" cy="44715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sp>
        <p:nvSpPr>
          <p:cNvPr id="13" name="pole tekstowe 12"/>
          <p:cNvSpPr txBox="1"/>
          <p:nvPr/>
        </p:nvSpPr>
        <p:spPr>
          <a:xfrm>
            <a:off x="3669612" y="2514156"/>
            <a:ext cx="6225335" cy="369332"/>
          </a:xfrm>
          <a:prstGeom prst="rect">
            <a:avLst/>
          </a:prstGeom>
          <a:noFill/>
        </p:spPr>
        <p:txBody>
          <a:bodyPr wrap="square" rtlCol="0">
            <a:spAutoFit/>
          </a:bodyPr>
          <a:lstStyle/>
          <a:p>
            <a:r>
              <a:rPr lang="pl-PL" dirty="0">
                <a:solidFill>
                  <a:prstClr val="black"/>
                </a:solidFill>
                <a:latin typeface="Arial" panose="020B0604020202020204" pitchFamily="34" charset="0"/>
                <a:cs typeface="Arial" panose="020B0604020202020204" pitchFamily="34" charset="0"/>
              </a:rPr>
              <a:t>Z</a:t>
            </a:r>
            <a:r>
              <a:rPr lang="pl-PL" dirty="0" smtClean="0">
                <a:solidFill>
                  <a:prstClr val="black"/>
                </a:solidFill>
                <a:latin typeface="Arial" panose="020B0604020202020204" pitchFamily="34" charset="0"/>
                <a:cs typeface="Arial" panose="020B0604020202020204" pitchFamily="34" charset="0"/>
              </a:rPr>
              <a:t>arządzamy prawie 14 000 </a:t>
            </a:r>
            <a:r>
              <a:rPr lang="pl-PL" dirty="0">
                <a:solidFill>
                  <a:prstClr val="black"/>
                </a:solidFill>
                <a:latin typeface="Arial" panose="020B0604020202020204" pitchFamily="34" charset="0"/>
                <a:cs typeface="Arial" panose="020B0604020202020204" pitchFamily="34" charset="0"/>
              </a:rPr>
              <a:t>s</a:t>
            </a:r>
            <a:r>
              <a:rPr lang="pl-PL" dirty="0" smtClean="0">
                <a:solidFill>
                  <a:prstClr val="black"/>
                </a:solidFill>
                <a:latin typeface="Arial" panose="020B0604020202020204" pitchFamily="34" charset="0"/>
                <a:cs typeface="Arial" panose="020B0604020202020204" pitchFamily="34" charset="0"/>
              </a:rPr>
              <a:t>krzyżowań w poziomie szyn.</a:t>
            </a:r>
            <a:endParaRPr lang="pl-PL" dirty="0">
              <a:solidFill>
                <a:prstClr val="black"/>
              </a:solidFill>
              <a:latin typeface="Arial" panose="020B0604020202020204" pitchFamily="34" charset="0"/>
              <a:cs typeface="Arial" panose="020B0604020202020204" pitchFamily="34" charset="0"/>
            </a:endParaRPr>
          </a:p>
        </p:txBody>
      </p:sp>
      <p:sp>
        <p:nvSpPr>
          <p:cNvPr id="22" name="Strzałka w prawo 21"/>
          <p:cNvSpPr/>
          <p:nvPr/>
        </p:nvSpPr>
        <p:spPr>
          <a:xfrm rot="5400000">
            <a:off x="6527955" y="2895101"/>
            <a:ext cx="508651" cy="715689"/>
          </a:xfrm>
          <a:prstGeom prst="rightArrow">
            <a:avLst>
              <a:gd name="adj1" fmla="val 58866"/>
              <a:gd name="adj2" fmla="val 59217"/>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ole tekstowe 22"/>
          <p:cNvSpPr txBox="1"/>
          <p:nvPr/>
        </p:nvSpPr>
        <p:spPr>
          <a:xfrm>
            <a:off x="3672866" y="3633392"/>
            <a:ext cx="8193269" cy="3139321"/>
          </a:xfrm>
          <a:prstGeom prst="rect">
            <a:avLst/>
          </a:prstGeom>
          <a:noFill/>
        </p:spPr>
        <p:txBody>
          <a:bodyPr wrap="none" rtlCol="0">
            <a:spAutoFit/>
          </a:bodyPr>
          <a:lstStyle/>
          <a:p>
            <a:r>
              <a:rPr lang="pl-PL" b="1" dirty="0" smtClean="0">
                <a:latin typeface="Arial" panose="020B0604020202020204" pitchFamily="34" charset="0"/>
                <a:cs typeface="Arial" panose="020B0604020202020204" pitchFamily="34" charset="0"/>
              </a:rPr>
              <a:t>CEL:</a:t>
            </a:r>
          </a:p>
          <a:p>
            <a:pPr marL="285750" indent="-285750">
              <a:buFontTx/>
              <a:buChar char="-"/>
            </a:pPr>
            <a:r>
              <a:rPr lang="pl-PL" b="1" dirty="0" smtClean="0">
                <a:latin typeface="Arial" panose="020B0604020202020204" pitchFamily="34" charset="0"/>
                <a:cs typeface="Arial" panose="020B0604020202020204" pitchFamily="34" charset="0"/>
              </a:rPr>
              <a:t>zmniejszenie liczby wypadków i kolizji</a:t>
            </a:r>
          </a:p>
          <a:p>
            <a:pPr marL="285750" indent="-285750">
              <a:buFontTx/>
              <a:buChar char="-"/>
            </a:pPr>
            <a:endParaRPr lang="pl-PL" b="1" dirty="0" smtClean="0">
              <a:latin typeface="Arial" panose="020B0604020202020204" pitchFamily="34" charset="0"/>
              <a:cs typeface="Arial" panose="020B0604020202020204" pitchFamily="34" charset="0"/>
            </a:endParaRPr>
          </a:p>
          <a:p>
            <a:pPr marL="285750" indent="-285750">
              <a:buFontTx/>
              <a:buChar char="-"/>
            </a:pPr>
            <a:r>
              <a:rPr lang="pl-PL" b="1" dirty="0">
                <a:latin typeface="Arial" panose="020B0604020202020204" pitchFamily="34" charset="0"/>
                <a:cs typeface="Arial" panose="020B0604020202020204" pitchFamily="34" charset="0"/>
              </a:rPr>
              <a:t>p</a:t>
            </a:r>
            <a:r>
              <a:rPr lang="pl-PL" b="1" dirty="0" smtClean="0">
                <a:latin typeface="Arial" panose="020B0604020202020204" pitchFamily="34" charset="0"/>
                <a:cs typeface="Arial" panose="020B0604020202020204" pitchFamily="34" charset="0"/>
              </a:rPr>
              <a:t>recyzyjna lokalizacja przejazdów i przejść w razie wypadku lub awarii</a:t>
            </a:r>
          </a:p>
          <a:p>
            <a:pPr marL="285750" indent="-285750">
              <a:buFontTx/>
              <a:buChar char="-"/>
            </a:pPr>
            <a:endParaRPr lang="pl-PL" b="1" dirty="0" smtClean="0">
              <a:latin typeface="Arial" panose="020B0604020202020204" pitchFamily="34" charset="0"/>
              <a:cs typeface="Arial" panose="020B0604020202020204" pitchFamily="34" charset="0"/>
            </a:endParaRPr>
          </a:p>
          <a:p>
            <a:pPr marL="285750" indent="-285750">
              <a:buFontTx/>
              <a:buChar char="-"/>
            </a:pPr>
            <a:r>
              <a:rPr lang="pl-PL" b="1" dirty="0">
                <a:latin typeface="Arial" panose="020B0604020202020204" pitchFamily="34" charset="0"/>
                <a:cs typeface="Arial" panose="020B0604020202020204" pitchFamily="34" charset="0"/>
              </a:rPr>
              <a:t>s</a:t>
            </a:r>
            <a:r>
              <a:rPr lang="pl-PL" b="1" dirty="0" smtClean="0">
                <a:latin typeface="Arial" panose="020B0604020202020204" pitchFamily="34" charset="0"/>
                <a:cs typeface="Arial" panose="020B0604020202020204" pitchFamily="34" charset="0"/>
              </a:rPr>
              <a:t>krócenie czasu reakcji w razie wypadku lub awarii</a:t>
            </a:r>
          </a:p>
          <a:p>
            <a:pPr marL="285750" indent="-285750">
              <a:buFontTx/>
              <a:buChar char="-"/>
            </a:pPr>
            <a:endParaRPr lang="pl-PL" b="1" dirty="0" smtClean="0">
              <a:latin typeface="Arial" panose="020B0604020202020204" pitchFamily="34" charset="0"/>
              <a:cs typeface="Arial" panose="020B0604020202020204" pitchFamily="34" charset="0"/>
            </a:endParaRPr>
          </a:p>
          <a:p>
            <a:pPr marL="285750" indent="-285750">
              <a:buFontTx/>
              <a:buChar char="-"/>
            </a:pPr>
            <a:r>
              <a:rPr lang="pl-PL" b="1" dirty="0">
                <a:latin typeface="Arial" panose="020B0604020202020204" pitchFamily="34" charset="0"/>
                <a:cs typeface="Arial" panose="020B0604020202020204" pitchFamily="34" charset="0"/>
              </a:rPr>
              <a:t>s</a:t>
            </a:r>
            <a:r>
              <a:rPr lang="pl-PL" b="1" dirty="0" smtClean="0">
                <a:latin typeface="Arial" panose="020B0604020202020204" pitchFamily="34" charset="0"/>
                <a:cs typeface="Arial" panose="020B0604020202020204" pitchFamily="34" charset="0"/>
              </a:rPr>
              <a:t>zybkie działanie zapobiegające zdarzeniom</a:t>
            </a:r>
          </a:p>
          <a:p>
            <a:endParaRPr lang="pl-PL" b="1" dirty="0" smtClean="0">
              <a:latin typeface="Arial" panose="020B0604020202020204" pitchFamily="34" charset="0"/>
              <a:cs typeface="Arial" panose="020B0604020202020204" pitchFamily="34" charset="0"/>
            </a:endParaRPr>
          </a:p>
          <a:p>
            <a:endParaRPr lang="pl-PL" b="1" dirty="0" smtClean="0">
              <a:latin typeface="Arial" panose="020B0604020202020204" pitchFamily="34" charset="0"/>
              <a:cs typeface="Arial" panose="020B0604020202020204" pitchFamily="34" charset="0"/>
            </a:endParaRPr>
          </a:p>
          <a:p>
            <a:endParaRPr lang="pl-PL" b="1" dirty="0" smtClean="0">
              <a:solidFill>
                <a:prstClr val="white"/>
              </a:solidFill>
              <a:latin typeface="Arial" panose="020B0604020202020204" pitchFamily="34" charset="0"/>
              <a:cs typeface="Arial" panose="020B0604020202020204" pitchFamily="34" charset="0"/>
            </a:endParaRPr>
          </a:p>
        </p:txBody>
      </p:sp>
      <p:sp>
        <p:nvSpPr>
          <p:cNvPr id="5" name="Symbol zastępczy daty 4"/>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17" name="Tytuł 1"/>
          <p:cNvSpPr txBox="1">
            <a:spLocks/>
          </p:cNvSpPr>
          <p:nvPr/>
        </p:nvSpPr>
        <p:spPr>
          <a:xfrm>
            <a:off x="2074891" y="523157"/>
            <a:ext cx="10515600" cy="32821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3000" b="1" dirty="0">
                <a:latin typeface="Arial" panose="020B0604020202020204" pitchFamily="34" charset="0"/>
                <a:cs typeface="Arial" panose="020B0604020202020204" pitchFamily="34" charset="0"/>
              </a:rPr>
              <a:t>Po co wdrożyliśmy ten projekt?</a:t>
            </a:r>
          </a:p>
        </p:txBody>
      </p:sp>
      <p:sp>
        <p:nvSpPr>
          <p:cNvPr id="3" name="Prostokąt 2"/>
          <p:cNvSpPr/>
          <p:nvPr/>
        </p:nvSpPr>
        <p:spPr>
          <a:xfrm>
            <a:off x="3621404" y="1455809"/>
            <a:ext cx="6436996" cy="646331"/>
          </a:xfrm>
          <a:prstGeom prst="rect">
            <a:avLst/>
          </a:prstGeom>
        </p:spPr>
        <p:txBody>
          <a:bodyPr wrap="square">
            <a:spAutoFit/>
          </a:bodyPr>
          <a:lstStyle/>
          <a:p>
            <a:pPr lvl="0" algn="ctr"/>
            <a:r>
              <a:rPr lang="pl-PL" b="1" dirty="0">
                <a:solidFill>
                  <a:srgbClr val="FF0000"/>
                </a:solidFill>
                <a:latin typeface="Arial" panose="020B0604020202020204" pitchFamily="34" charset="0"/>
                <a:cs typeface="Arial" panose="020B0604020202020204" pitchFamily="34" charset="0"/>
              </a:rPr>
              <a:t>Bezpieczeństwo dla PKP Polskich Linii Kolejowych S.A. </a:t>
            </a:r>
            <a:br>
              <a:rPr lang="pl-PL" b="1" dirty="0">
                <a:solidFill>
                  <a:srgbClr val="FF0000"/>
                </a:solidFill>
                <a:latin typeface="Arial" panose="020B0604020202020204" pitchFamily="34" charset="0"/>
                <a:cs typeface="Arial" panose="020B0604020202020204" pitchFamily="34" charset="0"/>
              </a:rPr>
            </a:br>
            <a:r>
              <a:rPr lang="pl-PL" b="1" dirty="0">
                <a:solidFill>
                  <a:srgbClr val="FF0000"/>
                </a:solidFill>
                <a:latin typeface="Arial" panose="020B0604020202020204" pitchFamily="34" charset="0"/>
                <a:cs typeface="Arial" panose="020B0604020202020204" pitchFamily="34" charset="0"/>
              </a:rPr>
              <a:t>jest sprawą priorytetową!</a:t>
            </a:r>
          </a:p>
        </p:txBody>
      </p:sp>
    </p:spTree>
    <p:extLst>
      <p:ext uri="{BB962C8B-B14F-4D97-AF65-F5344CB8AC3E}">
        <p14:creationId xmlns:p14="http://schemas.microsoft.com/office/powerpoint/2010/main" val="15664135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ymbol zastępczy daty 4"/>
          <p:cNvSpPr>
            <a:spLocks noGrp="1"/>
          </p:cNvSpPr>
          <p:nvPr>
            <p:ph type="dt" sz="half" idx="10"/>
          </p:nvPr>
        </p:nvSpPr>
        <p:spPr/>
        <p:txBody>
          <a:bodyPr/>
          <a:lstStyle/>
          <a:p>
            <a:r>
              <a:rPr lang="pl-PL" dirty="0" smtClean="0">
                <a:solidFill>
                  <a:prstClr val="black">
                    <a:tint val="75000"/>
                  </a:prstClr>
                </a:solidFill>
              </a:rPr>
              <a:t>22.10.2019</a:t>
            </a:r>
            <a:endParaRPr lang="pl-PL" dirty="0">
              <a:solidFill>
                <a:prstClr val="black">
                  <a:tint val="75000"/>
                </a:prstClr>
              </a:solidFill>
            </a:endParaRPr>
          </a:p>
        </p:txBody>
      </p:sp>
      <p:sp>
        <p:nvSpPr>
          <p:cNvPr id="3" name="pole tekstowe 2"/>
          <p:cNvSpPr txBox="1"/>
          <p:nvPr/>
        </p:nvSpPr>
        <p:spPr>
          <a:xfrm>
            <a:off x="2041070" y="1193799"/>
            <a:ext cx="9827079" cy="3293209"/>
          </a:xfrm>
          <a:prstGeom prst="rect">
            <a:avLst/>
          </a:prstGeom>
          <a:noFill/>
        </p:spPr>
        <p:txBody>
          <a:bodyPr wrap="square" rtlCol="0">
            <a:spAutoFit/>
          </a:bodyPr>
          <a:lstStyle/>
          <a:p>
            <a:pPr marL="285750" indent="-285750">
              <a:buFont typeface="Arial" pitchFamily="34" charset="0"/>
              <a:buChar char="•"/>
            </a:pPr>
            <a:r>
              <a:rPr lang="pl-PL" sz="1600" dirty="0" smtClean="0">
                <a:solidFill>
                  <a:prstClr val="black"/>
                </a:solidFill>
                <a:latin typeface="Arial" panose="020B0604020202020204" pitchFamily="34" charset="0"/>
                <a:cs typeface="Arial" panose="020B0604020202020204" pitchFamily="34" charset="0"/>
              </a:rPr>
              <a:t>nadanie wszystkim skrzyżowaniom w poziomie szyn Indywidualnych Numerów Identyfikacyjnych (INI)</a:t>
            </a:r>
          </a:p>
          <a:p>
            <a:pPr marL="285750" indent="-285750">
              <a:buFont typeface="Arial" pitchFamily="34" charset="0"/>
              <a:buChar char="•"/>
            </a:pPr>
            <a:endParaRPr lang="pl-PL" sz="1600" dirty="0" smtClean="0">
              <a:solidFill>
                <a:prstClr val="black"/>
              </a:solidFill>
              <a:latin typeface="Arial" panose="020B0604020202020204" pitchFamily="34" charset="0"/>
              <a:cs typeface="Arial" panose="020B0604020202020204" pitchFamily="34" charset="0"/>
            </a:endParaRPr>
          </a:p>
          <a:p>
            <a:pPr marL="285750" indent="-285750">
              <a:buFont typeface="Arial" pitchFamily="34" charset="0"/>
              <a:buChar char="•"/>
            </a:pPr>
            <a:r>
              <a:rPr lang="pl-PL" sz="1600" dirty="0" smtClean="0">
                <a:solidFill>
                  <a:prstClr val="black"/>
                </a:solidFill>
                <a:latin typeface="Arial" panose="020B0604020202020204" pitchFamily="34" charset="0"/>
                <a:cs typeface="Arial" panose="020B0604020202020204" pitchFamily="34" charset="0"/>
              </a:rPr>
              <a:t>oznakowanie naklejkami zawierającymi INI wszystkich przejazdów kolejowo-drogowych </a:t>
            </a:r>
            <a:br>
              <a:rPr lang="pl-PL" sz="1600" dirty="0" smtClean="0">
                <a:solidFill>
                  <a:prstClr val="black"/>
                </a:solidFill>
                <a:latin typeface="Arial" panose="020B0604020202020204" pitchFamily="34" charset="0"/>
                <a:cs typeface="Arial" panose="020B0604020202020204" pitchFamily="34" charset="0"/>
              </a:rPr>
            </a:br>
            <a:r>
              <a:rPr lang="pl-PL" sz="1600" dirty="0" smtClean="0">
                <a:solidFill>
                  <a:prstClr val="black"/>
                </a:solidFill>
                <a:latin typeface="Arial" panose="020B0604020202020204" pitchFamily="34" charset="0"/>
                <a:cs typeface="Arial" panose="020B0604020202020204" pitchFamily="34" charset="0"/>
              </a:rPr>
              <a:t>oraz przejść w poziomie szyn na liniach zarządzanych przez PKP Polskie Linie Kolejowe S.A.</a:t>
            </a:r>
          </a:p>
          <a:p>
            <a:pPr marL="555625" indent="-285750">
              <a:buFont typeface="Arial" pitchFamily="34" charset="0"/>
              <a:buChar char="•"/>
            </a:pPr>
            <a:endParaRPr lang="pl-PL" sz="1600" dirty="0" smtClean="0">
              <a:solidFill>
                <a:prstClr val="black"/>
              </a:solidFill>
              <a:latin typeface="Arial" panose="020B0604020202020204" pitchFamily="34" charset="0"/>
              <a:cs typeface="Arial" panose="020B0604020202020204" pitchFamily="34" charset="0"/>
            </a:endParaRPr>
          </a:p>
          <a:p>
            <a:pPr marL="285750" indent="-285750">
              <a:buFont typeface="Arial" pitchFamily="34" charset="0"/>
              <a:buChar char="•"/>
            </a:pPr>
            <a:r>
              <a:rPr lang="pl-PL" sz="1600" dirty="0" smtClean="0">
                <a:solidFill>
                  <a:prstClr val="black"/>
                </a:solidFill>
                <a:latin typeface="Arial" panose="020B0604020202020204" pitchFamily="34" charset="0"/>
                <a:cs typeface="Arial" panose="020B0604020202020204" pitchFamily="34" charset="0"/>
              </a:rPr>
              <a:t>ułatwienie zlokalizowania danego przejazdu w razie wypadku lub awarii na przejeździe</a:t>
            </a:r>
          </a:p>
          <a:p>
            <a:pPr marL="285750" indent="-285750">
              <a:buFont typeface="Arial" pitchFamily="34" charset="0"/>
              <a:buChar char="•"/>
            </a:pPr>
            <a:endParaRPr lang="pl-PL" sz="1600" dirty="0" smtClean="0">
              <a:solidFill>
                <a:prstClr val="black"/>
              </a:solidFill>
              <a:latin typeface="Arial" panose="020B0604020202020204" pitchFamily="34" charset="0"/>
              <a:cs typeface="Arial" panose="020B0604020202020204" pitchFamily="34" charset="0"/>
            </a:endParaRPr>
          </a:p>
          <a:p>
            <a:pPr marL="285750" indent="-285750">
              <a:buFont typeface="Arial" pitchFamily="34" charset="0"/>
              <a:buChar char="•"/>
            </a:pPr>
            <a:r>
              <a:rPr lang="pl-PL" sz="1600" dirty="0" smtClean="0">
                <a:solidFill>
                  <a:prstClr val="black"/>
                </a:solidFill>
                <a:latin typeface="Arial" panose="020B0604020202020204" pitchFamily="34" charset="0"/>
                <a:cs typeface="Arial" panose="020B0604020202020204" pitchFamily="34" charset="0"/>
              </a:rPr>
              <a:t>udostępnienie bazy danych (numerów) OPERATOROM NUMERU ALARMOWEGO 112</a:t>
            </a:r>
          </a:p>
          <a:p>
            <a:pPr marL="285750" indent="-285750">
              <a:buFont typeface="Arial" pitchFamily="34" charset="0"/>
              <a:buChar char="•"/>
            </a:pPr>
            <a:endParaRPr lang="pl-PL" sz="1600" dirty="0" smtClean="0">
              <a:solidFill>
                <a:prstClr val="black"/>
              </a:solidFill>
              <a:latin typeface="Arial" panose="020B0604020202020204" pitchFamily="34" charset="0"/>
              <a:cs typeface="Arial" panose="020B0604020202020204" pitchFamily="34" charset="0"/>
            </a:endParaRPr>
          </a:p>
          <a:p>
            <a:pPr marL="285750" indent="-285750">
              <a:buFont typeface="Arial" pitchFamily="34" charset="0"/>
              <a:buChar char="•"/>
            </a:pPr>
            <a:r>
              <a:rPr lang="pl-PL" sz="1600" dirty="0" smtClean="0">
                <a:solidFill>
                  <a:prstClr val="black"/>
                </a:solidFill>
                <a:latin typeface="Arial" panose="020B0604020202020204" pitchFamily="34" charset="0"/>
                <a:cs typeface="Arial" panose="020B0604020202020204" pitchFamily="34" charset="0"/>
              </a:rPr>
              <a:t>udostępnienie bezpośredniego kanału komunikacji pomiędzy Operatorami Numeru Alarmowego,</a:t>
            </a:r>
          </a:p>
          <a:p>
            <a:pPr marL="269875"/>
            <a:r>
              <a:rPr lang="pl-PL" sz="1600" dirty="0" smtClean="0">
                <a:solidFill>
                  <a:prstClr val="black"/>
                </a:solidFill>
                <a:latin typeface="Arial" panose="020B0604020202020204" pitchFamily="34" charset="0"/>
                <a:cs typeface="Arial" panose="020B0604020202020204" pitchFamily="34" charset="0"/>
              </a:rPr>
              <a:t>a pracownikami kierującymi ruchem kolejowym</a:t>
            </a:r>
          </a:p>
          <a:p>
            <a:pPr marL="555625" indent="-285750">
              <a:buFont typeface="Arial" pitchFamily="34" charset="0"/>
              <a:buChar char="•"/>
            </a:pPr>
            <a:endParaRPr lang="pl-PL" sz="1600" dirty="0" smtClean="0">
              <a:solidFill>
                <a:prstClr val="black"/>
              </a:solidFill>
              <a:latin typeface="Arial" panose="020B0604020202020204" pitchFamily="34" charset="0"/>
              <a:cs typeface="Arial" panose="020B0604020202020204" pitchFamily="34" charset="0"/>
            </a:endParaRPr>
          </a:p>
          <a:p>
            <a:pPr marL="285750" indent="-285750">
              <a:buFont typeface="Arial" pitchFamily="34" charset="0"/>
              <a:buChar char="•"/>
            </a:pPr>
            <a:r>
              <a:rPr lang="pl-PL" sz="1600" dirty="0" smtClean="0">
                <a:solidFill>
                  <a:prstClr val="black"/>
                </a:solidFill>
                <a:latin typeface="Arial" panose="020B0604020202020204" pitchFamily="34" charset="0"/>
                <a:cs typeface="Arial" panose="020B0604020202020204" pitchFamily="34" charset="0"/>
              </a:rPr>
              <a:t>udostępnienie i publikowanie danych o przejazdach na mapie UMM</a:t>
            </a:r>
          </a:p>
        </p:txBody>
      </p:sp>
      <p:sp>
        <p:nvSpPr>
          <p:cNvPr id="7" name="Prostokąt 6"/>
          <p:cNvSpPr/>
          <p:nvPr/>
        </p:nvSpPr>
        <p:spPr>
          <a:xfrm>
            <a:off x="2659225" y="4974390"/>
            <a:ext cx="7408506" cy="830997"/>
          </a:xfrm>
          <a:prstGeom prst="rect">
            <a:avLst/>
          </a:prstGeom>
        </p:spPr>
        <p:txBody>
          <a:bodyPr wrap="square">
            <a:spAutoFit/>
          </a:bodyPr>
          <a:lstStyle/>
          <a:p>
            <a:pPr lvl="0" algn="ctr"/>
            <a:r>
              <a:rPr lang="pl-PL" dirty="0">
                <a:solidFill>
                  <a:prstClr val="black"/>
                </a:solidFill>
                <a:latin typeface="Arial" panose="020B0604020202020204" pitchFamily="34" charset="0"/>
                <a:cs typeface="Arial" panose="020B0604020202020204" pitchFamily="34" charset="0"/>
              </a:rPr>
              <a:t>Łącznie na przejazdach i przejściach w poziomie </a:t>
            </a:r>
            <a:r>
              <a:rPr lang="pl-PL" dirty="0" smtClean="0">
                <a:solidFill>
                  <a:prstClr val="black"/>
                </a:solidFill>
                <a:latin typeface="Arial" panose="020B0604020202020204" pitchFamily="34" charset="0"/>
                <a:cs typeface="Arial" panose="020B0604020202020204" pitchFamily="34" charset="0"/>
              </a:rPr>
              <a:t>szyn pojawiło </a:t>
            </a:r>
            <a:r>
              <a:rPr lang="pl-PL" dirty="0">
                <a:solidFill>
                  <a:prstClr val="black"/>
                </a:solidFill>
                <a:latin typeface="Arial" panose="020B0604020202020204" pitchFamily="34" charset="0"/>
                <a:cs typeface="Arial" panose="020B0604020202020204" pitchFamily="34" charset="0"/>
              </a:rPr>
              <a:t>się </a:t>
            </a:r>
          </a:p>
          <a:p>
            <a:pPr lvl="0" algn="ctr"/>
            <a:r>
              <a:rPr lang="pl-PL" sz="3000" b="1" dirty="0">
                <a:solidFill>
                  <a:srgbClr val="FF0000"/>
                </a:solidFill>
                <a:latin typeface="Arial" panose="020B0604020202020204" pitchFamily="34" charset="0"/>
                <a:cs typeface="Arial" panose="020B0604020202020204" pitchFamily="34" charset="0"/>
              </a:rPr>
              <a:t>ponad 28 000 </a:t>
            </a:r>
            <a:r>
              <a:rPr lang="pl-PL" sz="3000" b="1" dirty="0" smtClean="0">
                <a:solidFill>
                  <a:srgbClr val="FF0000"/>
                </a:solidFill>
                <a:latin typeface="Arial" panose="020B0604020202020204" pitchFamily="34" charset="0"/>
                <a:cs typeface="Arial" panose="020B0604020202020204" pitchFamily="34" charset="0"/>
              </a:rPr>
              <a:t>naklejek</a:t>
            </a:r>
            <a:endParaRPr lang="pl-PL" sz="3000" dirty="0">
              <a:solidFill>
                <a:srgbClr val="FF0000"/>
              </a:solidFill>
              <a:latin typeface="Arial" panose="020B0604020202020204" pitchFamily="34" charset="0"/>
              <a:cs typeface="Arial" panose="020B0604020202020204" pitchFamily="34" charset="0"/>
            </a:endParaRPr>
          </a:p>
        </p:txBody>
      </p:sp>
      <p:sp>
        <p:nvSpPr>
          <p:cNvPr id="8" name="Prostokąt 7"/>
          <p:cNvSpPr/>
          <p:nvPr/>
        </p:nvSpPr>
        <p:spPr>
          <a:xfrm>
            <a:off x="2094235" y="313110"/>
            <a:ext cx="4075155" cy="553998"/>
          </a:xfrm>
          <a:prstGeom prst="rect">
            <a:avLst/>
          </a:prstGeom>
        </p:spPr>
        <p:txBody>
          <a:bodyPr wrap="none">
            <a:spAutoFit/>
          </a:bodyPr>
          <a:lstStyle/>
          <a:p>
            <a:r>
              <a:rPr lang="pl-PL" sz="3000" b="1" dirty="0">
                <a:solidFill>
                  <a:prstClr val="black"/>
                </a:solidFill>
                <a:latin typeface="Arial" panose="020B0604020202020204" pitchFamily="34" charset="0"/>
                <a:cs typeface="Arial" panose="020B0604020202020204" pitchFamily="34" charset="0"/>
              </a:rPr>
              <a:t>Jak to osiągnęliśmy?</a:t>
            </a:r>
            <a:endParaRPr lang="pl-PL" dirty="0"/>
          </a:p>
        </p:txBody>
      </p:sp>
    </p:spTree>
    <p:extLst>
      <p:ext uri="{BB962C8B-B14F-4D97-AF65-F5344CB8AC3E}">
        <p14:creationId xmlns:p14="http://schemas.microsoft.com/office/powerpoint/2010/main" val="1812458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2" name="Tytuł 1"/>
          <p:cNvSpPr>
            <a:spLocks noGrp="1"/>
          </p:cNvSpPr>
          <p:nvPr>
            <p:ph type="ctrTitle" idx="4294967295"/>
          </p:nvPr>
        </p:nvSpPr>
        <p:spPr>
          <a:xfrm>
            <a:off x="2088340" y="423389"/>
            <a:ext cx="8553450" cy="460375"/>
          </a:xfrm>
        </p:spPr>
        <p:txBody>
          <a:bodyPr>
            <a:noAutofit/>
          </a:bodyPr>
          <a:lstStyle/>
          <a:p>
            <a:pPr algn="l"/>
            <a:r>
              <a:rPr lang="pl-PL" sz="2000" b="1" dirty="0" smtClean="0">
                <a:latin typeface="Arial" panose="020B0604020202020204" pitchFamily="34" charset="0"/>
                <a:cs typeface="Arial" panose="020B0604020202020204" pitchFamily="34" charset="0"/>
              </a:rPr>
              <a:t>Sposób znakowania przejazdów kolejowo-drogowych</a:t>
            </a:r>
            <a:endParaRPr lang="pl-PL" sz="2000" b="1" dirty="0">
              <a:latin typeface="Arial" panose="020B0604020202020204" pitchFamily="34" charset="0"/>
              <a:cs typeface="Arial" panose="020B0604020202020204" pitchFamily="34" charset="0"/>
            </a:endParaRPr>
          </a:p>
        </p:txBody>
      </p:sp>
      <p:sp>
        <p:nvSpPr>
          <p:cNvPr id="5" name="Prostokąt 4"/>
          <p:cNvSpPr/>
          <p:nvPr/>
        </p:nvSpPr>
        <p:spPr>
          <a:xfrm>
            <a:off x="6056166" y="2291023"/>
            <a:ext cx="173812"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grpSp>
        <p:nvGrpSpPr>
          <p:cNvPr id="46" name="Grupa 45"/>
          <p:cNvGrpSpPr/>
          <p:nvPr/>
        </p:nvGrpSpPr>
        <p:grpSpPr>
          <a:xfrm>
            <a:off x="6798759" y="4129218"/>
            <a:ext cx="2637771" cy="1602316"/>
            <a:chOff x="6254828" y="3686760"/>
            <a:chExt cx="2330456" cy="1415633"/>
          </a:xfrm>
        </p:grpSpPr>
        <p:cxnSp>
          <p:nvCxnSpPr>
            <p:cNvPr id="24" name="Łącznik prosty 23"/>
            <p:cNvCxnSpPr/>
            <p:nvPr/>
          </p:nvCxnSpPr>
          <p:spPr>
            <a:xfrm>
              <a:off x="6254828" y="3687581"/>
              <a:ext cx="575734" cy="1060053"/>
            </a:xfrm>
            <a:prstGeom prst="line">
              <a:avLst/>
            </a:prstGeom>
          </p:spPr>
          <p:style>
            <a:lnRef idx="1">
              <a:schemeClr val="dk1"/>
            </a:lnRef>
            <a:fillRef idx="0">
              <a:schemeClr val="dk1"/>
            </a:fillRef>
            <a:effectRef idx="0">
              <a:schemeClr val="dk1"/>
            </a:effectRef>
            <a:fontRef idx="minor">
              <a:schemeClr val="tx1"/>
            </a:fontRef>
          </p:style>
        </p:cxnSp>
        <p:sp>
          <p:nvSpPr>
            <p:cNvPr id="25" name="pole tekstowe 24"/>
            <p:cNvSpPr txBox="1"/>
            <p:nvPr/>
          </p:nvSpPr>
          <p:spPr>
            <a:xfrm>
              <a:off x="6813279" y="4531365"/>
              <a:ext cx="1772005" cy="571028"/>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n</a:t>
              </a:r>
              <a:r>
                <a:rPr lang="pl-PL" dirty="0" smtClean="0">
                  <a:solidFill>
                    <a:prstClr val="black"/>
                  </a:solidFill>
                  <a:latin typeface="Arial" panose="020B0604020202020204" pitchFamily="34" charset="0"/>
                  <a:cs typeface="Arial" panose="020B0604020202020204" pitchFamily="34" charset="0"/>
                </a:rPr>
                <a:t>r do dyspozytury</a:t>
              </a:r>
            </a:p>
            <a:p>
              <a:r>
                <a:rPr lang="pl-PL" dirty="0" smtClean="0">
                  <a:solidFill>
                    <a:prstClr val="black"/>
                  </a:solidFill>
                  <a:latin typeface="Arial" panose="020B0604020202020204" pitchFamily="34" charset="0"/>
                  <a:cs typeface="Arial" panose="020B0604020202020204" pitchFamily="34" charset="0"/>
                </a:rPr>
                <a:t>zakładowej</a:t>
              </a:r>
              <a:endParaRPr lang="pl-PL" dirty="0">
                <a:solidFill>
                  <a:prstClr val="black"/>
                </a:solidFill>
                <a:latin typeface="Arial" panose="020B0604020202020204" pitchFamily="34" charset="0"/>
                <a:cs typeface="Arial" panose="020B0604020202020204" pitchFamily="34" charset="0"/>
              </a:endParaRPr>
            </a:p>
          </p:txBody>
        </p:sp>
        <p:cxnSp>
          <p:nvCxnSpPr>
            <p:cNvPr id="27" name="Łącznik prosty 26"/>
            <p:cNvCxnSpPr/>
            <p:nvPr/>
          </p:nvCxnSpPr>
          <p:spPr>
            <a:xfrm flipV="1">
              <a:off x="6616242" y="3686760"/>
              <a:ext cx="889000" cy="643266"/>
            </a:xfrm>
            <a:prstGeom prst="line">
              <a:avLst/>
            </a:prstGeom>
          </p:spPr>
          <p:style>
            <a:lnRef idx="1">
              <a:schemeClr val="dk1"/>
            </a:lnRef>
            <a:fillRef idx="0">
              <a:schemeClr val="dk1"/>
            </a:fillRef>
            <a:effectRef idx="0">
              <a:schemeClr val="dk1"/>
            </a:effectRef>
            <a:fontRef idx="minor">
              <a:schemeClr val="tx1"/>
            </a:fontRef>
          </p:style>
        </p:cxnSp>
      </p:grpSp>
      <p:sp>
        <p:nvSpPr>
          <p:cNvPr id="4" name="Nawias klamrowy otwierający 3"/>
          <p:cNvSpPr/>
          <p:nvPr/>
        </p:nvSpPr>
        <p:spPr>
          <a:xfrm rot="5400000">
            <a:off x="8489020" y="52607"/>
            <a:ext cx="252548" cy="389273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6" name="pole tekstowe 5"/>
          <p:cNvSpPr txBox="1"/>
          <p:nvPr/>
        </p:nvSpPr>
        <p:spPr>
          <a:xfrm>
            <a:off x="6668927" y="1474075"/>
            <a:ext cx="385233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Indywidualny Numer Identyfikacyjny</a:t>
            </a:r>
            <a:endParaRPr lang="pl-PL" dirty="0">
              <a:solidFill>
                <a:prstClr val="black"/>
              </a:solidFill>
              <a:latin typeface="Arial" panose="020B0604020202020204" pitchFamily="34" charset="0"/>
              <a:cs typeface="Arial" panose="020B0604020202020204" pitchFamily="34" charset="0"/>
            </a:endParaRPr>
          </a:p>
        </p:txBody>
      </p:sp>
      <p:pic>
        <p:nvPicPr>
          <p:cNvPr id="13" name="Obraz 12"/>
          <p:cNvPicPr>
            <a:picLocks noChangeAspect="1"/>
          </p:cNvPicPr>
          <p:nvPr/>
        </p:nvPicPr>
        <p:blipFill>
          <a:blip r:embed="rId2"/>
          <a:stretch>
            <a:fillRect/>
          </a:stretch>
        </p:blipFill>
        <p:spPr>
          <a:xfrm>
            <a:off x="2814520" y="2202676"/>
            <a:ext cx="7756665" cy="1930624"/>
          </a:xfrm>
          <a:prstGeom prst="rect">
            <a:avLst/>
          </a:prstGeom>
        </p:spPr>
      </p:pic>
      <p:sp>
        <p:nvSpPr>
          <p:cNvPr id="9" name="Prostokąt 8"/>
          <p:cNvSpPr/>
          <p:nvPr/>
        </p:nvSpPr>
        <p:spPr>
          <a:xfrm>
            <a:off x="2075408" y="5997651"/>
            <a:ext cx="4134465" cy="369332"/>
          </a:xfrm>
          <a:prstGeom prst="rect">
            <a:avLst/>
          </a:prstGeom>
        </p:spPr>
        <p:txBody>
          <a:bodyPr wrap="none">
            <a:spAutoFit/>
          </a:bodyPr>
          <a:lstStyle/>
          <a:p>
            <a:pPr algn="ctr"/>
            <a:r>
              <a:rPr lang="pl-PL" dirty="0">
                <a:latin typeface="Arial" panose="020B0604020202020204" pitchFamily="34" charset="0"/>
                <a:cs typeface="Arial" panose="020B0604020202020204" pitchFamily="34" charset="0"/>
              </a:rPr>
              <a:t>Odblaskowa naklejka w kolorze żółtym</a:t>
            </a:r>
          </a:p>
        </p:txBody>
      </p:sp>
    </p:spTree>
    <p:extLst>
      <p:ext uri="{BB962C8B-B14F-4D97-AF65-F5344CB8AC3E}">
        <p14:creationId xmlns:p14="http://schemas.microsoft.com/office/powerpoint/2010/main" val="6133616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a 4"/>
          <p:cNvGrpSpPr/>
          <p:nvPr/>
        </p:nvGrpSpPr>
        <p:grpSpPr>
          <a:xfrm>
            <a:off x="2190718" y="4173721"/>
            <a:ext cx="6170134" cy="1263108"/>
            <a:chOff x="855133" y="5257800"/>
            <a:chExt cx="3884088" cy="753533"/>
          </a:xfrm>
        </p:grpSpPr>
        <p:sp>
          <p:nvSpPr>
            <p:cNvPr id="29" name="Prostokąt z rogami zaokrąglonymi z jednej strony 28"/>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8" name="Prostokąt 37"/>
            <p:cNvSpPr/>
            <p:nvPr/>
          </p:nvSpPr>
          <p:spPr>
            <a:xfrm>
              <a:off x="1013886" y="5359400"/>
              <a:ext cx="745067" cy="160867"/>
            </a:xfrm>
            <a:prstGeom prst="rect">
              <a:avLst/>
            </a:prstGeom>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9" name="Prostokąt 38"/>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0" name="Elipsa 39"/>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1" name="Obraz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2" name="Prostokąt 41"/>
            <p:cNvSpPr/>
            <p:nvPr/>
          </p:nvSpPr>
          <p:spPr>
            <a:xfrm>
              <a:off x="2504020" y="5359400"/>
              <a:ext cx="745067" cy="160867"/>
            </a:xfrm>
            <a:prstGeom prst="rect">
              <a:avLst/>
            </a:prstGeom>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3" name="Prostokąt 42"/>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4" name="Prostokąt 43"/>
            <p:cNvSpPr/>
            <p:nvPr/>
          </p:nvSpPr>
          <p:spPr>
            <a:xfrm>
              <a:off x="3994154" y="5359400"/>
              <a:ext cx="745067" cy="16086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cxnSp>
        <p:nvCxnSpPr>
          <p:cNvPr id="7" name="Łącznik prosty 6"/>
          <p:cNvCxnSpPr/>
          <p:nvPr/>
        </p:nvCxnSpPr>
        <p:spPr>
          <a:xfrm flipV="1">
            <a:off x="849048" y="1816434"/>
            <a:ext cx="914906" cy="3219033"/>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a:stCxn id="41" idx="0"/>
          </p:cNvCxnSpPr>
          <p:nvPr/>
        </p:nvCxnSpPr>
        <p:spPr>
          <a:xfrm flipV="1">
            <a:off x="2604306" y="3287795"/>
            <a:ext cx="3529794" cy="1651918"/>
          </a:xfrm>
          <a:prstGeom prst="line">
            <a:avLst/>
          </a:prstGeom>
        </p:spPr>
        <p:style>
          <a:lnRef idx="1">
            <a:schemeClr val="dk1"/>
          </a:lnRef>
          <a:fillRef idx="0">
            <a:schemeClr val="dk1"/>
          </a:fillRef>
          <a:effectRef idx="0">
            <a:schemeClr val="dk1"/>
          </a:effectRef>
          <a:fontRef idx="minor">
            <a:schemeClr val="tx1"/>
          </a:fontRef>
        </p:style>
      </p:cxnSp>
      <p:sp>
        <p:nvSpPr>
          <p:cNvPr id="15" name="pole tekstowe 14"/>
          <p:cNvSpPr txBox="1"/>
          <p:nvPr/>
        </p:nvSpPr>
        <p:spPr>
          <a:xfrm>
            <a:off x="7646976" y="2494130"/>
            <a:ext cx="68480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5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4445330" y="1563355"/>
            <a:ext cx="813043"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20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7420324" y="2061680"/>
            <a:ext cx="140927" cy="129198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4725474" y="-679397"/>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23" name="Obraz 22"/>
          <p:cNvPicPr>
            <a:picLocks noChangeAspect="1"/>
          </p:cNvPicPr>
          <p:nvPr/>
        </p:nvPicPr>
        <p:blipFill>
          <a:blip r:embed="rId3"/>
          <a:stretch>
            <a:fillRect/>
          </a:stretch>
        </p:blipFill>
        <p:spPr>
          <a:xfrm>
            <a:off x="2199381" y="2049939"/>
            <a:ext cx="5209693" cy="1296686"/>
          </a:xfrm>
          <a:prstGeom prst="rect">
            <a:avLst/>
          </a:prstGeom>
        </p:spPr>
      </p:pic>
      <p:pic>
        <p:nvPicPr>
          <p:cNvPr id="22" name="Obraz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6182" y="3287795"/>
            <a:ext cx="3880018" cy="2589556"/>
          </a:xfrm>
          <a:prstGeom prst="rect">
            <a:avLst/>
          </a:prstGeom>
        </p:spPr>
      </p:pic>
      <p:sp>
        <p:nvSpPr>
          <p:cNvPr id="4" name="Symbol zastępczy daty 3"/>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24" name="Tytuł 1"/>
          <p:cNvSpPr txBox="1">
            <a:spLocks/>
          </p:cNvSpPr>
          <p:nvPr/>
        </p:nvSpPr>
        <p:spPr>
          <a:xfrm>
            <a:off x="2084804" y="381112"/>
            <a:ext cx="9916695" cy="70473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000" b="1" dirty="0">
                <a:latin typeface="Arial" panose="020B0604020202020204" pitchFamily="34" charset="0"/>
                <a:cs typeface="Arial" panose="020B0604020202020204" pitchFamily="34" charset="0"/>
              </a:rPr>
              <a:t>Znakowanie przejazdów i przejść w poziomie szyn </a:t>
            </a:r>
            <a:endParaRPr lang="pl-PL" sz="2000" b="1" dirty="0" smtClean="0">
              <a:latin typeface="Arial" panose="020B0604020202020204" pitchFamily="34" charset="0"/>
              <a:cs typeface="Arial" panose="020B0604020202020204" pitchFamily="34" charset="0"/>
            </a:endParaRPr>
          </a:p>
          <a:p>
            <a:pPr algn="l"/>
            <a:r>
              <a:rPr lang="pl-PL" sz="2000" b="1" dirty="0" smtClean="0">
                <a:latin typeface="Arial" panose="020B0604020202020204" pitchFamily="34" charset="0"/>
                <a:cs typeface="Arial" panose="020B0604020202020204" pitchFamily="34" charset="0"/>
              </a:rPr>
              <a:t>wyposażonych </a:t>
            </a:r>
            <a:r>
              <a:rPr lang="pl-PL" sz="2000" b="1" dirty="0">
                <a:latin typeface="Arial" panose="020B0604020202020204" pitchFamily="34" charset="0"/>
                <a:cs typeface="Arial" panose="020B0604020202020204" pitchFamily="34" charset="0"/>
              </a:rPr>
              <a:t>w rogatki</a:t>
            </a:r>
          </a:p>
        </p:txBody>
      </p:sp>
      <p:sp>
        <p:nvSpPr>
          <p:cNvPr id="26" name="Prostokąt 25"/>
          <p:cNvSpPr/>
          <p:nvPr/>
        </p:nvSpPr>
        <p:spPr>
          <a:xfrm>
            <a:off x="2084804" y="5980644"/>
            <a:ext cx="5827237" cy="369332"/>
          </a:xfrm>
          <a:prstGeom prst="rect">
            <a:avLst/>
          </a:prstGeom>
        </p:spPr>
        <p:txBody>
          <a:bodyPr wrap="none">
            <a:spAutoFit/>
          </a:bodyPr>
          <a:lstStyle/>
          <a:p>
            <a:pPr algn="ctr"/>
            <a:r>
              <a:rPr lang="pl-PL" dirty="0">
                <a:latin typeface="Arial" panose="020B0604020202020204" pitchFamily="34" charset="0"/>
                <a:cs typeface="Arial" panose="020B0604020202020204" pitchFamily="34" charset="0"/>
              </a:rPr>
              <a:t>Naklejka jest umieszczona na obudowie od strony szyn</a:t>
            </a:r>
          </a:p>
        </p:txBody>
      </p:sp>
    </p:spTree>
    <p:extLst>
      <p:ext uri="{BB962C8B-B14F-4D97-AF65-F5344CB8AC3E}">
        <p14:creationId xmlns:p14="http://schemas.microsoft.com/office/powerpoint/2010/main" val="32397911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2185988" y="1514359"/>
            <a:ext cx="9667961" cy="4651012"/>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ymbol zastępczy daty 2"/>
          <p:cNvSpPr>
            <a:spLocks noGrp="1"/>
          </p:cNvSpPr>
          <p:nvPr>
            <p:ph type="dt" sz="half" idx="10"/>
          </p:nvPr>
        </p:nvSpPr>
        <p:spPr>
          <a:xfrm>
            <a:off x="838200" y="6356350"/>
            <a:ext cx="2743200" cy="365125"/>
          </a:xfrm>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6" name="Tytuł 1"/>
          <p:cNvSpPr txBox="1">
            <a:spLocks/>
          </p:cNvSpPr>
          <p:nvPr/>
        </p:nvSpPr>
        <p:spPr>
          <a:xfrm>
            <a:off x="2094614" y="468382"/>
            <a:ext cx="7404100" cy="3746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2000" b="1" dirty="0" smtClean="0">
                <a:latin typeface="Arial" panose="020B0604020202020204" pitchFamily="34" charset="0"/>
                <a:cs typeface="Arial" panose="020B0604020202020204" pitchFamily="34" charset="0"/>
              </a:rPr>
              <a:t>Wizualizacja znakowania na przejazdach kat. A i B</a:t>
            </a:r>
            <a:endParaRPr lang="pl-PL" sz="2000" b="1" dirty="0">
              <a:latin typeface="Arial" panose="020B0604020202020204" pitchFamily="34" charset="0"/>
              <a:cs typeface="Arial" panose="020B0604020202020204" pitchFamily="34" charset="0"/>
            </a:endParaRPr>
          </a:p>
        </p:txBody>
      </p:sp>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6058" y="1977014"/>
            <a:ext cx="4697523" cy="3911649"/>
          </a:xfrm>
          <a:prstGeom prst="rect">
            <a:avLst/>
          </a:prstGeom>
        </p:spPr>
      </p:pic>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4877" y="1561984"/>
            <a:ext cx="4701503" cy="3379647"/>
          </a:xfrm>
          <a:prstGeom prst="rect">
            <a:avLst/>
          </a:prstGeom>
        </p:spPr>
      </p:pic>
      <p:pic>
        <p:nvPicPr>
          <p:cNvPr id="9" name="Obraz 8"/>
          <p:cNvPicPr>
            <a:picLocks noChangeAspect="1"/>
          </p:cNvPicPr>
          <p:nvPr/>
        </p:nvPicPr>
        <p:blipFill>
          <a:blip r:embed="rId4"/>
          <a:stretch>
            <a:fillRect/>
          </a:stretch>
        </p:blipFill>
        <p:spPr>
          <a:xfrm>
            <a:off x="3447842" y="2797203"/>
            <a:ext cx="183686" cy="45719"/>
          </a:xfrm>
          <a:prstGeom prst="rect">
            <a:avLst/>
          </a:prstGeom>
        </p:spPr>
      </p:pic>
      <p:pic>
        <p:nvPicPr>
          <p:cNvPr id="10" name="Obraz 9"/>
          <p:cNvPicPr>
            <a:picLocks noChangeAspect="1"/>
          </p:cNvPicPr>
          <p:nvPr/>
        </p:nvPicPr>
        <p:blipFill>
          <a:blip r:embed="rId4"/>
          <a:stretch>
            <a:fillRect/>
          </a:stretch>
        </p:blipFill>
        <p:spPr>
          <a:xfrm>
            <a:off x="9729286" y="1835469"/>
            <a:ext cx="183686" cy="45719"/>
          </a:xfrm>
          <a:prstGeom prst="rect">
            <a:avLst/>
          </a:prstGeom>
        </p:spPr>
      </p:pic>
      <p:sp>
        <p:nvSpPr>
          <p:cNvPr id="11" name="pole tekstowe 10"/>
          <p:cNvSpPr txBox="1"/>
          <p:nvPr/>
        </p:nvSpPr>
        <p:spPr>
          <a:xfrm>
            <a:off x="3487488" y="5473019"/>
            <a:ext cx="1622624" cy="369332"/>
          </a:xfrm>
          <a:prstGeom prst="rect">
            <a:avLst/>
          </a:prstGeom>
          <a:noFill/>
        </p:spPr>
        <p:txBody>
          <a:bodyPr wrap="none" rtlCol="0">
            <a:spAutoFit/>
          </a:bodyPr>
          <a:lstStyle/>
          <a:p>
            <a:r>
              <a:rPr lang="pl-PL" sz="1600" dirty="0" smtClean="0">
                <a:solidFill>
                  <a:prstClr val="black"/>
                </a:solidFill>
                <a:latin typeface="Arial" panose="020B0604020202020204" pitchFamily="34" charset="0"/>
                <a:cs typeface="Arial" panose="020B0604020202020204" pitchFamily="34" charset="0"/>
              </a:rPr>
              <a:t>Przejazd</a:t>
            </a:r>
            <a:r>
              <a:rPr lang="pl-PL" dirty="0" smtClean="0">
                <a:solidFill>
                  <a:prstClr val="black"/>
                </a:solidFill>
                <a:latin typeface="Arial" panose="020B0604020202020204" pitchFamily="34" charset="0"/>
                <a:cs typeface="Arial" panose="020B0604020202020204" pitchFamily="34" charset="0"/>
              </a:rPr>
              <a:t> kat. A</a:t>
            </a:r>
            <a:endParaRPr lang="pl-PL" dirty="0">
              <a:solidFill>
                <a:prstClr val="black"/>
              </a:solidFill>
              <a:latin typeface="Arial" panose="020B0604020202020204" pitchFamily="34" charset="0"/>
              <a:cs typeface="Arial" panose="020B0604020202020204" pitchFamily="34" charset="0"/>
            </a:endParaRPr>
          </a:p>
        </p:txBody>
      </p:sp>
      <p:sp>
        <p:nvSpPr>
          <p:cNvPr id="12" name="pole tekstowe 11"/>
          <p:cNvSpPr txBox="1"/>
          <p:nvPr/>
        </p:nvSpPr>
        <p:spPr>
          <a:xfrm>
            <a:off x="8383202" y="4529290"/>
            <a:ext cx="1564852" cy="338554"/>
          </a:xfrm>
          <a:prstGeom prst="rect">
            <a:avLst/>
          </a:prstGeom>
          <a:noFill/>
        </p:spPr>
        <p:txBody>
          <a:bodyPr wrap="none" rtlCol="0">
            <a:spAutoFit/>
          </a:bodyPr>
          <a:lstStyle/>
          <a:p>
            <a:r>
              <a:rPr lang="pl-PL" sz="1600" dirty="0" smtClean="0">
                <a:solidFill>
                  <a:prstClr val="black"/>
                </a:solidFill>
                <a:latin typeface="Arial" panose="020B0604020202020204" pitchFamily="34" charset="0"/>
                <a:cs typeface="Arial" panose="020B0604020202020204" pitchFamily="34" charset="0"/>
              </a:rPr>
              <a:t>Przejazd kat. B</a:t>
            </a:r>
            <a:endParaRPr lang="pl-PL" sz="1600" dirty="0">
              <a:solidFill>
                <a:prstClr val="black"/>
              </a:solidFill>
              <a:latin typeface="Arial" panose="020B0604020202020204" pitchFamily="34" charset="0"/>
              <a:cs typeface="Arial" panose="020B0604020202020204" pitchFamily="34" charset="0"/>
            </a:endParaRPr>
          </a:p>
        </p:txBody>
      </p:sp>
      <p:cxnSp>
        <p:nvCxnSpPr>
          <p:cNvPr id="13" name="Łącznik prosty 12"/>
          <p:cNvCxnSpPr/>
          <p:nvPr/>
        </p:nvCxnSpPr>
        <p:spPr>
          <a:xfrm flipH="1">
            <a:off x="3631528" y="1911799"/>
            <a:ext cx="1652555" cy="876073"/>
          </a:xfrm>
          <a:prstGeom prst="line">
            <a:avLst/>
          </a:prstGeom>
        </p:spPr>
        <p:style>
          <a:lnRef idx="1">
            <a:schemeClr val="dk1"/>
          </a:lnRef>
          <a:fillRef idx="0">
            <a:schemeClr val="dk1"/>
          </a:fillRef>
          <a:effectRef idx="0">
            <a:schemeClr val="dk1"/>
          </a:effectRef>
          <a:fontRef idx="minor">
            <a:schemeClr val="tx1"/>
          </a:fontRef>
        </p:style>
      </p:cxnSp>
      <p:cxnSp>
        <p:nvCxnSpPr>
          <p:cNvPr id="14" name="Łącznik prosty 13"/>
          <p:cNvCxnSpPr/>
          <p:nvPr/>
        </p:nvCxnSpPr>
        <p:spPr>
          <a:xfrm>
            <a:off x="5110112" y="2015262"/>
            <a:ext cx="562480" cy="1902945"/>
          </a:xfrm>
          <a:prstGeom prst="line">
            <a:avLst/>
          </a:prstGeom>
        </p:spPr>
        <p:style>
          <a:lnRef idx="1">
            <a:schemeClr val="dk1"/>
          </a:lnRef>
          <a:fillRef idx="0">
            <a:schemeClr val="dk1"/>
          </a:fillRef>
          <a:effectRef idx="0">
            <a:schemeClr val="dk1"/>
          </a:effectRef>
          <a:fontRef idx="minor">
            <a:schemeClr val="tx1"/>
          </a:fontRef>
        </p:style>
      </p:cxnSp>
      <p:cxnSp>
        <p:nvCxnSpPr>
          <p:cNvPr id="15" name="Łącznik prosty 14"/>
          <p:cNvCxnSpPr/>
          <p:nvPr/>
        </p:nvCxnSpPr>
        <p:spPr>
          <a:xfrm flipV="1">
            <a:off x="6404006" y="1894335"/>
            <a:ext cx="3398895" cy="135270"/>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a:off x="6406086" y="2029651"/>
            <a:ext cx="1607064" cy="1041303"/>
          </a:xfrm>
          <a:prstGeom prst="line">
            <a:avLst/>
          </a:prstGeom>
        </p:spPr>
        <p:style>
          <a:lnRef idx="1">
            <a:schemeClr val="dk1"/>
          </a:lnRef>
          <a:fillRef idx="0">
            <a:schemeClr val="dk1"/>
          </a:fillRef>
          <a:effectRef idx="0">
            <a:schemeClr val="dk1"/>
          </a:effectRef>
          <a:fontRef idx="minor">
            <a:schemeClr val="tx1"/>
          </a:fontRef>
        </p:style>
      </p:cxnSp>
      <p:cxnSp>
        <p:nvCxnSpPr>
          <p:cNvPr id="17" name="Łącznik prosty 16"/>
          <p:cNvCxnSpPr/>
          <p:nvPr/>
        </p:nvCxnSpPr>
        <p:spPr>
          <a:xfrm flipH="1">
            <a:off x="5568553" y="3905080"/>
            <a:ext cx="105328" cy="88809"/>
          </a:xfrm>
          <a:prstGeom prst="line">
            <a:avLst/>
          </a:prstGeom>
        </p:spPr>
        <p:style>
          <a:lnRef idx="1">
            <a:schemeClr val="dk1"/>
          </a:lnRef>
          <a:fillRef idx="0">
            <a:schemeClr val="dk1"/>
          </a:fillRef>
          <a:effectRef idx="0">
            <a:schemeClr val="dk1"/>
          </a:effectRef>
          <a:fontRef idx="minor">
            <a:schemeClr val="tx1"/>
          </a:fontRef>
        </p:style>
      </p:cxnSp>
      <p:pic>
        <p:nvPicPr>
          <p:cNvPr id="18" name="Obraz 17"/>
          <p:cNvPicPr>
            <a:picLocks noChangeAspect="1"/>
          </p:cNvPicPr>
          <p:nvPr/>
        </p:nvPicPr>
        <p:blipFill>
          <a:blip r:embed="rId4"/>
          <a:stretch>
            <a:fillRect/>
          </a:stretch>
        </p:blipFill>
        <p:spPr>
          <a:xfrm>
            <a:off x="4741602" y="1565360"/>
            <a:ext cx="1787664" cy="444946"/>
          </a:xfrm>
          <a:prstGeom prst="rect">
            <a:avLst/>
          </a:prstGeom>
        </p:spPr>
      </p:pic>
    </p:spTree>
    <p:extLst>
      <p:ext uri="{BB962C8B-B14F-4D97-AF65-F5344CB8AC3E}">
        <p14:creationId xmlns:p14="http://schemas.microsoft.com/office/powerpoint/2010/main" val="25539765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ole tekstowe 14"/>
          <p:cNvSpPr txBox="1"/>
          <p:nvPr/>
        </p:nvSpPr>
        <p:spPr>
          <a:xfrm>
            <a:off x="9173548" y="2111149"/>
            <a:ext cx="795924"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11 cm</a:t>
            </a:r>
            <a:endParaRPr lang="pl-PL" dirty="0">
              <a:solidFill>
                <a:prstClr val="black"/>
              </a:solidFill>
              <a:latin typeface="Arial" panose="020B0604020202020204" pitchFamily="34" charset="0"/>
              <a:cs typeface="Arial" panose="020B0604020202020204" pitchFamily="34" charset="0"/>
            </a:endParaRPr>
          </a:p>
        </p:txBody>
      </p:sp>
      <p:sp>
        <p:nvSpPr>
          <p:cNvPr id="32" name="pole tekstowe 31"/>
          <p:cNvSpPr txBox="1"/>
          <p:nvPr/>
        </p:nvSpPr>
        <p:spPr>
          <a:xfrm>
            <a:off x="5967117" y="1018284"/>
            <a:ext cx="813043" cy="369332"/>
          </a:xfrm>
          <a:prstGeom prst="rect">
            <a:avLst/>
          </a:prstGeom>
          <a:noFill/>
        </p:spPr>
        <p:txBody>
          <a:bodyPr wrap="none" rtlCol="0">
            <a:spAutoFit/>
          </a:bodyPr>
          <a:lstStyle/>
          <a:p>
            <a:r>
              <a:rPr lang="pl-PL" dirty="0">
                <a:solidFill>
                  <a:prstClr val="black"/>
                </a:solidFill>
                <a:latin typeface="Arial" panose="020B0604020202020204" pitchFamily="34" charset="0"/>
                <a:cs typeface="Arial" panose="020B0604020202020204" pitchFamily="34" charset="0"/>
              </a:rPr>
              <a:t>4</a:t>
            </a:r>
            <a:r>
              <a:rPr lang="pl-PL" dirty="0" smtClean="0">
                <a:solidFill>
                  <a:prstClr val="black"/>
                </a:solidFill>
                <a:latin typeface="Arial" panose="020B0604020202020204" pitchFamily="34" charset="0"/>
                <a:cs typeface="Arial" panose="020B0604020202020204" pitchFamily="34" charset="0"/>
              </a:rPr>
              <a:t>0 cm</a:t>
            </a:r>
            <a:endParaRPr lang="pl-PL" dirty="0">
              <a:solidFill>
                <a:prstClr val="black"/>
              </a:solidFill>
              <a:latin typeface="Arial" panose="020B0604020202020204" pitchFamily="34" charset="0"/>
              <a:cs typeface="Arial" panose="020B0604020202020204" pitchFamily="34" charset="0"/>
            </a:endParaRPr>
          </a:p>
        </p:txBody>
      </p:sp>
      <p:sp>
        <p:nvSpPr>
          <p:cNvPr id="17" name="Nawias klamrowy zamykający 16"/>
          <p:cNvSpPr/>
          <p:nvPr/>
        </p:nvSpPr>
        <p:spPr>
          <a:xfrm>
            <a:off x="8994490" y="1565510"/>
            <a:ext cx="140927" cy="132644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sp>
        <p:nvSpPr>
          <p:cNvPr id="35" name="Nawias klamrowy zamykający 34"/>
          <p:cNvSpPr/>
          <p:nvPr/>
        </p:nvSpPr>
        <p:spPr>
          <a:xfrm rot="16200000">
            <a:off x="6294888" y="-1115878"/>
            <a:ext cx="157503" cy="5209694"/>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pl-PL">
              <a:solidFill>
                <a:prstClr val="black"/>
              </a:solidFill>
            </a:endParaRPr>
          </a:p>
        </p:txBody>
      </p:sp>
      <p:pic>
        <p:nvPicPr>
          <p:cNvPr id="19" name="Obraz 18"/>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79801" y1="12012" x2="94106" y2="842"/>
                        <a14:foregroundMark x1="87086" y1="6809" x2="87086" y2="6809"/>
                        <a14:foregroundMark x1="38411" y1="42311" x2="1722" y2="69625"/>
                        <a14:backgroundMark x1="83775" y1="8646" x2="94834" y2="77"/>
                        <a14:backgroundMark x1="36556" y1="43688" x2="38742" y2="42081"/>
                      </a14:backgroundRemoval>
                    </a14:imgEffect>
                  </a14:imgLayer>
                </a14:imgProps>
              </a:ext>
              <a:ext uri="{28A0092B-C50C-407E-A947-70E740481C1C}">
                <a14:useLocalDpi xmlns:a14="http://schemas.microsoft.com/office/drawing/2010/main" val="0"/>
              </a:ext>
            </a:extLst>
          </a:blip>
          <a:srcRect b="10553"/>
          <a:stretch/>
        </p:blipFill>
        <p:spPr>
          <a:xfrm>
            <a:off x="2140456" y="3001418"/>
            <a:ext cx="3674846" cy="2844801"/>
          </a:xfrm>
          <a:prstGeom prst="rect">
            <a:avLst/>
          </a:prstGeom>
        </p:spPr>
      </p:pic>
      <p:pic>
        <p:nvPicPr>
          <p:cNvPr id="20" name="Obraz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4485">
            <a:off x="4401868" y="4672120"/>
            <a:ext cx="1301605" cy="325126"/>
          </a:xfrm>
          <a:prstGeom prst="rect">
            <a:avLst/>
          </a:prstGeom>
        </p:spPr>
      </p:pic>
      <p:cxnSp>
        <p:nvCxnSpPr>
          <p:cNvPr id="7" name="Łącznik prosty 6"/>
          <p:cNvCxnSpPr/>
          <p:nvPr/>
        </p:nvCxnSpPr>
        <p:spPr>
          <a:xfrm flipH="1" flipV="1">
            <a:off x="3910049" y="1671984"/>
            <a:ext cx="729726" cy="2733866"/>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V="1">
            <a:off x="5246178" y="2911413"/>
            <a:ext cx="2718707" cy="1744675"/>
          </a:xfrm>
          <a:prstGeom prst="line">
            <a:avLst/>
          </a:prstGeom>
        </p:spPr>
        <p:style>
          <a:lnRef idx="1">
            <a:schemeClr val="dk1"/>
          </a:lnRef>
          <a:fillRef idx="0">
            <a:schemeClr val="dk1"/>
          </a:fillRef>
          <a:effectRef idx="0">
            <a:schemeClr val="dk1"/>
          </a:effectRef>
          <a:fontRef idx="minor">
            <a:schemeClr val="tx1"/>
          </a:fontRef>
        </p:style>
      </p:cxnSp>
      <p:pic>
        <p:nvPicPr>
          <p:cNvPr id="18" name="Obraz 17"/>
          <p:cNvPicPr>
            <a:picLocks noChangeAspect="1"/>
          </p:cNvPicPr>
          <p:nvPr/>
        </p:nvPicPr>
        <p:blipFill>
          <a:blip r:embed="rId5"/>
          <a:stretch>
            <a:fillRect/>
          </a:stretch>
        </p:blipFill>
        <p:spPr>
          <a:xfrm>
            <a:off x="3768794" y="1590322"/>
            <a:ext cx="5209693" cy="1296686"/>
          </a:xfrm>
          <a:prstGeom prst="rect">
            <a:avLst/>
          </a:prstGeom>
        </p:spPr>
      </p:pic>
      <p:pic>
        <p:nvPicPr>
          <p:cNvPr id="21" name="Obraz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30996" y="2940266"/>
            <a:ext cx="4121852" cy="3091389"/>
          </a:xfrm>
          <a:prstGeom prst="rect">
            <a:avLst/>
          </a:prstGeom>
        </p:spPr>
      </p:pic>
      <p:sp>
        <p:nvSpPr>
          <p:cNvPr id="3" name="Symbol zastępczy daty 2"/>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22" name="Tytuł 1"/>
          <p:cNvSpPr txBox="1">
            <a:spLocks/>
          </p:cNvSpPr>
          <p:nvPr/>
        </p:nvSpPr>
        <p:spPr>
          <a:xfrm>
            <a:off x="2119190" y="515967"/>
            <a:ext cx="9916695" cy="59070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pl-PL" sz="2000" b="1" dirty="0">
                <a:latin typeface="Arial" panose="020B0604020202020204" pitchFamily="34" charset="0"/>
                <a:cs typeface="Arial" panose="020B0604020202020204" pitchFamily="34" charset="0"/>
              </a:rPr>
              <a:t>Znakowanie przejazdów i przejść w poziomie szyn </a:t>
            </a:r>
            <a:endParaRPr lang="pl-PL" sz="2000" b="1" dirty="0" smtClean="0">
              <a:latin typeface="Arial" panose="020B0604020202020204" pitchFamily="34" charset="0"/>
              <a:cs typeface="Arial" panose="020B0604020202020204" pitchFamily="34" charset="0"/>
            </a:endParaRPr>
          </a:p>
          <a:p>
            <a:pPr algn="l"/>
            <a:r>
              <a:rPr lang="pl-PL" sz="2000" b="1" dirty="0" smtClean="0">
                <a:latin typeface="Arial" panose="020B0604020202020204" pitchFamily="34" charset="0"/>
                <a:cs typeface="Arial" panose="020B0604020202020204" pitchFamily="34" charset="0"/>
              </a:rPr>
              <a:t>niewyposażonych </a:t>
            </a:r>
            <a:r>
              <a:rPr lang="pl-PL" sz="2000" b="1" dirty="0">
                <a:latin typeface="Arial" panose="020B0604020202020204" pitchFamily="34" charset="0"/>
                <a:cs typeface="Arial" panose="020B0604020202020204" pitchFamily="34" charset="0"/>
              </a:rPr>
              <a:t>w rogatki</a:t>
            </a:r>
          </a:p>
        </p:txBody>
      </p:sp>
      <p:sp>
        <p:nvSpPr>
          <p:cNvPr id="16" name="Prostokąt 15"/>
          <p:cNvSpPr/>
          <p:nvPr/>
        </p:nvSpPr>
        <p:spPr>
          <a:xfrm>
            <a:off x="2076015" y="6000470"/>
            <a:ext cx="6340326" cy="369332"/>
          </a:xfrm>
          <a:prstGeom prst="rect">
            <a:avLst/>
          </a:prstGeom>
        </p:spPr>
        <p:txBody>
          <a:bodyPr wrap="none">
            <a:spAutoFit/>
          </a:bodyPr>
          <a:lstStyle/>
          <a:p>
            <a:pPr algn="ctr"/>
            <a:r>
              <a:rPr lang="pl-PL" dirty="0">
                <a:latin typeface="Arial" panose="020B0604020202020204" pitchFamily="34" charset="0"/>
                <a:cs typeface="Arial" panose="020B0604020202020204" pitchFamily="34" charset="0"/>
              </a:rPr>
              <a:t>Naklejka jest umieszczona na odwrocie krzyża Św. Andrzeja</a:t>
            </a:r>
          </a:p>
        </p:txBody>
      </p:sp>
    </p:spTree>
    <p:extLst>
      <p:ext uri="{BB962C8B-B14F-4D97-AF65-F5344CB8AC3E}">
        <p14:creationId xmlns:p14="http://schemas.microsoft.com/office/powerpoint/2010/main" val="2689792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921703" y="1547813"/>
            <a:ext cx="9856219" cy="4304347"/>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daty 2"/>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2" name="Tytuł 1"/>
          <p:cNvSpPr>
            <a:spLocks noGrp="1"/>
          </p:cNvSpPr>
          <p:nvPr>
            <p:ph type="ctrTitle" idx="4294967295"/>
          </p:nvPr>
        </p:nvSpPr>
        <p:spPr>
          <a:xfrm>
            <a:off x="2094614" y="492082"/>
            <a:ext cx="7223125" cy="315913"/>
          </a:xfrm>
        </p:spPr>
        <p:txBody>
          <a:bodyPr>
            <a:noAutofit/>
          </a:bodyPr>
          <a:lstStyle/>
          <a:p>
            <a:pPr algn="l"/>
            <a:r>
              <a:rPr lang="pl-PL" sz="2000" b="1" dirty="0" smtClean="0">
                <a:latin typeface="Arial" panose="020B0604020202020204" pitchFamily="34" charset="0"/>
                <a:cs typeface="Arial" panose="020B0604020202020204" pitchFamily="34" charset="0"/>
              </a:rPr>
              <a:t>Wizualizacja znakowania na przejazdach kat. C i D</a:t>
            </a:r>
            <a:endParaRPr lang="pl-PL" sz="2000" b="1" dirty="0">
              <a:latin typeface="Arial" panose="020B0604020202020204" pitchFamily="34" charset="0"/>
              <a:cs typeface="Arial" panose="020B0604020202020204" pitchFamily="34" charset="0"/>
            </a:endParaRPr>
          </a:p>
        </p:txBody>
      </p:sp>
      <p:pic>
        <p:nvPicPr>
          <p:cNvPr id="23" name="Obraz 22"/>
          <p:cNvPicPr>
            <a:picLocks noChangeAspect="1"/>
          </p:cNvPicPr>
          <p:nvPr/>
        </p:nvPicPr>
        <p:blipFill>
          <a:blip r:embed="rId2"/>
          <a:stretch>
            <a:fillRect/>
          </a:stretch>
        </p:blipFill>
        <p:spPr>
          <a:xfrm>
            <a:off x="5599811" y="1585165"/>
            <a:ext cx="1593046" cy="396506"/>
          </a:xfrm>
          <a:prstGeom prst="rect">
            <a:avLst/>
          </a:prstGeom>
        </p:spPr>
      </p:pic>
      <p:pic>
        <p:nvPicPr>
          <p:cNvPr id="5" name="Obraz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1228" y="2168059"/>
            <a:ext cx="4744275" cy="3466500"/>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40482" y="1723376"/>
            <a:ext cx="4823227" cy="3466500"/>
          </a:xfrm>
          <a:prstGeom prst="rect">
            <a:avLst/>
          </a:prstGeom>
        </p:spPr>
      </p:pic>
      <p:cxnSp>
        <p:nvCxnSpPr>
          <p:cNvPr id="10" name="Łącznik prosty 9"/>
          <p:cNvCxnSpPr/>
          <p:nvPr/>
        </p:nvCxnSpPr>
        <p:spPr>
          <a:xfrm flipH="1">
            <a:off x="3551464" y="1811993"/>
            <a:ext cx="2000250" cy="482320"/>
          </a:xfrm>
          <a:prstGeom prst="line">
            <a:avLst/>
          </a:prstGeom>
        </p:spPr>
        <p:style>
          <a:lnRef idx="1">
            <a:schemeClr val="dk1"/>
          </a:lnRef>
          <a:fillRef idx="0">
            <a:schemeClr val="dk1"/>
          </a:fillRef>
          <a:effectRef idx="0">
            <a:schemeClr val="dk1"/>
          </a:effectRef>
          <a:fontRef idx="minor">
            <a:schemeClr val="tx1"/>
          </a:fontRef>
        </p:style>
      </p:cxnSp>
      <p:cxnSp>
        <p:nvCxnSpPr>
          <p:cNvPr id="13" name="Łącznik prosty 12"/>
          <p:cNvCxnSpPr/>
          <p:nvPr/>
        </p:nvCxnSpPr>
        <p:spPr>
          <a:xfrm flipH="1">
            <a:off x="5353396" y="1811993"/>
            <a:ext cx="198319" cy="1380094"/>
          </a:xfrm>
          <a:prstGeom prst="line">
            <a:avLst/>
          </a:prstGeom>
        </p:spPr>
        <p:style>
          <a:lnRef idx="1">
            <a:schemeClr val="dk1"/>
          </a:lnRef>
          <a:fillRef idx="0">
            <a:schemeClr val="dk1"/>
          </a:fillRef>
          <a:effectRef idx="0">
            <a:schemeClr val="dk1"/>
          </a:effectRef>
          <a:fontRef idx="minor">
            <a:schemeClr val="tx1"/>
          </a:fontRef>
        </p:style>
      </p:cxnSp>
      <p:cxnSp>
        <p:nvCxnSpPr>
          <p:cNvPr id="16" name="Łącznik prosty 15"/>
          <p:cNvCxnSpPr/>
          <p:nvPr/>
        </p:nvCxnSpPr>
        <p:spPr>
          <a:xfrm>
            <a:off x="7240482" y="1811993"/>
            <a:ext cx="1593275" cy="269900"/>
          </a:xfrm>
          <a:prstGeom prst="line">
            <a:avLst/>
          </a:prstGeom>
        </p:spPr>
        <p:style>
          <a:lnRef idx="1">
            <a:schemeClr val="dk1"/>
          </a:lnRef>
          <a:fillRef idx="0">
            <a:schemeClr val="dk1"/>
          </a:fillRef>
          <a:effectRef idx="0">
            <a:schemeClr val="dk1"/>
          </a:effectRef>
          <a:fontRef idx="minor">
            <a:schemeClr val="tx1"/>
          </a:fontRef>
        </p:style>
      </p:cxnSp>
      <p:cxnSp>
        <p:nvCxnSpPr>
          <p:cNvPr id="18" name="Łącznik prosty 17"/>
          <p:cNvCxnSpPr/>
          <p:nvPr/>
        </p:nvCxnSpPr>
        <p:spPr>
          <a:xfrm>
            <a:off x="7240482" y="1811993"/>
            <a:ext cx="3217968" cy="1225121"/>
          </a:xfrm>
          <a:prstGeom prst="line">
            <a:avLst/>
          </a:prstGeom>
        </p:spPr>
        <p:style>
          <a:lnRef idx="1">
            <a:schemeClr val="dk1"/>
          </a:lnRef>
          <a:fillRef idx="0">
            <a:schemeClr val="dk1"/>
          </a:fillRef>
          <a:effectRef idx="0">
            <a:schemeClr val="dk1"/>
          </a:effectRef>
          <a:fontRef idx="minor">
            <a:schemeClr val="tx1"/>
          </a:fontRef>
        </p:style>
      </p:cxnSp>
      <p:sp>
        <p:nvSpPr>
          <p:cNvPr id="24" name="pole tekstowe 23"/>
          <p:cNvSpPr txBox="1"/>
          <p:nvPr/>
        </p:nvSpPr>
        <p:spPr>
          <a:xfrm>
            <a:off x="3428766" y="4921197"/>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C</a:t>
            </a:r>
            <a:endParaRPr lang="pl-PL" dirty="0">
              <a:solidFill>
                <a:prstClr val="black"/>
              </a:solidFill>
              <a:latin typeface="Arial" panose="020B0604020202020204" pitchFamily="34" charset="0"/>
              <a:cs typeface="Arial" panose="020B0604020202020204" pitchFamily="34" charset="0"/>
            </a:endParaRPr>
          </a:p>
        </p:txBody>
      </p:sp>
      <p:sp>
        <p:nvSpPr>
          <p:cNvPr id="25" name="pole tekstowe 24"/>
          <p:cNvSpPr txBox="1"/>
          <p:nvPr/>
        </p:nvSpPr>
        <p:spPr>
          <a:xfrm>
            <a:off x="8709253" y="4736531"/>
            <a:ext cx="1749197" cy="369332"/>
          </a:xfrm>
          <a:prstGeom prst="rect">
            <a:avLst/>
          </a:prstGeom>
          <a:noFill/>
        </p:spPr>
        <p:txBody>
          <a:bodyPr wrap="none" rtlCol="0">
            <a:spAutoFit/>
          </a:bodyPr>
          <a:lstStyle/>
          <a:p>
            <a:r>
              <a:rPr lang="pl-PL" dirty="0" smtClean="0">
                <a:solidFill>
                  <a:prstClr val="black"/>
                </a:solidFill>
                <a:latin typeface="Arial" panose="020B0604020202020204" pitchFamily="34" charset="0"/>
                <a:cs typeface="Arial" panose="020B0604020202020204" pitchFamily="34" charset="0"/>
              </a:rPr>
              <a:t>Przejazd kat. D</a:t>
            </a:r>
            <a:endParaRPr lang="pl-PL"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4036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058162" y="426694"/>
            <a:ext cx="10515600" cy="328210"/>
          </a:xfrm>
        </p:spPr>
        <p:txBody>
          <a:bodyPr>
            <a:noAutofit/>
          </a:bodyPr>
          <a:lstStyle/>
          <a:p>
            <a:r>
              <a:rPr lang="pl-PL" sz="3000" b="1" dirty="0" smtClean="0">
                <a:latin typeface="Arial" panose="020B0604020202020204" pitchFamily="34" charset="0"/>
                <a:cs typeface="Arial" panose="020B0604020202020204" pitchFamily="34" charset="0"/>
              </a:rPr>
              <a:t>Przejazd kolejowo-drogowy</a:t>
            </a:r>
            <a:endParaRPr lang="pl-PL" sz="3000" b="1" dirty="0">
              <a:latin typeface="Arial" panose="020B0604020202020204" pitchFamily="34" charset="0"/>
              <a:cs typeface="Arial" panose="020B0604020202020204" pitchFamily="34" charset="0"/>
            </a:endParaRPr>
          </a:p>
        </p:txBody>
      </p:sp>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9634" y="1535811"/>
            <a:ext cx="4755799" cy="3154680"/>
          </a:xfrm>
          <a:prstGeom prst="rect">
            <a:avLst/>
          </a:prstGeom>
        </p:spPr>
      </p:pic>
      <p:sp>
        <p:nvSpPr>
          <p:cNvPr id="4" name="Symbol zastępczy daty 3"/>
          <p:cNvSpPr>
            <a:spLocks noGrp="1"/>
          </p:cNvSpPr>
          <p:nvPr>
            <p:ph type="dt" sz="half" idx="10"/>
          </p:nvPr>
        </p:nvSpPr>
        <p:spPr/>
        <p:txBody>
          <a:bodyPr/>
          <a:lstStyle/>
          <a:p>
            <a:r>
              <a:rPr lang="pl-PL" smtClean="0"/>
              <a:t>22.10.2019</a:t>
            </a:r>
            <a:endParaRPr lang="pl-PL"/>
          </a:p>
        </p:txBody>
      </p:sp>
      <p:sp>
        <p:nvSpPr>
          <p:cNvPr id="5" name="Prostokąt 4"/>
          <p:cNvSpPr/>
          <p:nvPr/>
        </p:nvSpPr>
        <p:spPr>
          <a:xfrm>
            <a:off x="2058162" y="1532071"/>
            <a:ext cx="4144346" cy="923330"/>
          </a:xfrm>
          <a:prstGeom prst="rect">
            <a:avLst/>
          </a:prstGeom>
        </p:spPr>
        <p:txBody>
          <a:bodyPr wrap="square">
            <a:spAutoFit/>
          </a:bodyPr>
          <a:lstStyle/>
          <a:p>
            <a:pPr algn="r"/>
            <a:r>
              <a:rPr lang="pl-PL" dirty="0">
                <a:latin typeface="Arial" panose="020B0604020202020204" pitchFamily="34" charset="0"/>
                <a:cs typeface="Arial" panose="020B0604020202020204" pitchFamily="34" charset="0"/>
              </a:rPr>
              <a:t>Skrzyżowanie</a:t>
            </a:r>
          </a:p>
          <a:p>
            <a:pPr algn="r"/>
            <a:r>
              <a:rPr lang="pl-PL" dirty="0">
                <a:latin typeface="Arial" panose="020B0604020202020204" pitchFamily="34" charset="0"/>
                <a:cs typeface="Arial" panose="020B0604020202020204" pitchFamily="34" charset="0"/>
              </a:rPr>
              <a:t> linii kolejowej z drogą kołową </a:t>
            </a:r>
            <a:br>
              <a:rPr lang="pl-PL" dirty="0">
                <a:latin typeface="Arial" panose="020B0604020202020204" pitchFamily="34" charset="0"/>
                <a:cs typeface="Arial" panose="020B0604020202020204" pitchFamily="34" charset="0"/>
              </a:rPr>
            </a:br>
            <a:r>
              <a:rPr lang="pl-PL" dirty="0">
                <a:latin typeface="Arial" panose="020B0604020202020204" pitchFamily="34" charset="0"/>
                <a:cs typeface="Arial" panose="020B0604020202020204" pitchFamily="34" charset="0"/>
              </a:rPr>
              <a:t>w jednym poziomie</a:t>
            </a:r>
          </a:p>
        </p:txBody>
      </p:sp>
    </p:spTree>
    <p:extLst>
      <p:ext uri="{BB962C8B-B14F-4D97-AF65-F5344CB8AC3E}">
        <p14:creationId xmlns:p14="http://schemas.microsoft.com/office/powerpoint/2010/main" val="24984278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8345" y="1826671"/>
            <a:ext cx="5797025" cy="4812900"/>
          </a:xfrm>
          <a:prstGeom prst="rect">
            <a:avLst/>
          </a:prstGeom>
        </p:spPr>
      </p:pic>
      <p:sp>
        <p:nvSpPr>
          <p:cNvPr id="6" name="pole tekstowe 5"/>
          <p:cNvSpPr txBox="1"/>
          <p:nvPr/>
        </p:nvSpPr>
        <p:spPr>
          <a:xfrm>
            <a:off x="2092778" y="434975"/>
            <a:ext cx="8523515" cy="707886"/>
          </a:xfrm>
          <a:prstGeom prst="rect">
            <a:avLst/>
          </a:prstGeom>
          <a:noFill/>
        </p:spPr>
        <p:txBody>
          <a:bodyPr wrap="square" rtlCol="0">
            <a:spAutoFit/>
          </a:bodyPr>
          <a:lstStyle/>
          <a:p>
            <a:r>
              <a:rPr lang="pl-PL" sz="2000" b="1" dirty="0" smtClean="0">
                <a:latin typeface="Arial" panose="020B0604020202020204" pitchFamily="34" charset="0"/>
                <a:cs typeface="Arial" panose="020B0604020202020204" pitchFamily="34" charset="0"/>
              </a:rPr>
              <a:t>Co musisz wiedzieć o naklejkach na przejazdach </a:t>
            </a:r>
          </a:p>
          <a:p>
            <a:r>
              <a:rPr lang="pl-PL" sz="2000" b="1" dirty="0" smtClean="0">
                <a:latin typeface="Arial" panose="020B0604020202020204" pitchFamily="34" charset="0"/>
                <a:cs typeface="Arial" panose="020B0604020202020204" pitchFamily="34" charset="0"/>
              </a:rPr>
              <a:t>kolejowo-drogowych?</a:t>
            </a:r>
            <a:endParaRPr lang="pl-PL" sz="2000" b="1" dirty="0">
              <a:latin typeface="Arial" panose="020B0604020202020204" pitchFamily="34" charset="0"/>
              <a:cs typeface="Arial" panose="020B0604020202020204" pitchFamily="34" charset="0"/>
            </a:endParaRPr>
          </a:p>
        </p:txBody>
      </p:sp>
      <p:sp>
        <p:nvSpPr>
          <p:cNvPr id="2" name="Symbol zastępczy daty 1"/>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Tree>
    <p:extLst>
      <p:ext uri="{BB962C8B-B14F-4D97-AF65-F5344CB8AC3E}">
        <p14:creationId xmlns:p14="http://schemas.microsoft.com/office/powerpoint/2010/main" val="22660702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a 6"/>
          <p:cNvGrpSpPr/>
          <p:nvPr/>
        </p:nvGrpSpPr>
        <p:grpSpPr>
          <a:xfrm>
            <a:off x="2317898" y="3938293"/>
            <a:ext cx="1314021" cy="1346097"/>
            <a:chOff x="677642" y="2495909"/>
            <a:chExt cx="1537397" cy="1551496"/>
          </a:xfrm>
        </p:grpSpPr>
        <p:sp>
          <p:nvSpPr>
            <p:cNvPr id="16" name="Prostokąt zaokrąglony 15"/>
            <p:cNvSpPr/>
            <p:nvPr/>
          </p:nvSpPr>
          <p:spPr>
            <a:xfrm>
              <a:off x="677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7" name="Prostokąt zaokrąglony 16"/>
            <p:cNvSpPr/>
            <p:nvPr/>
          </p:nvSpPr>
          <p:spPr>
            <a:xfrm>
              <a:off x="758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grpSp>
          <p:nvGrpSpPr>
            <p:cNvPr id="56" name="Grupa 55"/>
            <p:cNvGrpSpPr/>
            <p:nvPr/>
          </p:nvGrpSpPr>
          <p:grpSpPr>
            <a:xfrm>
              <a:off x="828499" y="2916032"/>
              <a:ext cx="306507" cy="679572"/>
              <a:chOff x="5986442" y="1893300"/>
              <a:chExt cx="239574" cy="531173"/>
            </a:xfrm>
          </p:grpSpPr>
          <p:grpSp>
            <p:nvGrpSpPr>
              <p:cNvPr id="57" name="Grupa 56"/>
              <p:cNvGrpSpPr/>
              <p:nvPr/>
            </p:nvGrpSpPr>
            <p:grpSpPr>
              <a:xfrm>
                <a:off x="5986442" y="1893300"/>
                <a:ext cx="239574" cy="531173"/>
                <a:chOff x="5986442" y="1748684"/>
                <a:chExt cx="304800" cy="675789"/>
              </a:xfrm>
            </p:grpSpPr>
            <p:sp>
              <p:nvSpPr>
                <p:cNvPr id="59" name="Prostokąt zaokrąglony 58"/>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0" name="Prostokąt zaokrąglony 59"/>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1" name="Obiekt 60"/>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3258" name="CorelDRAW" r:id="rId3" imgW="2328313" imgH="2177833" progId="CorelDRAW.Graphic.14">
                        <p:embed/>
                      </p:oleObj>
                    </mc:Choice>
                    <mc:Fallback>
                      <p:oleObj name="CorelDRAW" r:id="rId3" imgW="2328313" imgH="2177833" progId="CorelDRAW.Graphic.14">
                        <p:embed/>
                        <p:pic>
                          <p:nvPicPr>
                            <p:cNvPr id="0" name=""/>
                            <p:cNvPicPr/>
                            <p:nvPr/>
                          </p:nvPicPr>
                          <p:blipFill>
                            <a:blip r:embed="rId4"/>
                            <a:stretch>
                              <a:fillRect/>
                            </a:stretch>
                          </p:blipFill>
                          <p:spPr>
                            <a:xfrm>
                              <a:off x="6070363" y="1798781"/>
                              <a:ext cx="149761" cy="140063"/>
                            </a:xfrm>
                            <a:prstGeom prst="rect">
                              <a:avLst/>
                            </a:prstGeom>
                          </p:spPr>
                        </p:pic>
                      </p:oleObj>
                    </mc:Fallback>
                  </mc:AlternateContent>
                </a:graphicData>
              </a:graphic>
            </p:graphicFrame>
          </p:grpSp>
          <p:graphicFrame>
            <p:nvGraphicFramePr>
              <p:cNvPr id="58" name="Obiekt 5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3259" name="CorelDRAW" r:id="rId5" imgW="1515752" imgH="748048" progId="CorelDRAW.Graphic.14">
                      <p:embed/>
                    </p:oleObj>
                  </mc:Choice>
                  <mc:Fallback>
                    <p:oleObj name="CorelDRAW" r:id="rId5" imgW="1515752" imgH="748048" progId="CorelDRAW.Graphic.14">
                      <p:embed/>
                      <p:pic>
                        <p:nvPicPr>
                          <p:cNvPr id="0" name=""/>
                          <p:cNvPicPr/>
                          <p:nvPr/>
                        </p:nvPicPr>
                        <p:blipFill>
                          <a:blip r:embed="rId6"/>
                          <a:stretch>
                            <a:fillRect/>
                          </a:stretch>
                        </p:blipFill>
                        <p:spPr>
                          <a:xfrm>
                            <a:off x="6009694" y="2216508"/>
                            <a:ext cx="193069" cy="95220"/>
                          </a:xfrm>
                          <a:prstGeom prst="rect">
                            <a:avLst/>
                          </a:prstGeom>
                        </p:spPr>
                      </p:pic>
                    </p:oleObj>
                  </mc:Fallback>
                </mc:AlternateContent>
              </a:graphicData>
            </a:graphic>
          </p:graphicFrame>
        </p:grpSp>
        <p:grpSp>
          <p:nvGrpSpPr>
            <p:cNvPr id="64" name="Grupa 63"/>
            <p:cNvGrpSpPr/>
            <p:nvPr/>
          </p:nvGrpSpPr>
          <p:grpSpPr>
            <a:xfrm>
              <a:off x="1675357" y="2916032"/>
              <a:ext cx="306507" cy="679572"/>
              <a:chOff x="5986442" y="1748684"/>
              <a:chExt cx="304800" cy="675789"/>
            </a:xfrm>
          </p:grpSpPr>
          <p:sp>
            <p:nvSpPr>
              <p:cNvPr id="66" name="Prostokąt zaokrąglony 65"/>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67" name="Prostokąt zaokrąglony 66"/>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68" name="Obiekt 67"/>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3260" name="CorelDRAW" r:id="rId7" imgW="2328313" imgH="2177833" progId="CorelDRAW.Graphic.14">
                      <p:embed/>
                    </p:oleObj>
                  </mc:Choice>
                  <mc:Fallback>
                    <p:oleObj name="CorelDRAW" r:id="rId7" imgW="2328313" imgH="2177833" progId="CorelDRAW.Graphic.14">
                      <p:embed/>
                      <p:pic>
                        <p:nvPicPr>
                          <p:cNvPr id="0" name=""/>
                          <p:cNvPicPr/>
                          <p:nvPr/>
                        </p:nvPicPr>
                        <p:blipFill>
                          <a:blip r:embed="rId4"/>
                          <a:stretch>
                            <a:fillRect/>
                          </a:stretch>
                        </p:blipFill>
                        <p:spPr>
                          <a:xfrm>
                            <a:off x="6070363" y="1798781"/>
                            <a:ext cx="149761" cy="140063"/>
                          </a:xfrm>
                          <a:prstGeom prst="rect">
                            <a:avLst/>
                          </a:prstGeom>
                        </p:spPr>
                      </p:pic>
                    </p:oleObj>
                  </mc:Fallback>
                </mc:AlternateContent>
              </a:graphicData>
            </a:graphic>
          </p:graphicFrame>
        </p:grpSp>
        <p:sp>
          <p:nvSpPr>
            <p:cNvPr id="30" name="pole tekstowe 29"/>
            <p:cNvSpPr txBox="1"/>
            <p:nvPr/>
          </p:nvSpPr>
          <p:spPr>
            <a:xfrm>
              <a:off x="1593406" y="3259644"/>
              <a:ext cx="621631" cy="268696"/>
            </a:xfrm>
            <a:prstGeom prst="rect">
              <a:avLst/>
            </a:prstGeom>
            <a:noFill/>
          </p:spPr>
          <p:txBody>
            <a:bodyPr wrap="square" rtlCol="0">
              <a:spAutoFit/>
            </a:bodyPr>
            <a:lstStyle/>
            <a:p>
              <a:r>
                <a:rPr lang="pl-PL" sz="800" b="1" dirty="0" smtClean="0">
                  <a:solidFill>
                    <a:prstClr val="white"/>
                  </a:solidFill>
                  <a:latin typeface="Arial" panose="020B0604020202020204" pitchFamily="34" charset="0"/>
                  <a:cs typeface="Arial" panose="020B0604020202020204" pitchFamily="34" charset="0"/>
                </a:rPr>
                <a:t>PLK</a:t>
              </a:r>
              <a:endParaRPr lang="pl-PL" sz="800" b="1" dirty="0">
                <a:solidFill>
                  <a:prstClr val="white"/>
                </a:solidFill>
                <a:latin typeface="Arial" panose="020B0604020202020204" pitchFamily="34" charset="0"/>
                <a:cs typeface="Arial" panose="020B0604020202020204" pitchFamily="34" charset="0"/>
              </a:endParaRPr>
            </a:p>
          </p:txBody>
        </p:sp>
        <p:sp>
          <p:nvSpPr>
            <p:cNvPr id="44" name="Elipsa 43"/>
            <p:cNvSpPr/>
            <p:nvPr/>
          </p:nvSpPr>
          <p:spPr>
            <a:xfrm>
              <a:off x="11605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69" name="Elipsa 68"/>
            <p:cNvSpPr/>
            <p:nvPr/>
          </p:nvSpPr>
          <p:spPr>
            <a:xfrm>
              <a:off x="1257743" y="2855399"/>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0" name="Elipsa 69"/>
            <p:cNvSpPr/>
            <p:nvPr/>
          </p:nvSpPr>
          <p:spPr>
            <a:xfrm>
              <a:off x="1379551" y="282960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1" name="Elipsa 70"/>
            <p:cNvSpPr/>
            <p:nvPr/>
          </p:nvSpPr>
          <p:spPr>
            <a:xfrm>
              <a:off x="1501359" y="2854790"/>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sp>
          <p:nvSpPr>
            <p:cNvPr id="72" name="Elipsa 71"/>
            <p:cNvSpPr/>
            <p:nvPr/>
          </p:nvSpPr>
          <p:spPr>
            <a:xfrm>
              <a:off x="1601785" y="2916032"/>
              <a:ext cx="45719" cy="5037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a:solidFill>
                  <a:prstClr val="white"/>
                </a:solidFill>
              </a:endParaRPr>
            </a:p>
          </p:txBody>
        </p:sp>
      </p:grpSp>
      <p:sp>
        <p:nvSpPr>
          <p:cNvPr id="12" name="pole tekstowe 11"/>
          <p:cNvSpPr txBox="1"/>
          <p:nvPr/>
        </p:nvSpPr>
        <p:spPr>
          <a:xfrm>
            <a:off x="3817067" y="1078063"/>
            <a:ext cx="2698033" cy="1200329"/>
          </a:xfrm>
          <a:prstGeom prst="rect">
            <a:avLst/>
          </a:prstGeom>
          <a:noFill/>
          <a:ln>
            <a:noFill/>
          </a:ln>
        </p:spPr>
        <p:txBody>
          <a:bodyPr wrap="square" rtlCol="0">
            <a:spAutoFit/>
          </a:bodyPr>
          <a:lstStyle/>
          <a:p>
            <a:r>
              <a:rPr lang="pl-PL" dirty="0" smtClean="0">
                <a:latin typeface="Arial" panose="020B0604020202020204" pitchFamily="34" charset="0"/>
                <a:cs typeface="Arial" panose="020B0604020202020204" pitchFamily="34" charset="0"/>
              </a:rPr>
              <a:t>1. Samochód zostaje</a:t>
            </a:r>
          </a:p>
          <a:p>
            <a:r>
              <a:rPr lang="pl-PL" dirty="0" smtClean="0">
                <a:latin typeface="Arial" panose="020B0604020202020204" pitchFamily="34" charset="0"/>
                <a:cs typeface="Arial" panose="020B0604020202020204" pitchFamily="34" charset="0"/>
              </a:rPr>
              <a:t>unieruchomiony</a:t>
            </a:r>
          </a:p>
          <a:p>
            <a:r>
              <a:rPr lang="pl-PL" dirty="0" smtClean="0">
                <a:latin typeface="Arial" panose="020B0604020202020204" pitchFamily="34" charset="0"/>
                <a:cs typeface="Arial" panose="020B0604020202020204" pitchFamily="34" charset="0"/>
              </a:rPr>
              <a:t>na przejeździe</a:t>
            </a:r>
          </a:p>
          <a:p>
            <a:pPr algn="ctr"/>
            <a:endParaRPr lang="pl-PL" dirty="0">
              <a:latin typeface="Arial" panose="020B0604020202020204" pitchFamily="34" charset="0"/>
              <a:cs typeface="Arial" panose="020B0604020202020204" pitchFamily="34" charset="0"/>
            </a:endParaRPr>
          </a:p>
        </p:txBody>
      </p:sp>
      <p:sp>
        <p:nvSpPr>
          <p:cNvPr id="24" name="pole tekstowe 23"/>
          <p:cNvSpPr txBox="1"/>
          <p:nvPr/>
        </p:nvSpPr>
        <p:spPr>
          <a:xfrm>
            <a:off x="3788803" y="2467162"/>
            <a:ext cx="2562670" cy="1200329"/>
          </a:xfrm>
          <a:prstGeom prst="rect">
            <a:avLst/>
          </a:prstGeom>
          <a:noFill/>
          <a:ln>
            <a:noFill/>
          </a:ln>
        </p:spPr>
        <p:txBody>
          <a:bodyPr wrap="square" rtlCol="0">
            <a:spAutoFit/>
          </a:bodyPr>
          <a:lstStyle/>
          <a:p>
            <a:r>
              <a:rPr lang="pl-PL" dirty="0" smtClean="0">
                <a:latin typeface="Arial" panose="020B0604020202020204" pitchFamily="34" charset="0"/>
                <a:cs typeface="Arial" panose="020B0604020202020204" pitchFamily="34" charset="0"/>
              </a:rPr>
              <a:t>2. Kierowca dzwoni na </a:t>
            </a:r>
            <a:br>
              <a:rPr lang="pl-PL" dirty="0" smtClean="0">
                <a:latin typeface="Arial" panose="020B0604020202020204" pitchFamily="34" charset="0"/>
                <a:cs typeface="Arial" panose="020B0604020202020204" pitchFamily="34" charset="0"/>
              </a:rPr>
            </a:br>
            <a:r>
              <a:rPr lang="pl-PL" dirty="0" smtClean="0">
                <a:latin typeface="Arial" panose="020B0604020202020204" pitchFamily="34" charset="0"/>
                <a:cs typeface="Arial" panose="020B0604020202020204" pitchFamily="34" charset="0"/>
              </a:rPr>
              <a:t>nr 112, zgłasza zagrożenie i podaje </a:t>
            </a:r>
            <a:br>
              <a:rPr lang="pl-PL" dirty="0" smtClean="0">
                <a:latin typeface="Arial" panose="020B0604020202020204" pitchFamily="34" charset="0"/>
                <a:cs typeface="Arial" panose="020B0604020202020204" pitchFamily="34" charset="0"/>
              </a:rPr>
            </a:br>
            <a:r>
              <a:rPr lang="pl-PL" dirty="0" smtClean="0">
                <a:latin typeface="Arial" panose="020B0604020202020204" pitchFamily="34" charset="0"/>
                <a:cs typeface="Arial" panose="020B0604020202020204" pitchFamily="34" charset="0"/>
              </a:rPr>
              <a:t>nr skrzyżowania</a:t>
            </a:r>
            <a:endParaRPr lang="pl-PL" dirty="0">
              <a:latin typeface="Arial" panose="020B0604020202020204" pitchFamily="34" charset="0"/>
              <a:cs typeface="Arial" panose="020B0604020202020204" pitchFamily="34" charset="0"/>
            </a:endParaRPr>
          </a:p>
        </p:txBody>
      </p:sp>
      <p:grpSp>
        <p:nvGrpSpPr>
          <p:cNvPr id="5" name="Grupa 4"/>
          <p:cNvGrpSpPr/>
          <p:nvPr/>
        </p:nvGrpSpPr>
        <p:grpSpPr>
          <a:xfrm>
            <a:off x="2399213" y="1024818"/>
            <a:ext cx="1232706" cy="1244011"/>
            <a:chOff x="677642" y="1286841"/>
            <a:chExt cx="1537397" cy="1551496"/>
          </a:xfrm>
        </p:grpSpPr>
        <p:sp>
          <p:nvSpPr>
            <p:cNvPr id="13" name="Prostokąt zaokrąglony 12"/>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15" name="Prostokąt zaokrąglony 14"/>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28" name="Prostokąt 27"/>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31" name="Łącznik prosty 30"/>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4" name="Prostokąt zaokrąglony 33"/>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32" name="Łącznik prosty 3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33" name="Prostokąt zaokrąglony 3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35" name="Grupa 34"/>
            <p:cNvGrpSpPr/>
            <p:nvPr/>
          </p:nvGrpSpPr>
          <p:grpSpPr>
            <a:xfrm>
              <a:off x="1230883" y="1843574"/>
              <a:ext cx="422653" cy="81997"/>
              <a:chOff x="855133" y="5257800"/>
              <a:chExt cx="3884088" cy="753533"/>
            </a:xfrm>
          </p:grpSpPr>
          <p:sp>
            <p:nvSpPr>
              <p:cNvPr id="36" name="Prostokąt z rogami zaokrąglonymi z jednej strony 35"/>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37" name="Prostokąt 36"/>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38" name="Prostokąt 37"/>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39" name="Elipsa 38"/>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40" name="Obraz 3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41" name="Prostokąt 40"/>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2" name="Prostokąt 41"/>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3" name="Prostokąt 42"/>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45" name="Prostokąt z rogami zaokrąglonymi z jednej strony 4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46" name="Prostokąt 4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47" name="Prostokąt 4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48" name="Elipsa 4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50" name="Prostokąt 49"/>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51" name="Prostokąt 50"/>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52" name="Prostokąt 51"/>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grpSp>
        <p:nvGrpSpPr>
          <p:cNvPr id="18" name="Grupa 17"/>
          <p:cNvGrpSpPr/>
          <p:nvPr/>
        </p:nvGrpSpPr>
        <p:grpSpPr>
          <a:xfrm>
            <a:off x="2384232" y="2477468"/>
            <a:ext cx="1235825" cy="1247158"/>
            <a:chOff x="5630642" y="777176"/>
            <a:chExt cx="1537397" cy="1551496"/>
          </a:xfrm>
        </p:grpSpPr>
        <p:sp>
          <p:nvSpPr>
            <p:cNvPr id="20" name="Prostokąt zaokrąglony 19"/>
            <p:cNvSpPr/>
            <p:nvPr/>
          </p:nvSpPr>
          <p:spPr>
            <a:xfrm>
              <a:off x="5630642" y="777176"/>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1" name="Prostokąt zaokrąglony 20"/>
            <p:cNvSpPr/>
            <p:nvPr/>
          </p:nvSpPr>
          <p:spPr>
            <a:xfrm>
              <a:off x="5711030" y="859423"/>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grpSp>
          <p:nvGrpSpPr>
            <p:cNvPr id="10" name="Grupa 9"/>
            <p:cNvGrpSpPr/>
            <p:nvPr/>
          </p:nvGrpSpPr>
          <p:grpSpPr>
            <a:xfrm>
              <a:off x="6036878" y="1689519"/>
              <a:ext cx="201449" cy="446642"/>
              <a:chOff x="5986442" y="1893300"/>
              <a:chExt cx="239574" cy="531173"/>
            </a:xfrm>
          </p:grpSpPr>
          <p:grpSp>
            <p:nvGrpSpPr>
              <p:cNvPr id="6" name="Grupa 5"/>
              <p:cNvGrpSpPr/>
              <p:nvPr/>
            </p:nvGrpSpPr>
            <p:grpSpPr>
              <a:xfrm>
                <a:off x="5986442" y="1893300"/>
                <a:ext cx="239574" cy="531173"/>
                <a:chOff x="5986442" y="1748684"/>
                <a:chExt cx="304800" cy="675789"/>
              </a:xfrm>
            </p:grpSpPr>
            <p:sp>
              <p:nvSpPr>
                <p:cNvPr id="54" name="Prostokąt zaokrąglony 53"/>
                <p:cNvSpPr/>
                <p:nvPr/>
              </p:nvSpPr>
              <p:spPr>
                <a:xfrm>
                  <a:off x="5986442" y="1748684"/>
                  <a:ext cx="304800" cy="675789"/>
                </a:xfrm>
                <a:prstGeom prst="roundRect">
                  <a:avLst/>
                </a:prstGeom>
                <a:solidFill>
                  <a:schemeClr val="bg1">
                    <a:lumMod val="50000"/>
                  </a:schemeClr>
                </a:solidFill>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solidFill>
                      <a:prstClr val="white"/>
                    </a:solidFill>
                  </a:endParaRPr>
                </a:p>
              </p:txBody>
            </p:sp>
            <p:sp>
              <p:nvSpPr>
                <p:cNvPr id="53" name="Prostokąt zaokrąglony 52"/>
                <p:cNvSpPr/>
                <p:nvPr/>
              </p:nvSpPr>
              <p:spPr>
                <a:xfrm>
                  <a:off x="5986443" y="1748684"/>
                  <a:ext cx="304799" cy="625511"/>
                </a:xfrm>
                <a:prstGeom prst="roundRect">
                  <a:avLst/>
                </a:prstGeom>
                <a:ln>
                  <a:solidFill>
                    <a:schemeClr val="bg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sz="500" dirty="0">
                    <a:solidFill>
                      <a:prstClr val="white"/>
                    </a:solidFill>
                  </a:endParaRPr>
                </a:p>
              </p:txBody>
            </p:sp>
            <p:graphicFrame>
              <p:nvGraphicFramePr>
                <p:cNvPr id="4" name="Obiekt 3"/>
                <p:cNvGraphicFramePr>
                  <a:graphicFrameLocks noChangeAspect="1"/>
                </p:cNvGraphicFramePr>
                <p:nvPr>
                  <p:extLst/>
                </p:nvPr>
              </p:nvGraphicFramePr>
              <p:xfrm>
                <a:off x="6070363" y="1798781"/>
                <a:ext cx="149761" cy="140063"/>
              </p:xfrm>
              <a:graphic>
                <a:graphicData uri="http://schemas.openxmlformats.org/presentationml/2006/ole">
                  <mc:AlternateContent xmlns:mc="http://schemas.openxmlformats.org/markup-compatibility/2006">
                    <mc:Choice xmlns:v="urn:schemas-microsoft-com:vml" Requires="v">
                      <p:oleObj spid="_x0000_s3261" name="CorelDRAW" r:id="rId9" imgW="2328313" imgH="2177833" progId="CorelDRAW.Graphic.14">
                        <p:embed/>
                      </p:oleObj>
                    </mc:Choice>
                    <mc:Fallback>
                      <p:oleObj name="CorelDRAW" r:id="rId9" imgW="2328313" imgH="2177833" progId="CorelDRAW.Graphic.14">
                        <p:embed/>
                        <p:pic>
                          <p:nvPicPr>
                            <p:cNvPr id="0" name=""/>
                            <p:cNvPicPr/>
                            <p:nvPr/>
                          </p:nvPicPr>
                          <p:blipFill>
                            <a:blip r:embed="rId4"/>
                            <a:stretch>
                              <a:fillRect/>
                            </a:stretch>
                          </p:blipFill>
                          <p:spPr>
                            <a:xfrm>
                              <a:off x="6070363" y="1798781"/>
                              <a:ext cx="149761" cy="140063"/>
                            </a:xfrm>
                            <a:prstGeom prst="rect">
                              <a:avLst/>
                            </a:prstGeom>
                          </p:spPr>
                        </p:pic>
                      </p:oleObj>
                    </mc:Fallback>
                  </mc:AlternateContent>
                </a:graphicData>
              </a:graphic>
            </p:graphicFrame>
          </p:grpSp>
          <p:graphicFrame>
            <p:nvGraphicFramePr>
              <p:cNvPr id="8" name="Obiekt 7"/>
              <p:cNvGraphicFramePr>
                <a:graphicFrameLocks noChangeAspect="1"/>
              </p:cNvGraphicFramePr>
              <p:nvPr>
                <p:extLst/>
              </p:nvPr>
            </p:nvGraphicFramePr>
            <p:xfrm>
              <a:off x="6009694" y="2216508"/>
              <a:ext cx="193069" cy="95220"/>
            </p:xfrm>
            <a:graphic>
              <a:graphicData uri="http://schemas.openxmlformats.org/presentationml/2006/ole">
                <mc:AlternateContent xmlns:mc="http://schemas.openxmlformats.org/markup-compatibility/2006">
                  <mc:Choice xmlns:v="urn:schemas-microsoft-com:vml" Requires="v">
                    <p:oleObj spid="_x0000_s3262" name="CorelDRAW" r:id="rId10" imgW="1515752" imgH="748048" progId="CorelDRAW.Graphic.14">
                      <p:embed/>
                    </p:oleObj>
                  </mc:Choice>
                  <mc:Fallback>
                    <p:oleObj name="CorelDRAW" r:id="rId10" imgW="1515752" imgH="748048" progId="CorelDRAW.Graphic.14">
                      <p:embed/>
                      <p:pic>
                        <p:nvPicPr>
                          <p:cNvPr id="0" name=""/>
                          <p:cNvPicPr/>
                          <p:nvPr/>
                        </p:nvPicPr>
                        <p:blipFill>
                          <a:blip r:embed="rId6"/>
                          <a:stretch>
                            <a:fillRect/>
                          </a:stretch>
                        </p:blipFill>
                        <p:spPr>
                          <a:xfrm>
                            <a:off x="6009694" y="2216508"/>
                            <a:ext cx="193069" cy="95220"/>
                          </a:xfrm>
                          <a:prstGeom prst="rect">
                            <a:avLst/>
                          </a:prstGeom>
                        </p:spPr>
                      </p:pic>
                    </p:oleObj>
                  </mc:Fallback>
                </mc:AlternateContent>
              </a:graphicData>
            </a:graphic>
          </p:graphicFrame>
        </p:grpSp>
        <p:graphicFrame>
          <p:nvGraphicFramePr>
            <p:cNvPr id="11" name="Obiekt 10"/>
            <p:cNvGraphicFramePr>
              <a:graphicFrameLocks noChangeAspect="1"/>
            </p:cNvGraphicFramePr>
            <p:nvPr>
              <p:extLst/>
            </p:nvPr>
          </p:nvGraphicFramePr>
          <p:xfrm>
            <a:off x="6036878" y="1008353"/>
            <a:ext cx="878314" cy="1227694"/>
          </p:xfrm>
          <a:graphic>
            <a:graphicData uri="http://schemas.openxmlformats.org/presentationml/2006/ole">
              <mc:AlternateContent xmlns:mc="http://schemas.openxmlformats.org/markup-compatibility/2006">
                <mc:Choice xmlns:v="urn:schemas-microsoft-com:vml" Requires="v">
                  <p:oleObj spid="_x0000_s3263" name="CorelDRAW" r:id="rId11" imgW="3151991" imgH="4406205" progId="CorelDRAW.Graphic.14">
                    <p:embed/>
                  </p:oleObj>
                </mc:Choice>
                <mc:Fallback>
                  <p:oleObj name="CorelDRAW" r:id="rId11" imgW="3151991" imgH="4406205" progId="CorelDRAW.Graphic.14">
                    <p:embed/>
                    <p:pic>
                      <p:nvPicPr>
                        <p:cNvPr id="0" name=""/>
                        <p:cNvPicPr/>
                        <p:nvPr/>
                      </p:nvPicPr>
                      <p:blipFill>
                        <a:blip r:embed="rId12"/>
                        <a:stretch>
                          <a:fillRect/>
                        </a:stretch>
                      </p:blipFill>
                      <p:spPr>
                        <a:xfrm>
                          <a:off x="6036878" y="1008353"/>
                          <a:ext cx="878314" cy="1227694"/>
                        </a:xfrm>
                        <a:prstGeom prst="rect">
                          <a:avLst/>
                        </a:prstGeom>
                      </p:spPr>
                    </p:pic>
                  </p:oleObj>
                </mc:Fallback>
              </mc:AlternateContent>
            </a:graphicData>
          </a:graphic>
        </p:graphicFrame>
        <p:graphicFrame>
          <p:nvGraphicFramePr>
            <p:cNvPr id="14" name="Obiekt 13"/>
            <p:cNvGraphicFramePr>
              <a:graphicFrameLocks noChangeAspect="1"/>
            </p:cNvGraphicFramePr>
            <p:nvPr>
              <p:extLst/>
            </p:nvPr>
          </p:nvGraphicFramePr>
          <p:xfrm>
            <a:off x="5822656" y="907544"/>
            <a:ext cx="581228" cy="426365"/>
          </p:xfrm>
          <a:graphic>
            <a:graphicData uri="http://schemas.openxmlformats.org/presentationml/2006/ole">
              <mc:AlternateContent xmlns:mc="http://schemas.openxmlformats.org/markup-compatibility/2006">
                <mc:Choice xmlns:v="urn:schemas-microsoft-com:vml" Requires="v">
                  <p:oleObj spid="_x0000_s3264" name="CorelDRAW" r:id="rId13" imgW="4707188" imgH="3452418" progId="CorelDRAW.Graphic.14">
                    <p:embed/>
                  </p:oleObj>
                </mc:Choice>
                <mc:Fallback>
                  <p:oleObj name="CorelDRAW" r:id="rId13" imgW="4707188" imgH="3452418" progId="CorelDRAW.Graphic.14">
                    <p:embed/>
                    <p:pic>
                      <p:nvPicPr>
                        <p:cNvPr id="0" name=""/>
                        <p:cNvPicPr/>
                        <p:nvPr/>
                      </p:nvPicPr>
                      <p:blipFill>
                        <a:blip r:embed="rId14"/>
                        <a:stretch>
                          <a:fillRect/>
                        </a:stretch>
                      </p:blipFill>
                      <p:spPr>
                        <a:xfrm>
                          <a:off x="5822656" y="907544"/>
                          <a:ext cx="581228" cy="426365"/>
                        </a:xfrm>
                        <a:prstGeom prst="rect">
                          <a:avLst/>
                        </a:prstGeom>
                      </p:spPr>
                    </p:pic>
                  </p:oleObj>
                </mc:Fallback>
              </mc:AlternateContent>
            </a:graphicData>
          </a:graphic>
        </p:graphicFrame>
      </p:grpSp>
      <p:grpSp>
        <p:nvGrpSpPr>
          <p:cNvPr id="19" name="Grupa 18"/>
          <p:cNvGrpSpPr/>
          <p:nvPr/>
        </p:nvGrpSpPr>
        <p:grpSpPr>
          <a:xfrm>
            <a:off x="7121349" y="1609002"/>
            <a:ext cx="1235825" cy="1247158"/>
            <a:chOff x="5630642" y="2495909"/>
            <a:chExt cx="1537397" cy="1551496"/>
          </a:xfrm>
        </p:grpSpPr>
        <p:sp>
          <p:nvSpPr>
            <p:cNvPr id="22" name="Prostokąt zaokrąglony 21"/>
            <p:cNvSpPr/>
            <p:nvPr/>
          </p:nvSpPr>
          <p:spPr>
            <a:xfrm>
              <a:off x="5630642" y="2495909"/>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3" name="Prostokąt zaokrąglony 22"/>
            <p:cNvSpPr/>
            <p:nvPr/>
          </p:nvSpPr>
          <p:spPr>
            <a:xfrm>
              <a:off x="5711030" y="2578156"/>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a:solidFill>
                  <a:prstClr val="white"/>
                </a:solidFill>
              </a:endParaRPr>
            </a:p>
          </p:txBody>
        </p:sp>
        <p:sp>
          <p:nvSpPr>
            <p:cNvPr id="74" name="Elipsa 73"/>
            <p:cNvSpPr/>
            <p:nvPr/>
          </p:nvSpPr>
          <p:spPr>
            <a:xfrm>
              <a:off x="6019981" y="3228820"/>
              <a:ext cx="738577" cy="413933"/>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49" name="Elipsa 48"/>
            <p:cNvSpPr/>
            <p:nvPr/>
          </p:nvSpPr>
          <p:spPr>
            <a:xfrm>
              <a:off x="6121514" y="3252841"/>
              <a:ext cx="522273" cy="292706"/>
            </a:xfrm>
            <a:prstGeom prst="ellipse">
              <a:avLst/>
            </a:prstGeom>
            <a:solidFill>
              <a:srgbClr val="FF0000"/>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pl-PL">
                <a:solidFill>
                  <a:prstClr val="white"/>
                </a:solidFill>
              </a:endParaRPr>
            </a:p>
          </p:txBody>
        </p:sp>
        <p:graphicFrame>
          <p:nvGraphicFramePr>
            <p:cNvPr id="73" name="Obiekt 72"/>
            <p:cNvGraphicFramePr>
              <a:graphicFrameLocks noChangeAspect="1"/>
            </p:cNvGraphicFramePr>
            <p:nvPr>
              <p:extLst/>
            </p:nvPr>
          </p:nvGraphicFramePr>
          <p:xfrm>
            <a:off x="6159159" y="3356206"/>
            <a:ext cx="450156" cy="68485"/>
          </p:xfrm>
          <a:graphic>
            <a:graphicData uri="http://schemas.openxmlformats.org/presentationml/2006/ole">
              <mc:AlternateContent xmlns:mc="http://schemas.openxmlformats.org/markup-compatibility/2006">
                <mc:Choice xmlns:v="urn:schemas-microsoft-com:vml" Requires="v">
                  <p:oleObj spid="_x0000_s3265" name="CorelDRAW" r:id="rId15" imgW="4424979" imgH="672419" progId="CorelDRAW.Graphic.14">
                    <p:embed/>
                  </p:oleObj>
                </mc:Choice>
                <mc:Fallback>
                  <p:oleObj name="CorelDRAW" r:id="rId15" imgW="4424979" imgH="672419" progId="CorelDRAW.Graphic.14">
                    <p:embed/>
                    <p:pic>
                      <p:nvPicPr>
                        <p:cNvPr id="0" name=""/>
                        <p:cNvPicPr/>
                        <p:nvPr/>
                      </p:nvPicPr>
                      <p:blipFill>
                        <a:blip r:embed="rId16"/>
                        <a:stretch>
                          <a:fillRect/>
                        </a:stretch>
                      </p:blipFill>
                      <p:spPr>
                        <a:xfrm>
                          <a:off x="6159159" y="3356206"/>
                          <a:ext cx="450156" cy="68485"/>
                        </a:xfrm>
                        <a:prstGeom prst="rect">
                          <a:avLst/>
                        </a:prstGeom>
                      </p:spPr>
                    </p:pic>
                  </p:oleObj>
                </mc:Fallback>
              </mc:AlternateContent>
            </a:graphicData>
          </a:graphic>
        </p:graphicFrame>
        <p:sp>
          <p:nvSpPr>
            <p:cNvPr id="75" name="Strzałka w dół 74"/>
            <p:cNvSpPr/>
            <p:nvPr/>
          </p:nvSpPr>
          <p:spPr>
            <a:xfrm>
              <a:off x="6288557" y="2864064"/>
              <a:ext cx="201424" cy="347654"/>
            </a:xfrm>
            <a:prstGeom prst="downArrow">
              <a:avLst/>
            </a:prstGeom>
            <a:solidFill>
              <a:schemeClr val="tx1"/>
            </a:solidFill>
          </p:spPr>
          <p:style>
            <a:lnRef idx="2">
              <a:schemeClr val="accent3"/>
            </a:lnRef>
            <a:fillRef idx="1">
              <a:schemeClr val="lt1"/>
            </a:fillRef>
            <a:effectRef idx="0">
              <a:schemeClr val="accent3"/>
            </a:effectRef>
            <a:fontRef idx="minor">
              <a:schemeClr val="dk1"/>
            </a:fontRef>
          </p:style>
          <p:txBody>
            <a:bodyPr rtlCol="0" anchor="ctr"/>
            <a:lstStyle/>
            <a:p>
              <a:pPr algn="ctr"/>
              <a:endParaRPr lang="pl-PL">
                <a:solidFill>
                  <a:prstClr val="black"/>
                </a:solidFill>
              </a:endParaRPr>
            </a:p>
          </p:txBody>
        </p:sp>
      </p:grpSp>
      <p:grpSp>
        <p:nvGrpSpPr>
          <p:cNvPr id="9" name="Grupa 8"/>
          <p:cNvGrpSpPr/>
          <p:nvPr/>
        </p:nvGrpSpPr>
        <p:grpSpPr>
          <a:xfrm>
            <a:off x="7136928" y="3102420"/>
            <a:ext cx="1236837" cy="1248180"/>
            <a:chOff x="673511" y="4223751"/>
            <a:chExt cx="1537397" cy="1551496"/>
          </a:xfrm>
        </p:grpSpPr>
        <p:grpSp>
          <p:nvGrpSpPr>
            <p:cNvPr id="76" name="Grupa 75"/>
            <p:cNvGrpSpPr/>
            <p:nvPr/>
          </p:nvGrpSpPr>
          <p:grpSpPr>
            <a:xfrm>
              <a:off x="673511" y="4223751"/>
              <a:ext cx="1537397" cy="1551496"/>
              <a:chOff x="677642" y="1286841"/>
              <a:chExt cx="1537397" cy="1551496"/>
            </a:xfrm>
          </p:grpSpPr>
          <p:sp>
            <p:nvSpPr>
              <p:cNvPr id="77" name="Prostokąt zaokrąglony 76"/>
              <p:cNvSpPr/>
              <p:nvPr/>
            </p:nvSpPr>
            <p:spPr>
              <a:xfrm>
                <a:off x="677642" y="1286841"/>
                <a:ext cx="1537397"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78" name="Prostokąt zaokrąglony 77"/>
              <p:cNvSpPr/>
              <p:nvPr/>
            </p:nvSpPr>
            <p:spPr>
              <a:xfrm>
                <a:off x="758030" y="1369088"/>
                <a:ext cx="1376624" cy="1376624"/>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endParaRPr lang="pl-PL" dirty="0">
                  <a:solidFill>
                    <a:prstClr val="white"/>
                  </a:solidFill>
                </a:endParaRPr>
              </a:p>
            </p:txBody>
          </p:sp>
          <p:sp>
            <p:nvSpPr>
              <p:cNvPr id="79" name="Prostokąt 78"/>
              <p:cNvSpPr/>
              <p:nvPr/>
            </p:nvSpPr>
            <p:spPr>
              <a:xfrm>
                <a:off x="1336273" y="1599107"/>
                <a:ext cx="230060" cy="974760"/>
              </a:xfrm>
              <a:prstGeom prst="rect">
                <a:avLst/>
              </a:prstGeom>
              <a:solidFill>
                <a:schemeClr val="tx1">
                  <a:lumMod val="50000"/>
                  <a:lumOff val="50000"/>
                </a:schemeClr>
              </a:solidFill>
              <a:ln>
                <a:noFill/>
              </a:ln>
            </p:spPr>
            <p:style>
              <a:lnRef idx="2">
                <a:schemeClr val="accent3">
                  <a:shade val="50000"/>
                </a:schemeClr>
              </a:lnRef>
              <a:fillRef idx="1003">
                <a:schemeClr val="lt2"/>
              </a:fillRef>
              <a:effectRef idx="0">
                <a:schemeClr val="accent3"/>
              </a:effectRef>
              <a:fontRef idx="minor">
                <a:schemeClr val="lt1"/>
              </a:fontRef>
            </p:style>
            <p:txBody>
              <a:bodyPr rtlCol="0" anchor="ctr"/>
              <a:lstStyle/>
              <a:p>
                <a:pPr algn="ctr"/>
                <a:endParaRPr lang="pl-PL">
                  <a:solidFill>
                    <a:prstClr val="white"/>
                  </a:solidFill>
                </a:endParaRPr>
              </a:p>
            </p:txBody>
          </p:sp>
          <p:cxnSp>
            <p:nvCxnSpPr>
              <p:cNvPr id="80" name="Łącznik prosty 79"/>
              <p:cNvCxnSpPr/>
              <p:nvPr/>
            </p:nvCxnSpPr>
            <p:spPr>
              <a:xfrm>
                <a:off x="921461" y="2015419"/>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1" name="Prostokąt zaokrąglony 80"/>
              <p:cNvSpPr/>
              <p:nvPr/>
            </p:nvSpPr>
            <p:spPr>
              <a:xfrm>
                <a:off x="1471613" y="1953507"/>
                <a:ext cx="71437" cy="214312"/>
              </a:xfrm>
              <a:prstGeom prst="round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prstClr val="white"/>
                  </a:solidFill>
                </a:endParaRPr>
              </a:p>
            </p:txBody>
          </p:sp>
          <p:cxnSp>
            <p:nvCxnSpPr>
              <p:cNvPr id="82" name="Łącznik prosty 81"/>
              <p:cNvCxnSpPr/>
              <p:nvPr/>
            </p:nvCxnSpPr>
            <p:spPr>
              <a:xfrm>
                <a:off x="921461" y="2086578"/>
                <a:ext cx="1041498" cy="0"/>
              </a:xfrm>
              <a:prstGeom prst="line">
                <a:avLst/>
              </a:prstGeom>
            </p:spPr>
            <p:style>
              <a:lnRef idx="1">
                <a:schemeClr val="accent3"/>
              </a:lnRef>
              <a:fillRef idx="0">
                <a:schemeClr val="accent3"/>
              </a:fillRef>
              <a:effectRef idx="0">
                <a:schemeClr val="accent3"/>
              </a:effectRef>
              <a:fontRef idx="minor">
                <a:schemeClr val="tx1"/>
              </a:fontRef>
            </p:style>
          </p:cxnSp>
          <p:sp>
            <p:nvSpPr>
              <p:cNvPr id="83" name="Prostokąt zaokrąglony 82"/>
              <p:cNvSpPr/>
              <p:nvPr/>
            </p:nvSpPr>
            <p:spPr>
              <a:xfrm>
                <a:off x="1469683" y="2015419"/>
                <a:ext cx="75295" cy="96079"/>
              </a:xfrm>
              <a:prstGeom prst="round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baseline="-25000" dirty="0">
                  <a:solidFill>
                    <a:prstClr val="white"/>
                  </a:solidFill>
                </a:endParaRPr>
              </a:p>
            </p:txBody>
          </p:sp>
          <p:grpSp>
            <p:nvGrpSpPr>
              <p:cNvPr id="84" name="Grupa 83"/>
              <p:cNvGrpSpPr/>
              <p:nvPr/>
            </p:nvGrpSpPr>
            <p:grpSpPr>
              <a:xfrm>
                <a:off x="1230883" y="1843574"/>
                <a:ext cx="422653" cy="81997"/>
                <a:chOff x="855133" y="5257800"/>
                <a:chExt cx="3884088" cy="753533"/>
              </a:xfrm>
            </p:grpSpPr>
            <p:sp>
              <p:nvSpPr>
                <p:cNvPr id="92" name="Prostokąt z rogami zaokrąglonymi z jednej strony 91"/>
                <p:cNvSpPr/>
                <p:nvPr/>
              </p:nvSpPr>
              <p:spPr>
                <a:xfrm>
                  <a:off x="855133" y="5257800"/>
                  <a:ext cx="508000" cy="753533"/>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93" name="Prostokąt 92"/>
                <p:cNvSpPr/>
                <p:nvPr/>
              </p:nvSpPr>
              <p:spPr>
                <a:xfrm>
                  <a:off x="1013886"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4" name="Prostokąt 93"/>
                <p:cNvSpPr/>
                <p:nvPr/>
              </p:nvSpPr>
              <p:spPr>
                <a:xfrm>
                  <a:off x="1758953"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5" name="Elipsa 94"/>
                <p:cNvSpPr/>
                <p:nvPr/>
              </p:nvSpPr>
              <p:spPr>
                <a:xfrm>
                  <a:off x="1073153" y="5389033"/>
                  <a:ext cx="101600" cy="101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pic>
              <p:nvPicPr>
                <p:cNvPr id="96" name="Obraz 9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1185" y="5714768"/>
                  <a:ext cx="408602" cy="102064"/>
                </a:xfrm>
                <a:prstGeom prst="rect">
                  <a:avLst/>
                </a:prstGeom>
              </p:spPr>
            </p:pic>
            <p:sp>
              <p:nvSpPr>
                <p:cNvPr id="97" name="Prostokąt 96"/>
                <p:cNvSpPr/>
                <p:nvPr/>
              </p:nvSpPr>
              <p:spPr>
                <a:xfrm>
                  <a:off x="2504020"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8" name="Prostokąt 97"/>
                <p:cNvSpPr/>
                <p:nvPr/>
              </p:nvSpPr>
              <p:spPr>
                <a:xfrm>
                  <a:off x="3249087" y="5359400"/>
                  <a:ext cx="745067" cy="160867"/>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9" name="Prostokąt 98"/>
                <p:cNvSpPr/>
                <p:nvPr/>
              </p:nvSpPr>
              <p:spPr>
                <a:xfrm>
                  <a:off x="3994154" y="5359400"/>
                  <a:ext cx="745067" cy="16086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sp>
            <p:nvSpPr>
              <p:cNvPr id="85" name="Prostokąt z rogami zaokrąglonymi z jednej strony 84"/>
              <p:cNvSpPr/>
              <p:nvPr/>
            </p:nvSpPr>
            <p:spPr>
              <a:xfrm flipH="1">
                <a:off x="1615532" y="2229731"/>
                <a:ext cx="55279" cy="81997"/>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white">
                      <a:lumMod val="75000"/>
                    </a:prstClr>
                  </a:solidFill>
                </a:endParaRPr>
              </a:p>
            </p:txBody>
          </p:sp>
          <p:sp>
            <p:nvSpPr>
              <p:cNvPr id="86" name="Prostokąt 85"/>
              <p:cNvSpPr/>
              <p:nvPr/>
            </p:nvSpPr>
            <p:spPr>
              <a:xfrm flipH="1">
                <a:off x="1572460"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87" name="Prostokąt 86"/>
              <p:cNvSpPr/>
              <p:nvPr/>
            </p:nvSpPr>
            <p:spPr>
              <a:xfrm flipH="1">
                <a:off x="1491385"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88" name="Elipsa 87"/>
              <p:cNvSpPr/>
              <p:nvPr/>
            </p:nvSpPr>
            <p:spPr>
              <a:xfrm flipH="1">
                <a:off x="1636031" y="2244011"/>
                <a:ext cx="11056" cy="1105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solidFill>
                    <a:prstClr val="black"/>
                  </a:solidFill>
                </a:endParaRPr>
              </a:p>
            </p:txBody>
          </p:sp>
          <p:sp>
            <p:nvSpPr>
              <p:cNvPr id="89" name="Prostokąt 88"/>
              <p:cNvSpPr/>
              <p:nvPr/>
            </p:nvSpPr>
            <p:spPr>
              <a:xfrm flipH="1">
                <a:off x="1410309"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sp>
            <p:nvSpPr>
              <p:cNvPr id="90" name="Prostokąt 89"/>
              <p:cNvSpPr/>
              <p:nvPr/>
            </p:nvSpPr>
            <p:spPr>
              <a:xfrm flipH="1">
                <a:off x="1329234" y="2240787"/>
                <a:ext cx="81076" cy="17505"/>
              </a:xfrm>
              <a:prstGeom prst="rect">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l-PL">
                  <a:solidFill>
                    <a:prstClr val="white"/>
                  </a:solidFill>
                </a:endParaRPr>
              </a:p>
            </p:txBody>
          </p:sp>
          <p:sp>
            <p:nvSpPr>
              <p:cNvPr id="91" name="Prostokąt 90"/>
              <p:cNvSpPr/>
              <p:nvPr/>
            </p:nvSpPr>
            <p:spPr>
              <a:xfrm flipH="1">
                <a:off x="1248158" y="2240787"/>
                <a:ext cx="81076" cy="17505"/>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pl-PL">
                  <a:solidFill>
                    <a:prstClr val="white"/>
                  </a:solidFill>
                </a:endParaRPr>
              </a:p>
            </p:txBody>
          </p:sp>
        </p:grpSp>
        <p:pic>
          <p:nvPicPr>
            <p:cNvPr id="2" name="Obraz 1"/>
            <p:cNvPicPr>
              <a:picLocks noChangeAspect="1"/>
            </p:cNvPicPr>
            <p:nvPr/>
          </p:nvPicPr>
          <p:blipFill>
            <a:blip r:embed="rId17"/>
            <a:stretch>
              <a:fillRect/>
            </a:stretch>
          </p:blipFill>
          <p:spPr>
            <a:xfrm rot="13568036">
              <a:off x="757927" y="4829007"/>
              <a:ext cx="309683" cy="315418"/>
            </a:xfrm>
            <a:prstGeom prst="rect">
              <a:avLst/>
            </a:prstGeom>
          </p:spPr>
        </p:pic>
        <p:cxnSp>
          <p:nvCxnSpPr>
            <p:cNvPr id="29" name="Łącznik prosty 28"/>
            <p:cNvCxnSpPr/>
            <p:nvPr/>
          </p:nvCxnSpPr>
          <p:spPr>
            <a:xfrm>
              <a:off x="1105256" y="4952329"/>
              <a:ext cx="0" cy="71159"/>
            </a:xfrm>
            <a:prstGeom prst="line">
              <a:avLst/>
            </a:prstGeom>
            <a:ln>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02" name="Łącznik prosty 101"/>
            <p:cNvCxnSpPr/>
            <p:nvPr/>
          </p:nvCxnSpPr>
          <p:spPr>
            <a:xfrm>
              <a:off x="1133772" y="4907679"/>
              <a:ext cx="0" cy="154782"/>
            </a:xfrm>
            <a:prstGeom prst="line">
              <a:avLst/>
            </a:prstGeom>
            <a:ln w="12700">
              <a:solidFill>
                <a:srgbClr val="FF0000"/>
              </a:solidFill>
            </a:ln>
          </p:spPr>
          <p:style>
            <a:lnRef idx="3">
              <a:schemeClr val="accent2"/>
            </a:lnRef>
            <a:fillRef idx="0">
              <a:schemeClr val="accent2"/>
            </a:fillRef>
            <a:effectRef idx="2">
              <a:schemeClr val="accent2"/>
            </a:effectRef>
            <a:fontRef idx="minor">
              <a:schemeClr val="tx1"/>
            </a:fontRef>
          </p:style>
        </p:cxnSp>
        <p:sp>
          <p:nvSpPr>
            <p:cNvPr id="104" name="pole tekstowe 103"/>
            <p:cNvSpPr txBox="1"/>
            <p:nvPr/>
          </p:nvSpPr>
          <p:spPr>
            <a:xfrm>
              <a:off x="797478" y="5025523"/>
              <a:ext cx="713585" cy="246221"/>
            </a:xfrm>
            <a:prstGeom prst="rect">
              <a:avLst/>
            </a:prstGeom>
            <a:noFill/>
          </p:spPr>
          <p:txBody>
            <a:bodyPr wrap="square" rtlCol="0">
              <a:spAutoFit/>
            </a:bodyPr>
            <a:lstStyle/>
            <a:p>
              <a:r>
                <a:rPr lang="pl-PL" sz="1000" b="1" dirty="0" smtClean="0">
                  <a:solidFill>
                    <a:prstClr val="black"/>
                  </a:solidFill>
                </a:rPr>
                <a:t>STOP</a:t>
              </a:r>
              <a:endParaRPr lang="pl-PL" sz="1000" b="1" dirty="0">
                <a:solidFill>
                  <a:prstClr val="black"/>
                </a:solidFill>
              </a:endParaRPr>
            </a:p>
          </p:txBody>
        </p:sp>
      </p:grpSp>
      <p:sp>
        <p:nvSpPr>
          <p:cNvPr id="100" name="pole tekstowe 99"/>
          <p:cNvSpPr txBox="1"/>
          <p:nvPr/>
        </p:nvSpPr>
        <p:spPr>
          <a:xfrm>
            <a:off x="8439796" y="5212928"/>
            <a:ext cx="3262877" cy="984885"/>
          </a:xfrm>
          <a:prstGeom prst="rect">
            <a:avLst/>
          </a:prstGeom>
          <a:noFill/>
        </p:spPr>
        <p:txBody>
          <a:bodyPr wrap="square" rtlCol="0">
            <a:spAutoFit/>
          </a:bodyPr>
          <a:lstStyle/>
          <a:p>
            <a:pPr algn="ctr"/>
            <a:r>
              <a:rPr lang="pl-PL" b="1" dirty="0" smtClean="0">
                <a:solidFill>
                  <a:srgbClr val="FF0000"/>
                </a:solidFill>
                <a:latin typeface="Arial" panose="020B0604020202020204" pitchFamily="34" charset="0"/>
                <a:cs typeface="Arial" panose="020B0604020202020204" pitchFamily="34" charset="0"/>
              </a:rPr>
              <a:t>Zakładany czas reakcji</a:t>
            </a:r>
          </a:p>
          <a:p>
            <a:pPr algn="ctr"/>
            <a:r>
              <a:rPr lang="pl-PL" sz="4000" b="1" dirty="0" smtClean="0">
                <a:solidFill>
                  <a:srgbClr val="FF0000"/>
                </a:solidFill>
                <a:latin typeface="Arial" panose="020B0604020202020204" pitchFamily="34" charset="0"/>
                <a:cs typeface="Arial" panose="020B0604020202020204" pitchFamily="34" charset="0"/>
              </a:rPr>
              <a:t>3-5 minut</a:t>
            </a:r>
          </a:p>
        </p:txBody>
      </p:sp>
      <p:grpSp>
        <p:nvGrpSpPr>
          <p:cNvPr id="3" name="Grupa 2"/>
          <p:cNvGrpSpPr/>
          <p:nvPr/>
        </p:nvGrpSpPr>
        <p:grpSpPr>
          <a:xfrm>
            <a:off x="7769725" y="5136467"/>
            <a:ext cx="981586" cy="1018753"/>
            <a:chOff x="4997342" y="4877757"/>
            <a:chExt cx="1197331" cy="1244865"/>
          </a:xfrm>
        </p:grpSpPr>
        <p:grpSp>
          <p:nvGrpSpPr>
            <p:cNvPr id="55" name="Grupa 54"/>
            <p:cNvGrpSpPr/>
            <p:nvPr/>
          </p:nvGrpSpPr>
          <p:grpSpPr>
            <a:xfrm>
              <a:off x="4997342" y="4877757"/>
              <a:ext cx="1197331" cy="1244865"/>
              <a:chOff x="3953125" y="4361349"/>
              <a:chExt cx="1816916" cy="1889048"/>
            </a:xfrm>
          </p:grpSpPr>
          <p:sp>
            <p:nvSpPr>
              <p:cNvPr id="101" name="Pierścień 100"/>
              <p:cNvSpPr/>
              <p:nvPr/>
            </p:nvSpPr>
            <p:spPr>
              <a:xfrm>
                <a:off x="3953125" y="4433481"/>
                <a:ext cx="1816916" cy="1816916"/>
              </a:xfrm>
              <a:prstGeom prst="donut">
                <a:avLst>
                  <a:gd name="adj" fmla="val 16650"/>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pl-PL">
                  <a:ln>
                    <a:solidFill>
                      <a:srgbClr val="FF0000"/>
                    </a:solidFill>
                  </a:ln>
                  <a:solidFill>
                    <a:prstClr val="black"/>
                  </a:solidFill>
                </a:endParaRPr>
              </a:p>
            </p:txBody>
          </p:sp>
          <p:sp>
            <p:nvSpPr>
              <p:cNvPr id="103" name="Puszka 102"/>
              <p:cNvSpPr/>
              <p:nvPr/>
            </p:nvSpPr>
            <p:spPr>
              <a:xfrm rot="19253866">
                <a:off x="4052119" y="4394139"/>
                <a:ext cx="439302" cy="363653"/>
              </a:xfrm>
              <a:prstGeom prst="can">
                <a:avLst>
                  <a:gd name="adj" fmla="val 35398"/>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sp>
            <p:nvSpPr>
              <p:cNvPr id="105" name="Puszka 104"/>
              <p:cNvSpPr/>
              <p:nvPr/>
            </p:nvSpPr>
            <p:spPr>
              <a:xfrm rot="2114119">
                <a:off x="5220182" y="4361349"/>
                <a:ext cx="439302" cy="381214"/>
              </a:xfrm>
              <a:prstGeom prst="can">
                <a:avLst>
                  <a:gd name="adj" fmla="val 32454"/>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pl-PL">
                  <a:solidFill>
                    <a:prstClr val="white"/>
                  </a:solidFill>
                </a:endParaRPr>
              </a:p>
            </p:txBody>
          </p:sp>
        </p:grpSp>
        <p:sp>
          <p:nvSpPr>
            <p:cNvPr id="62" name="Pięciokąt 61"/>
            <p:cNvSpPr/>
            <p:nvPr/>
          </p:nvSpPr>
          <p:spPr>
            <a:xfrm rot="18345352">
              <a:off x="5522591" y="5427736"/>
              <a:ext cx="304847" cy="45719"/>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sp>
          <p:nvSpPr>
            <p:cNvPr id="107" name="Pięciokąt 106"/>
            <p:cNvSpPr/>
            <p:nvPr/>
          </p:nvSpPr>
          <p:spPr>
            <a:xfrm rot="4029165">
              <a:off x="5536570" y="5634444"/>
              <a:ext cx="159148" cy="46272"/>
            </a:xfrm>
            <a:prstGeom prst="homePlat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l-PL" dirty="0">
                <a:solidFill>
                  <a:prstClr val="white"/>
                </a:solidFill>
              </a:endParaRPr>
            </a:p>
          </p:txBody>
        </p:sp>
      </p:grpSp>
      <p:sp>
        <p:nvSpPr>
          <p:cNvPr id="63" name="Symbol zastępczy daty 62"/>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26" name="Prostokąt 25"/>
          <p:cNvSpPr/>
          <p:nvPr/>
        </p:nvSpPr>
        <p:spPr>
          <a:xfrm>
            <a:off x="3767197" y="3949986"/>
            <a:ext cx="2587917" cy="1200329"/>
          </a:xfrm>
          <a:prstGeom prst="rect">
            <a:avLst/>
          </a:prstGeom>
        </p:spPr>
        <p:txBody>
          <a:bodyPr wrap="square">
            <a:spAutoFit/>
          </a:bodyPr>
          <a:lstStyle/>
          <a:p>
            <a:r>
              <a:rPr lang="pl-PL" dirty="0">
                <a:latin typeface="Arial" panose="020B0604020202020204" pitchFamily="34" charset="0"/>
                <a:cs typeface="Arial" panose="020B0604020202020204" pitchFamily="34" charset="0"/>
              </a:rPr>
              <a:t>3. Operator nr 112 dzwoni do Ekspozytury </a:t>
            </a:r>
          </a:p>
          <a:p>
            <a:r>
              <a:rPr lang="pl-PL" dirty="0">
                <a:latin typeface="Arial" panose="020B0604020202020204" pitchFamily="34" charset="0"/>
                <a:cs typeface="Arial" panose="020B0604020202020204" pitchFamily="34" charset="0"/>
              </a:rPr>
              <a:t>PKP Polskich Linii Kolejowych S.A</a:t>
            </a:r>
          </a:p>
        </p:txBody>
      </p:sp>
      <p:sp>
        <p:nvSpPr>
          <p:cNvPr id="27" name="Prostokąt 26"/>
          <p:cNvSpPr/>
          <p:nvPr/>
        </p:nvSpPr>
        <p:spPr>
          <a:xfrm>
            <a:off x="8535492" y="1665985"/>
            <a:ext cx="2805610" cy="1200329"/>
          </a:xfrm>
          <a:prstGeom prst="rect">
            <a:avLst/>
          </a:prstGeom>
        </p:spPr>
        <p:txBody>
          <a:bodyPr wrap="square">
            <a:spAutoFit/>
          </a:bodyPr>
          <a:lstStyle/>
          <a:p>
            <a:r>
              <a:rPr lang="pl-PL" dirty="0">
                <a:latin typeface="Arial" panose="020B0604020202020204" pitchFamily="34" charset="0"/>
                <a:cs typeface="Arial" panose="020B0604020202020204" pitchFamily="34" charset="0"/>
              </a:rPr>
              <a:t>4. Ekspozytura wydaje polecenie wstrzymania ruchu pociągów (ew. za pomocą RADIO STOP)</a:t>
            </a:r>
          </a:p>
        </p:txBody>
      </p:sp>
      <p:sp>
        <p:nvSpPr>
          <p:cNvPr id="65" name="Prostokąt 64"/>
          <p:cNvSpPr/>
          <p:nvPr/>
        </p:nvSpPr>
        <p:spPr>
          <a:xfrm>
            <a:off x="8579643" y="3160551"/>
            <a:ext cx="2804470" cy="923330"/>
          </a:xfrm>
          <a:prstGeom prst="rect">
            <a:avLst/>
          </a:prstGeom>
        </p:spPr>
        <p:txBody>
          <a:bodyPr wrap="square">
            <a:spAutoFit/>
          </a:bodyPr>
          <a:lstStyle/>
          <a:p>
            <a:r>
              <a:rPr lang="pl-PL" dirty="0">
                <a:latin typeface="Arial" panose="020B0604020202020204" pitchFamily="34" charset="0"/>
                <a:cs typeface="Arial" panose="020B0604020202020204" pitchFamily="34" charset="0"/>
              </a:rPr>
              <a:t>5. Wstrzymany zostaje</a:t>
            </a:r>
          </a:p>
          <a:p>
            <a:r>
              <a:rPr lang="pl-PL" dirty="0">
                <a:latin typeface="Arial" panose="020B0604020202020204" pitchFamily="34" charset="0"/>
                <a:cs typeface="Arial" panose="020B0604020202020204" pitchFamily="34" charset="0"/>
              </a:rPr>
              <a:t>ruch pociągów na szlaku/stacji</a:t>
            </a:r>
          </a:p>
        </p:txBody>
      </p:sp>
    </p:spTree>
    <p:extLst>
      <p:ext uri="{BB962C8B-B14F-4D97-AF65-F5344CB8AC3E}">
        <p14:creationId xmlns:p14="http://schemas.microsoft.com/office/powerpoint/2010/main" val="26637573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r>
              <a:rPr lang="pl-PL" smtClean="0">
                <a:solidFill>
                  <a:prstClr val="black">
                    <a:tint val="75000"/>
                  </a:prstClr>
                </a:solidFill>
              </a:rPr>
              <a:t>22.10.2019</a:t>
            </a:r>
            <a:endParaRPr lang="pl-PL">
              <a:solidFill>
                <a:prstClr val="black">
                  <a:tint val="75000"/>
                </a:prstClr>
              </a:solidFill>
            </a:endParaRPr>
          </a:p>
        </p:txBody>
      </p:sp>
      <p:sp>
        <p:nvSpPr>
          <p:cNvPr id="22" name="Tytuł 1"/>
          <p:cNvSpPr>
            <a:spLocks noGrp="1"/>
          </p:cNvSpPr>
          <p:nvPr>
            <p:ph type="ctrTitle" idx="4294967295"/>
          </p:nvPr>
        </p:nvSpPr>
        <p:spPr>
          <a:xfrm>
            <a:off x="2047386" y="357205"/>
            <a:ext cx="7653338" cy="503238"/>
          </a:xfrm>
        </p:spPr>
        <p:txBody>
          <a:bodyPr>
            <a:noAutofit/>
          </a:bodyPr>
          <a:lstStyle/>
          <a:p>
            <a:pPr algn="l"/>
            <a:r>
              <a:rPr lang="pl-PL" sz="3000" b="1" dirty="0" smtClean="0">
                <a:latin typeface="Arial" panose="020B0604020202020204" pitchFamily="34" charset="0"/>
                <a:cs typeface="Arial" panose="020B0604020202020204" pitchFamily="34" charset="0"/>
              </a:rPr>
              <a:t>Uproszczony schemat działania</a:t>
            </a:r>
            <a:endParaRPr lang="pl-PL" sz="3000" b="1" dirty="0">
              <a:latin typeface="Arial" panose="020B0604020202020204" pitchFamily="34" charset="0"/>
              <a:cs typeface="Arial" panose="020B0604020202020204" pitchFamily="34" charset="0"/>
            </a:endParaRPr>
          </a:p>
        </p:txBody>
      </p:sp>
      <p:grpSp>
        <p:nvGrpSpPr>
          <p:cNvPr id="23" name="Grupa 22"/>
          <p:cNvGrpSpPr/>
          <p:nvPr/>
        </p:nvGrpSpPr>
        <p:grpSpPr>
          <a:xfrm>
            <a:off x="2226407" y="1951146"/>
            <a:ext cx="8553517" cy="3555743"/>
            <a:chOff x="858644" y="1976414"/>
            <a:chExt cx="12137900" cy="5045788"/>
          </a:xfrm>
        </p:grpSpPr>
        <p:sp>
          <p:nvSpPr>
            <p:cNvPr id="24" name="Prostokąt zaokrąglony 23"/>
            <p:cNvSpPr/>
            <p:nvPr/>
          </p:nvSpPr>
          <p:spPr>
            <a:xfrm>
              <a:off x="858644" y="1976414"/>
              <a:ext cx="2910468" cy="1551495"/>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5" name="Prostokąt zaokrąglony 24"/>
            <p:cNvSpPr/>
            <p:nvPr/>
          </p:nvSpPr>
          <p:spPr>
            <a:xfrm>
              <a:off x="958452" y="2094028"/>
              <a:ext cx="2708270" cy="1376623"/>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b="1" dirty="0" smtClean="0">
                  <a:solidFill>
                    <a:prstClr val="black"/>
                  </a:solidFill>
                  <a:latin typeface="Arial" panose="020B0604020202020204" pitchFamily="34" charset="0"/>
                  <a:cs typeface="Arial" panose="020B0604020202020204" pitchFamily="34" charset="0"/>
                </a:rPr>
                <a:t>Zgłaszający zagrożenie</a:t>
              </a:r>
              <a:endParaRPr lang="pl-PL" b="1" dirty="0">
                <a:solidFill>
                  <a:prstClr val="black"/>
                </a:solidFill>
                <a:latin typeface="Arial" panose="020B0604020202020204" pitchFamily="34" charset="0"/>
                <a:cs typeface="Arial" panose="020B0604020202020204" pitchFamily="34" charset="0"/>
              </a:endParaRPr>
            </a:p>
          </p:txBody>
        </p:sp>
        <p:sp>
          <p:nvSpPr>
            <p:cNvPr id="26" name="Prostokąt zaokrąglony 25"/>
            <p:cNvSpPr/>
            <p:nvPr/>
          </p:nvSpPr>
          <p:spPr>
            <a:xfrm>
              <a:off x="4378712" y="1976414"/>
              <a:ext cx="2910468" cy="1551493"/>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7" name="Prostokąt zaokrąglony 26"/>
            <p:cNvSpPr/>
            <p:nvPr/>
          </p:nvSpPr>
          <p:spPr>
            <a:xfrm>
              <a:off x="4478519" y="2094028"/>
              <a:ext cx="2708270" cy="1376623"/>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112</a:t>
              </a:r>
              <a:endParaRPr lang="pl-PL" sz="2800" b="1" dirty="0">
                <a:solidFill>
                  <a:srgbClr val="FF0000"/>
                </a:solidFill>
                <a:latin typeface="Arial" panose="020B0604020202020204" pitchFamily="34" charset="0"/>
                <a:cs typeface="Arial" panose="020B0604020202020204" pitchFamily="34" charset="0"/>
              </a:endParaRPr>
            </a:p>
          </p:txBody>
        </p:sp>
        <p:sp>
          <p:nvSpPr>
            <p:cNvPr id="28" name="Prostokąt zaokrąglony 27"/>
            <p:cNvSpPr/>
            <p:nvPr/>
          </p:nvSpPr>
          <p:spPr>
            <a:xfrm>
              <a:off x="7898781" y="1976414"/>
              <a:ext cx="2910468" cy="1551493"/>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29" name="Prostokąt zaokrąglony 28"/>
            <p:cNvSpPr/>
            <p:nvPr/>
          </p:nvSpPr>
          <p:spPr>
            <a:xfrm>
              <a:off x="7998589" y="2094025"/>
              <a:ext cx="2708270" cy="1376623"/>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IDDE</a:t>
              </a:r>
              <a:endParaRPr lang="pl-PL" sz="2800" b="1" dirty="0">
                <a:solidFill>
                  <a:srgbClr val="FF0000"/>
                </a:solidFill>
                <a:latin typeface="Arial" panose="020B0604020202020204" pitchFamily="34" charset="0"/>
                <a:cs typeface="Arial" panose="020B0604020202020204" pitchFamily="34" charset="0"/>
              </a:endParaRPr>
            </a:p>
          </p:txBody>
        </p:sp>
        <p:cxnSp>
          <p:nvCxnSpPr>
            <p:cNvPr id="30" name="Łącznik prosty ze strzałką 29"/>
            <p:cNvCxnSpPr/>
            <p:nvPr/>
          </p:nvCxnSpPr>
          <p:spPr>
            <a:xfrm>
              <a:off x="3868920" y="2781278"/>
              <a:ext cx="4074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Łącznik prosty ze strzałką 30"/>
            <p:cNvCxnSpPr/>
            <p:nvPr/>
          </p:nvCxnSpPr>
          <p:spPr>
            <a:xfrm>
              <a:off x="7388989" y="2777560"/>
              <a:ext cx="4074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Prostokąt zaokrąglony 32"/>
            <p:cNvSpPr/>
            <p:nvPr/>
          </p:nvSpPr>
          <p:spPr>
            <a:xfrm>
              <a:off x="5935046" y="5470706"/>
              <a:ext cx="2910466" cy="155149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4" name="Prostokąt zaokrąglony 33"/>
            <p:cNvSpPr/>
            <p:nvPr/>
          </p:nvSpPr>
          <p:spPr>
            <a:xfrm>
              <a:off x="6034852" y="5588323"/>
              <a:ext cx="2708270" cy="1376623"/>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ISEDR1</a:t>
              </a:r>
              <a:endParaRPr lang="pl-PL" sz="2800" b="1" dirty="0">
                <a:solidFill>
                  <a:srgbClr val="FF0000"/>
                </a:solidFill>
                <a:latin typeface="Arial" panose="020B0604020202020204" pitchFamily="34" charset="0"/>
                <a:cs typeface="Arial" panose="020B0604020202020204" pitchFamily="34" charset="0"/>
              </a:endParaRPr>
            </a:p>
          </p:txBody>
        </p:sp>
        <p:sp>
          <p:nvSpPr>
            <p:cNvPr id="36" name="Prostokąt zaokrąglony 35"/>
            <p:cNvSpPr/>
            <p:nvPr/>
          </p:nvSpPr>
          <p:spPr>
            <a:xfrm>
              <a:off x="9429577" y="5470706"/>
              <a:ext cx="2910466" cy="1551495"/>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pl-PL">
                <a:solidFill>
                  <a:prstClr val="white"/>
                </a:solidFill>
              </a:endParaRPr>
            </a:p>
          </p:txBody>
        </p:sp>
        <p:sp>
          <p:nvSpPr>
            <p:cNvPr id="37" name="Prostokąt zaokrąglony 36"/>
            <p:cNvSpPr/>
            <p:nvPr/>
          </p:nvSpPr>
          <p:spPr>
            <a:xfrm>
              <a:off x="9529386" y="5588323"/>
              <a:ext cx="2708270" cy="1376623"/>
            </a:xfrm>
            <a:prstGeom prst="roundRect">
              <a:avLst/>
            </a:prstGeom>
          </p:spPr>
          <p:style>
            <a:lnRef idx="0">
              <a:schemeClr val="dk1"/>
            </a:lnRef>
            <a:fillRef idx="1003">
              <a:schemeClr val="lt2"/>
            </a:fillRef>
            <a:effectRef idx="3">
              <a:schemeClr val="dk1"/>
            </a:effectRef>
            <a:fontRef idx="minor">
              <a:schemeClr val="lt1"/>
            </a:fontRef>
          </p:style>
          <p:txBody>
            <a:bodyPr rtlCol="0" anchor="ctr"/>
            <a:lstStyle/>
            <a:p>
              <a:pPr algn="ctr"/>
              <a:r>
                <a:rPr lang="pl-PL" sz="2800" b="1" dirty="0" smtClean="0">
                  <a:solidFill>
                    <a:srgbClr val="FF0000"/>
                  </a:solidFill>
                  <a:latin typeface="Arial" panose="020B0604020202020204" pitchFamily="34" charset="0"/>
                  <a:cs typeface="Arial" panose="020B0604020202020204" pitchFamily="34" charset="0"/>
                </a:rPr>
                <a:t>ISEDR2</a:t>
              </a:r>
              <a:endParaRPr lang="pl-PL" sz="2800" b="1" dirty="0">
                <a:solidFill>
                  <a:srgbClr val="FF0000"/>
                </a:solidFill>
                <a:latin typeface="Arial" panose="020B0604020202020204" pitchFamily="34" charset="0"/>
                <a:cs typeface="Arial" panose="020B0604020202020204" pitchFamily="34" charset="0"/>
              </a:endParaRPr>
            </a:p>
          </p:txBody>
        </p:sp>
        <p:cxnSp>
          <p:nvCxnSpPr>
            <p:cNvPr id="38" name="Łącznik prosty ze strzałką 37"/>
            <p:cNvCxnSpPr/>
            <p:nvPr/>
          </p:nvCxnSpPr>
          <p:spPr>
            <a:xfrm flipH="1">
              <a:off x="7390279" y="3646635"/>
              <a:ext cx="1791345" cy="18542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Łącznik prosty ze strzałką 38"/>
            <p:cNvCxnSpPr/>
            <p:nvPr/>
          </p:nvCxnSpPr>
          <p:spPr>
            <a:xfrm>
              <a:off x="9261182" y="3646635"/>
              <a:ext cx="1623629" cy="1854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pole tekstowe 39"/>
            <p:cNvSpPr txBox="1"/>
            <p:nvPr/>
          </p:nvSpPr>
          <p:spPr>
            <a:xfrm>
              <a:off x="12734401" y="2250981"/>
              <a:ext cx="262143" cy="524102"/>
            </a:xfrm>
            <a:prstGeom prst="rect">
              <a:avLst/>
            </a:prstGeom>
            <a:noFill/>
          </p:spPr>
          <p:txBody>
            <a:bodyPr wrap="none" rtlCol="0">
              <a:spAutoFit/>
            </a:bodyPr>
            <a:lstStyle/>
            <a:p>
              <a:pPr algn="ctr"/>
              <a:endParaRPr lang="pl-PL" b="1" dirty="0">
                <a:solidFill>
                  <a:prstClr val="black"/>
                </a:solidFill>
                <a:latin typeface="Arial" panose="020B0604020202020204" pitchFamily="34" charset="0"/>
                <a:cs typeface="Arial" panose="020B0604020202020204" pitchFamily="34" charset="0"/>
              </a:endParaRPr>
            </a:p>
          </p:txBody>
        </p:sp>
      </p:grpSp>
      <p:sp>
        <p:nvSpPr>
          <p:cNvPr id="3" name="Prostokąt 2"/>
          <p:cNvSpPr/>
          <p:nvPr/>
        </p:nvSpPr>
        <p:spPr>
          <a:xfrm>
            <a:off x="8336635" y="2934176"/>
            <a:ext cx="4053805" cy="646331"/>
          </a:xfrm>
          <a:prstGeom prst="rect">
            <a:avLst/>
          </a:prstGeom>
        </p:spPr>
        <p:txBody>
          <a:bodyPr wrap="square">
            <a:spAutoFit/>
          </a:bodyPr>
          <a:lstStyle/>
          <a:p>
            <a:pPr algn="ctr"/>
            <a:r>
              <a:rPr lang="pl-PL" dirty="0">
                <a:solidFill>
                  <a:srgbClr val="FF0000"/>
                </a:solidFill>
                <a:latin typeface="Arial" panose="020B0604020202020204" pitchFamily="34" charset="0"/>
                <a:cs typeface="Arial" panose="020B0604020202020204" pitchFamily="34" charset="0"/>
              </a:rPr>
              <a:t>Polecenie </a:t>
            </a:r>
          </a:p>
          <a:p>
            <a:pPr algn="ctr"/>
            <a:r>
              <a:rPr lang="pl-PL" dirty="0">
                <a:solidFill>
                  <a:srgbClr val="FF0000"/>
                </a:solidFill>
                <a:latin typeface="Arial" panose="020B0604020202020204" pitchFamily="34" charset="0"/>
                <a:cs typeface="Arial" panose="020B0604020202020204" pitchFamily="34" charset="0"/>
              </a:rPr>
              <a:t>wstrzymania ruchu</a:t>
            </a:r>
          </a:p>
        </p:txBody>
      </p:sp>
    </p:spTree>
    <p:extLst>
      <p:ext uri="{BB962C8B-B14F-4D97-AF65-F5344CB8AC3E}">
        <p14:creationId xmlns:p14="http://schemas.microsoft.com/office/powerpoint/2010/main" val="21855389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rostokąt 8"/>
          <p:cNvSpPr/>
          <p:nvPr/>
        </p:nvSpPr>
        <p:spPr>
          <a:xfrm>
            <a:off x="3612067" y="3872494"/>
            <a:ext cx="8017957" cy="10593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7" name="Symbol zastępczy zawartości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72018"/>
          </a:xfrm>
        </p:spPr>
      </p:pic>
      <p:pic>
        <p:nvPicPr>
          <p:cNvPr id="3" name="Obraz 2"/>
          <p:cNvPicPr>
            <a:picLocks noChangeAspect="1"/>
          </p:cNvPicPr>
          <p:nvPr/>
        </p:nvPicPr>
        <p:blipFill rotWithShape="1">
          <a:blip r:embed="rId3" cstate="print">
            <a:extLst>
              <a:ext uri="{28A0092B-C50C-407E-A947-70E740481C1C}">
                <a14:useLocalDpi xmlns:a14="http://schemas.microsoft.com/office/drawing/2010/main" val="0"/>
              </a:ext>
            </a:extLst>
          </a:blip>
          <a:srcRect t="17199" b="14309"/>
          <a:stretch/>
        </p:blipFill>
        <p:spPr>
          <a:xfrm>
            <a:off x="2062976" y="1405053"/>
            <a:ext cx="9946887" cy="4512383"/>
          </a:xfrm>
          <a:prstGeom prst="rect">
            <a:avLst/>
          </a:prstGeom>
        </p:spPr>
      </p:pic>
      <p:sp>
        <p:nvSpPr>
          <p:cNvPr id="5" name="Prostokąt 4"/>
          <p:cNvSpPr/>
          <p:nvPr/>
        </p:nvSpPr>
        <p:spPr>
          <a:xfrm>
            <a:off x="3459668" y="2262769"/>
            <a:ext cx="5522408" cy="105936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ole tekstowe 3"/>
          <p:cNvSpPr txBox="1"/>
          <p:nvPr/>
        </p:nvSpPr>
        <p:spPr>
          <a:xfrm>
            <a:off x="3550735" y="2399275"/>
            <a:ext cx="5326566" cy="830997"/>
          </a:xfrm>
          <a:prstGeom prst="rect">
            <a:avLst/>
          </a:prstGeom>
          <a:noFill/>
        </p:spPr>
        <p:txBody>
          <a:bodyPr wrap="square" rtlCol="0">
            <a:spAutoFit/>
          </a:bodyPr>
          <a:lstStyle/>
          <a:p>
            <a:r>
              <a:rPr lang="pl-PL" sz="1600" b="1" dirty="0">
                <a:solidFill>
                  <a:schemeClr val="bg1"/>
                </a:solidFill>
                <a:latin typeface="Arial" panose="020B0604020202020204" pitchFamily="34" charset="0"/>
                <a:cs typeface="Arial" panose="020B0604020202020204" pitchFamily="34" charset="0"/>
              </a:rPr>
              <a:t>#</a:t>
            </a:r>
            <a:r>
              <a:rPr lang="pl-PL" sz="1600" b="1" dirty="0" err="1">
                <a:solidFill>
                  <a:schemeClr val="bg1"/>
                </a:solidFill>
                <a:latin typeface="Arial" panose="020B0604020202020204" pitchFamily="34" charset="0"/>
                <a:cs typeface="Arial" panose="020B0604020202020204" pitchFamily="34" charset="0"/>
              </a:rPr>
              <a:t>ŻółtaNaklejkaPLK</a:t>
            </a:r>
            <a:endParaRPr lang="pl-PL" sz="1600" b="1" dirty="0">
              <a:solidFill>
                <a:schemeClr val="bg1"/>
              </a:solidFill>
              <a:latin typeface="Arial" panose="020B0604020202020204" pitchFamily="34" charset="0"/>
              <a:cs typeface="Arial" panose="020B0604020202020204" pitchFamily="34" charset="0"/>
            </a:endParaRPr>
          </a:p>
          <a:p>
            <a:r>
              <a:rPr lang="pl-PL" sz="1600" b="1" dirty="0">
                <a:solidFill>
                  <a:schemeClr val="bg1"/>
                </a:solidFill>
                <a:latin typeface="Arial" panose="020B0604020202020204" pitchFamily="34" charset="0"/>
                <a:cs typeface="Arial" panose="020B0604020202020204" pitchFamily="34" charset="0"/>
              </a:rPr>
              <a:t>#</a:t>
            </a:r>
            <a:r>
              <a:rPr lang="pl-PL" sz="1600" b="1" dirty="0" err="1">
                <a:solidFill>
                  <a:schemeClr val="bg1"/>
                </a:solidFill>
                <a:latin typeface="Arial" panose="020B0604020202020204" pitchFamily="34" charset="0"/>
                <a:cs typeface="Arial" panose="020B0604020202020204" pitchFamily="34" charset="0"/>
              </a:rPr>
              <a:t>SzlabanNaRyzyko</a:t>
            </a:r>
            <a:endParaRPr lang="pl-PL" sz="1600" b="1" dirty="0">
              <a:solidFill>
                <a:schemeClr val="bg1"/>
              </a:solidFill>
              <a:latin typeface="Arial" panose="020B0604020202020204" pitchFamily="34" charset="0"/>
              <a:cs typeface="Arial" panose="020B0604020202020204" pitchFamily="34" charset="0"/>
            </a:endParaRPr>
          </a:p>
          <a:p>
            <a:r>
              <a:rPr lang="pl-PL" sz="1600" b="1" dirty="0" smtClean="0">
                <a:solidFill>
                  <a:schemeClr val="bg1"/>
                </a:solidFill>
                <a:latin typeface="Arial" panose="020B0604020202020204" pitchFamily="34" charset="0"/>
                <a:cs typeface="Arial" panose="020B0604020202020204" pitchFamily="34" charset="0"/>
              </a:rPr>
              <a:t>www.bezpieczny-przejazd.pl </a:t>
            </a:r>
            <a:endParaRPr lang="pl-PL" sz="1600" b="1" dirty="0">
              <a:solidFill>
                <a:schemeClr val="bg1"/>
              </a:solidFill>
              <a:latin typeface="Arial" panose="020B0604020202020204" pitchFamily="34" charset="0"/>
              <a:cs typeface="Arial" panose="020B0604020202020204" pitchFamily="34" charset="0"/>
            </a:endParaRPr>
          </a:p>
        </p:txBody>
      </p:sp>
      <p:sp>
        <p:nvSpPr>
          <p:cNvPr id="11" name="Prostokąt 10"/>
          <p:cNvSpPr/>
          <p:nvPr/>
        </p:nvSpPr>
        <p:spPr>
          <a:xfrm>
            <a:off x="3459668" y="3580936"/>
            <a:ext cx="7250615" cy="583116"/>
          </a:xfrm>
          <a:prstGeom prst="rect">
            <a:avLst/>
          </a:prstGeom>
          <a:solidFill>
            <a:schemeClr val="tx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1000" dirty="0">
                <a:latin typeface="Arial" pitchFamily="34" charset="0"/>
                <a:cs typeface="Arial" pitchFamily="34" charset="0"/>
              </a:rPr>
              <a:t>Projekt </a:t>
            </a:r>
            <a:r>
              <a:rPr lang="pl-PL" sz="1000" dirty="0" err="1">
                <a:latin typeface="Arial" pitchFamily="34" charset="0"/>
                <a:cs typeface="Arial" pitchFamily="34" charset="0"/>
              </a:rPr>
              <a:t>POIiŚ</a:t>
            </a:r>
            <a:r>
              <a:rPr lang="pl-PL" sz="1000" dirty="0">
                <a:latin typeface="Arial" pitchFamily="34" charset="0"/>
                <a:cs typeface="Arial" pitchFamily="34" charset="0"/>
              </a:rPr>
              <a:t> 5.2-14 Kampania społeczna „Bezpieczny przejazd”  jest współfinansowany przez Unię Europejską ze środków</a:t>
            </a:r>
          </a:p>
          <a:p>
            <a:pPr algn="ctr"/>
            <a:r>
              <a:rPr lang="pl-PL" sz="1000" dirty="0">
                <a:latin typeface="Arial" pitchFamily="34" charset="0"/>
                <a:cs typeface="Arial" pitchFamily="34" charset="0"/>
              </a:rPr>
              <a:t>Funduszu Spójności  w ramach Programu Operacyjnego Infrastruktura i Środowisko.</a:t>
            </a:r>
          </a:p>
        </p:txBody>
      </p:sp>
    </p:spTree>
    <p:extLst>
      <p:ext uri="{BB962C8B-B14F-4D97-AF65-F5344CB8AC3E}">
        <p14:creationId xmlns:p14="http://schemas.microsoft.com/office/powerpoint/2010/main" val="25860072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zawartości 5"/>
          <p:cNvSpPr>
            <a:spLocks noGrp="1"/>
          </p:cNvSpPr>
          <p:nvPr>
            <p:ph idx="1"/>
          </p:nvPr>
        </p:nvSpPr>
        <p:spPr>
          <a:xfrm>
            <a:off x="2193925" y="1750422"/>
            <a:ext cx="9299171" cy="4236865"/>
          </a:xfrm>
        </p:spPr>
        <p:txBody>
          <a:bodyPr>
            <a:normAutofit fontScale="62500" lnSpcReduction="20000"/>
          </a:bodyPr>
          <a:lstStyle/>
          <a:p>
            <a:pPr algn="just">
              <a:lnSpc>
                <a:spcPct val="120000"/>
              </a:lnSpc>
            </a:pPr>
            <a:r>
              <a:rPr lang="pl-PL" sz="2900" dirty="0" smtClean="0">
                <a:latin typeface="Arial" panose="020B0604020202020204" pitchFamily="34" charset="0"/>
                <a:cs typeface="Arial" panose="020B0604020202020204" pitchFamily="34" charset="0"/>
              </a:rPr>
              <a:t>Art</a:t>
            </a:r>
            <a:r>
              <a:rPr lang="pl-PL" sz="2900" dirty="0">
                <a:latin typeface="Arial" panose="020B0604020202020204" pitchFamily="34" charset="0"/>
                <a:cs typeface="Arial" panose="020B0604020202020204" pitchFamily="34" charset="0"/>
              </a:rPr>
              <a:t>. 28. pkt </a:t>
            </a:r>
            <a:r>
              <a:rPr lang="pl-PL" sz="2900" dirty="0" smtClean="0">
                <a:latin typeface="Arial" panose="020B0604020202020204" pitchFamily="34" charset="0"/>
                <a:cs typeface="Arial" panose="020B0604020202020204" pitchFamily="34" charset="0"/>
              </a:rPr>
              <a:t>1. Prawa o Ruchu </a:t>
            </a:r>
            <a:r>
              <a:rPr lang="pl-PL" sz="2900" dirty="0">
                <a:latin typeface="Arial" panose="020B0604020202020204" pitchFamily="34" charset="0"/>
                <a:cs typeface="Arial" panose="020B0604020202020204" pitchFamily="34" charset="0"/>
              </a:rPr>
              <a:t>D</a:t>
            </a:r>
            <a:r>
              <a:rPr lang="pl-PL" sz="2900" dirty="0" smtClean="0">
                <a:latin typeface="Arial" panose="020B0604020202020204" pitchFamily="34" charset="0"/>
                <a:cs typeface="Arial" panose="020B0604020202020204" pitchFamily="34" charset="0"/>
              </a:rPr>
              <a:t>rogowym: </a:t>
            </a:r>
            <a:r>
              <a:rPr lang="pl-PL" sz="2900" dirty="0">
                <a:latin typeface="Arial" panose="020B0604020202020204" pitchFamily="34" charset="0"/>
                <a:cs typeface="Arial" panose="020B0604020202020204" pitchFamily="34" charset="0"/>
              </a:rPr>
              <a:t>„Kierujący pojazdem, zbliżając się do przejazdu kolejowego oraz przejeżdżając przez przejazd, jest obowiązany zachować szczególną ostrożność. Przed wjechaniem na tory jest on obowiązany upewnić się, czy nie zbliża się pojazd szynowy, oraz przedsięwziąć odpowiednie środki ostrożności, zwłaszcza jeżeli wskutek mgły lub z innych powodów przejrzystość powietrza jest zmniejszona</a:t>
            </a:r>
            <a:r>
              <a:rPr lang="pl-PL" sz="2900" dirty="0" smtClean="0">
                <a:latin typeface="Arial" panose="020B0604020202020204" pitchFamily="34" charset="0"/>
                <a:cs typeface="Arial" panose="020B0604020202020204" pitchFamily="34" charset="0"/>
              </a:rPr>
              <a:t>.”</a:t>
            </a:r>
          </a:p>
          <a:p>
            <a:pPr marL="0" indent="0" algn="just">
              <a:lnSpc>
                <a:spcPct val="120000"/>
              </a:lnSpc>
              <a:buNone/>
            </a:pPr>
            <a:endParaRPr lang="pl-PL" sz="2900" dirty="0" smtClean="0">
              <a:latin typeface="Arial" panose="020B0604020202020204" pitchFamily="34" charset="0"/>
              <a:cs typeface="Arial" panose="020B0604020202020204" pitchFamily="34" charset="0"/>
            </a:endParaRPr>
          </a:p>
          <a:p>
            <a:pPr algn="just">
              <a:lnSpc>
                <a:spcPct val="120000"/>
              </a:lnSpc>
            </a:pPr>
            <a:r>
              <a:rPr lang="pl-PL" sz="2900" dirty="0" smtClean="0">
                <a:latin typeface="Arial" panose="020B0604020202020204" pitchFamily="34" charset="0"/>
                <a:cs typeface="Arial" panose="020B0604020202020204" pitchFamily="34" charset="0"/>
              </a:rPr>
              <a:t>Ponadto </a:t>
            </a:r>
            <a:r>
              <a:rPr lang="pl-PL" sz="2900" dirty="0">
                <a:latin typeface="Arial" panose="020B0604020202020204" pitchFamily="34" charset="0"/>
                <a:cs typeface="Arial" panose="020B0604020202020204" pitchFamily="34" charset="0"/>
              </a:rPr>
              <a:t>Art. 28</a:t>
            </a:r>
            <a:r>
              <a:rPr lang="pl-PL" sz="2900" dirty="0" smtClean="0">
                <a:latin typeface="Arial" panose="020B0604020202020204" pitchFamily="34" charset="0"/>
                <a:cs typeface="Arial" panose="020B0604020202020204" pitchFamily="34" charset="0"/>
              </a:rPr>
              <a:t>. </a:t>
            </a:r>
            <a:r>
              <a:rPr lang="pl-PL" sz="2900" dirty="0">
                <a:latin typeface="Arial" panose="020B0604020202020204" pitchFamily="34" charset="0"/>
                <a:cs typeface="Arial" panose="020B0604020202020204" pitchFamily="34" charset="0"/>
              </a:rPr>
              <a:t>pkt 2. Prawa o </a:t>
            </a:r>
            <a:r>
              <a:rPr lang="pl-PL" sz="2900" dirty="0" smtClean="0">
                <a:latin typeface="Arial" panose="020B0604020202020204" pitchFamily="34" charset="0"/>
                <a:cs typeface="Arial" panose="020B0604020202020204" pitchFamily="34" charset="0"/>
              </a:rPr>
              <a:t>Ruchu Drogowym </a:t>
            </a:r>
            <a:r>
              <a:rPr lang="pl-PL" sz="2900" dirty="0">
                <a:latin typeface="Arial" panose="020B0604020202020204" pitchFamily="34" charset="0"/>
                <a:cs typeface="Arial" panose="020B0604020202020204" pitchFamily="34" charset="0"/>
              </a:rPr>
              <a:t>określa</a:t>
            </a:r>
            <a:r>
              <a:rPr lang="pl-PL" sz="2900" dirty="0" smtClean="0">
                <a:latin typeface="Arial" panose="020B0604020202020204" pitchFamily="34" charset="0"/>
                <a:cs typeface="Arial" panose="020B0604020202020204" pitchFamily="34" charset="0"/>
              </a:rPr>
              <a:t>: „</a:t>
            </a:r>
            <a:r>
              <a:rPr lang="pl-PL" sz="2900" dirty="0">
                <a:latin typeface="Arial" panose="020B0604020202020204" pitchFamily="34" charset="0"/>
                <a:cs typeface="Arial" panose="020B0604020202020204" pitchFamily="34" charset="0"/>
              </a:rPr>
              <a:t>Kierujący jest obowiązany prowadzić pojazd z taką prędkością, aby mógł go zatrzymać w bezpiecznym miejscu, gdy nadjeżdża pojazd szynowy lub gdy urządzenie zabezpieczające albo dawany sygnał zabrania wjazdu na przejazd.”</a:t>
            </a:r>
          </a:p>
          <a:p>
            <a:pPr marL="0" indent="0" algn="just">
              <a:buNone/>
            </a:pPr>
            <a:r>
              <a:rPr lang="pl-PL" dirty="0"/>
              <a:t/>
            </a:r>
            <a:br>
              <a:rPr lang="pl-PL" dirty="0"/>
            </a:br>
            <a:endParaRPr lang="pl-PL" dirty="0"/>
          </a:p>
        </p:txBody>
      </p:sp>
      <p:sp>
        <p:nvSpPr>
          <p:cNvPr id="3" name="Symbol zastępczy daty 2"/>
          <p:cNvSpPr>
            <a:spLocks noGrp="1"/>
          </p:cNvSpPr>
          <p:nvPr>
            <p:ph type="dt" sz="half" idx="10"/>
          </p:nvPr>
        </p:nvSpPr>
        <p:spPr/>
        <p:txBody>
          <a:bodyPr/>
          <a:lstStyle/>
          <a:p>
            <a:r>
              <a:rPr lang="pl-PL" smtClean="0"/>
              <a:t>22.10.2019</a:t>
            </a:r>
            <a:endParaRPr lang="pl-PL"/>
          </a:p>
        </p:txBody>
      </p:sp>
      <p:sp>
        <p:nvSpPr>
          <p:cNvPr id="7" name="Tytuł 1"/>
          <p:cNvSpPr>
            <a:spLocks noGrp="1"/>
          </p:cNvSpPr>
          <p:nvPr>
            <p:ph type="title"/>
          </p:nvPr>
        </p:nvSpPr>
        <p:spPr>
          <a:xfrm>
            <a:off x="2058162" y="426694"/>
            <a:ext cx="10515600" cy="328210"/>
          </a:xfrm>
        </p:spPr>
        <p:txBody>
          <a:bodyPr>
            <a:noAutofit/>
          </a:bodyPr>
          <a:lstStyle/>
          <a:p>
            <a:r>
              <a:rPr lang="pl-PL" sz="3000" b="1" dirty="0" smtClean="0">
                <a:latin typeface="Arial" panose="020B0604020202020204" pitchFamily="34" charset="0"/>
                <a:cs typeface="Arial" panose="020B0604020202020204" pitchFamily="34" charset="0"/>
              </a:rPr>
              <a:t>Przejazd kolejowo-drogowy</a:t>
            </a:r>
            <a:endParaRPr lang="pl-PL"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19961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pole tekstowe 22"/>
          <p:cNvSpPr txBox="1"/>
          <p:nvPr/>
        </p:nvSpPr>
        <p:spPr>
          <a:xfrm>
            <a:off x="3399280" y="5946959"/>
            <a:ext cx="5694044" cy="323165"/>
          </a:xfrm>
          <a:prstGeom prst="rect">
            <a:avLst/>
          </a:prstGeom>
          <a:noFill/>
          <a:ln>
            <a:noFill/>
          </a:ln>
        </p:spPr>
        <p:txBody>
          <a:bodyPr wrap="square" rtlCol="0">
            <a:spAutoFit/>
          </a:bodyPr>
          <a:lstStyle/>
          <a:p>
            <a:pPr algn="ctr"/>
            <a:r>
              <a:rPr lang="pl-PL" sz="1500" b="1" dirty="0" smtClean="0">
                <a:solidFill>
                  <a:srgbClr val="FF0000"/>
                </a:solidFill>
                <a:latin typeface="Arial" panose="020B0604020202020204" pitchFamily="34" charset="0"/>
                <a:cs typeface="Arial" panose="020B0604020202020204" pitchFamily="34" charset="0"/>
              </a:rPr>
              <a:t>Codziennie</a:t>
            </a:r>
            <a:r>
              <a:rPr lang="pl-PL" sz="1500" b="1" dirty="0" smtClean="0">
                <a:latin typeface="Arial" panose="020B0604020202020204" pitchFamily="34" charset="0"/>
                <a:cs typeface="Arial" panose="020B0604020202020204" pitchFamily="34" charset="0"/>
              </a:rPr>
              <a:t> na polskie tory wyjeżdża ok. </a:t>
            </a:r>
            <a:r>
              <a:rPr lang="pl-PL" sz="1500" b="1" dirty="0" smtClean="0">
                <a:solidFill>
                  <a:srgbClr val="FF0000"/>
                </a:solidFill>
                <a:latin typeface="Arial" panose="020B0604020202020204" pitchFamily="34" charset="0"/>
                <a:cs typeface="Arial" panose="020B0604020202020204" pitchFamily="34" charset="0"/>
              </a:rPr>
              <a:t>7 000 </a:t>
            </a:r>
            <a:r>
              <a:rPr lang="pl-PL" sz="1500" b="1" dirty="0" smtClean="0">
                <a:latin typeface="Arial" panose="020B0604020202020204" pitchFamily="34" charset="0"/>
                <a:cs typeface="Arial" panose="020B0604020202020204" pitchFamily="34" charset="0"/>
              </a:rPr>
              <a:t>pociągów!!!</a:t>
            </a:r>
            <a:endParaRPr lang="pl-PL" sz="1500" b="1" dirty="0">
              <a:latin typeface="Arial" panose="020B0604020202020204" pitchFamily="34" charset="0"/>
              <a:cs typeface="Arial" panose="020B0604020202020204" pitchFamily="34" charset="0"/>
            </a:endParaRPr>
          </a:p>
        </p:txBody>
      </p:sp>
      <p:sp>
        <p:nvSpPr>
          <p:cNvPr id="3" name="Symbol zastępczy daty 2"/>
          <p:cNvSpPr>
            <a:spLocks noGrp="1"/>
          </p:cNvSpPr>
          <p:nvPr>
            <p:ph type="dt" sz="half" idx="10"/>
          </p:nvPr>
        </p:nvSpPr>
        <p:spPr/>
        <p:txBody>
          <a:bodyPr/>
          <a:lstStyle/>
          <a:p>
            <a:r>
              <a:rPr lang="pl-PL" smtClean="0"/>
              <a:t>22.10.2019</a:t>
            </a:r>
            <a:endParaRPr lang="pl-PL"/>
          </a:p>
        </p:txBody>
      </p:sp>
      <p:sp>
        <p:nvSpPr>
          <p:cNvPr id="24" name="Tytuł 1"/>
          <p:cNvSpPr>
            <a:spLocks noGrp="1"/>
          </p:cNvSpPr>
          <p:nvPr>
            <p:ph type="title"/>
          </p:nvPr>
        </p:nvSpPr>
        <p:spPr>
          <a:xfrm>
            <a:off x="2058162" y="426694"/>
            <a:ext cx="10515600" cy="328210"/>
          </a:xfrm>
        </p:spPr>
        <p:txBody>
          <a:bodyPr>
            <a:noAutofit/>
          </a:bodyPr>
          <a:lstStyle/>
          <a:p>
            <a:r>
              <a:rPr lang="pl-PL" sz="3000" b="1" dirty="0" smtClean="0">
                <a:latin typeface="Arial" panose="020B0604020202020204" pitchFamily="34" charset="0"/>
                <a:cs typeface="Arial" panose="020B0604020202020204" pitchFamily="34" charset="0"/>
              </a:rPr>
              <a:t>Zależności w transporcie </a:t>
            </a:r>
            <a:endParaRPr lang="pl-PL" sz="3000" b="1" dirty="0">
              <a:latin typeface="Arial" panose="020B0604020202020204" pitchFamily="34" charset="0"/>
              <a:cs typeface="Arial" panose="020B0604020202020204" pitchFamily="34" charset="0"/>
            </a:endParaRPr>
          </a:p>
        </p:txBody>
      </p:sp>
      <p:sp>
        <p:nvSpPr>
          <p:cNvPr id="26" name="Prostokąt 25"/>
          <p:cNvSpPr/>
          <p:nvPr/>
        </p:nvSpPr>
        <p:spPr>
          <a:xfrm>
            <a:off x="7363126" y="1444518"/>
            <a:ext cx="1748841" cy="4135188"/>
          </a:xfrm>
          <a:prstGeom prst="rect">
            <a:avLst/>
          </a:prstGeom>
          <a:solidFill>
            <a:srgbClr val="DA38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latin typeface="Arial" panose="020B0604020202020204" pitchFamily="34" charset="0"/>
              <a:cs typeface="Arial" panose="020B0604020202020204" pitchFamily="34" charset="0"/>
            </a:endParaRPr>
          </a:p>
        </p:txBody>
      </p:sp>
      <p:sp>
        <p:nvSpPr>
          <p:cNvPr id="25" name="Prostokąt 24"/>
          <p:cNvSpPr/>
          <p:nvPr/>
        </p:nvSpPr>
        <p:spPr>
          <a:xfrm>
            <a:off x="3417923" y="1463059"/>
            <a:ext cx="1749600" cy="4105275"/>
          </a:xfrm>
          <a:prstGeom prst="rect">
            <a:avLst/>
          </a:prstGeom>
          <a:solidFill>
            <a:srgbClr val="DA38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solidFill>
                <a:schemeClr val="bg1"/>
              </a:solidFill>
              <a:latin typeface="Arial" panose="020B0604020202020204" pitchFamily="34" charset="0"/>
              <a:cs typeface="Arial" panose="020B0604020202020204" pitchFamily="34" charset="0"/>
            </a:endParaRPr>
          </a:p>
        </p:txBody>
      </p:sp>
      <p:pic>
        <p:nvPicPr>
          <p:cNvPr id="3314" name="Picture 242"/>
          <p:cNvPicPr>
            <a:picLocks noChangeAspect="1" noChangeArrowheads="1"/>
          </p:cNvPicPr>
          <p:nvPr/>
        </p:nvPicPr>
        <p:blipFill rotWithShape="1">
          <a:blip r:embed="rId2">
            <a:extLst>
              <a:ext uri="{28A0092B-C50C-407E-A947-70E740481C1C}">
                <a14:useLocalDpi xmlns:a14="http://schemas.microsoft.com/office/drawing/2010/main" val="0"/>
              </a:ext>
            </a:extLst>
          </a:blip>
          <a:srcRect l="4884" t="16875" r="5664" b="10339"/>
          <a:stretch/>
        </p:blipFill>
        <p:spPr bwMode="auto">
          <a:xfrm>
            <a:off x="5336718" y="4214207"/>
            <a:ext cx="1534043" cy="11385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pole tekstowe 6"/>
          <p:cNvSpPr txBox="1"/>
          <p:nvPr/>
        </p:nvSpPr>
        <p:spPr>
          <a:xfrm>
            <a:off x="4421143" y="1507672"/>
            <a:ext cx="755335" cy="400110"/>
          </a:xfrm>
          <a:prstGeom prst="rect">
            <a:avLst/>
          </a:prstGeom>
          <a:noFill/>
          <a:ln>
            <a:noFill/>
          </a:ln>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2005</a:t>
            </a:r>
            <a:endParaRPr lang="pl-PL" sz="2000" b="1" dirty="0">
              <a:solidFill>
                <a:schemeClr val="bg1"/>
              </a:solidFill>
              <a:latin typeface="Arial" panose="020B0604020202020204" pitchFamily="34" charset="0"/>
              <a:cs typeface="Arial" panose="020B0604020202020204" pitchFamily="34" charset="0"/>
            </a:endParaRPr>
          </a:p>
        </p:txBody>
      </p:sp>
      <p:sp>
        <p:nvSpPr>
          <p:cNvPr id="8" name="pole tekstowe 7"/>
          <p:cNvSpPr txBox="1"/>
          <p:nvPr/>
        </p:nvSpPr>
        <p:spPr>
          <a:xfrm>
            <a:off x="7399302" y="1518573"/>
            <a:ext cx="755335"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2018</a:t>
            </a:r>
            <a:endParaRPr lang="pl-PL" sz="2000" b="1" dirty="0">
              <a:solidFill>
                <a:schemeClr val="bg1"/>
              </a:solidFill>
              <a:latin typeface="Arial" panose="020B0604020202020204" pitchFamily="34" charset="0"/>
              <a:cs typeface="Arial" panose="020B0604020202020204" pitchFamily="34" charset="0"/>
            </a:endParaRPr>
          </a:p>
        </p:txBody>
      </p:sp>
      <p:sp>
        <p:nvSpPr>
          <p:cNvPr id="9" name="pole tekstowe 8"/>
          <p:cNvSpPr txBox="1"/>
          <p:nvPr/>
        </p:nvSpPr>
        <p:spPr>
          <a:xfrm>
            <a:off x="3729848" y="2388016"/>
            <a:ext cx="1467068"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17 000 000</a:t>
            </a:r>
            <a:endParaRPr lang="pl-PL" sz="2000" b="1" dirty="0">
              <a:solidFill>
                <a:schemeClr val="bg1"/>
              </a:solidFill>
              <a:latin typeface="Arial" panose="020B0604020202020204" pitchFamily="34" charset="0"/>
              <a:cs typeface="Arial" panose="020B0604020202020204" pitchFamily="34" charset="0"/>
            </a:endParaRPr>
          </a:p>
        </p:txBody>
      </p:sp>
      <p:sp>
        <p:nvSpPr>
          <p:cNvPr id="10" name="pole tekstowe 9"/>
          <p:cNvSpPr txBox="1"/>
          <p:nvPr/>
        </p:nvSpPr>
        <p:spPr>
          <a:xfrm>
            <a:off x="4215656" y="3316008"/>
            <a:ext cx="968535"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15 873</a:t>
            </a:r>
            <a:endParaRPr lang="pl-PL" sz="2000" b="1" dirty="0">
              <a:solidFill>
                <a:schemeClr val="bg1"/>
              </a:solidFill>
              <a:latin typeface="Arial" panose="020B0604020202020204" pitchFamily="34" charset="0"/>
              <a:cs typeface="Arial" panose="020B0604020202020204" pitchFamily="34" charset="0"/>
            </a:endParaRPr>
          </a:p>
        </p:txBody>
      </p:sp>
      <p:sp>
        <p:nvSpPr>
          <p:cNvPr id="11" name="pole tekstowe 10"/>
          <p:cNvSpPr txBox="1"/>
          <p:nvPr/>
        </p:nvSpPr>
        <p:spPr>
          <a:xfrm>
            <a:off x="4554855" y="4512007"/>
            <a:ext cx="612668"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252</a:t>
            </a:r>
            <a:endParaRPr lang="pl-PL" sz="2000" b="1" dirty="0">
              <a:solidFill>
                <a:schemeClr val="bg1"/>
              </a:solidFill>
              <a:latin typeface="Arial" panose="020B0604020202020204" pitchFamily="34" charset="0"/>
              <a:cs typeface="Arial" panose="020B0604020202020204" pitchFamily="34" charset="0"/>
            </a:endParaRPr>
          </a:p>
        </p:txBody>
      </p:sp>
      <p:sp>
        <p:nvSpPr>
          <p:cNvPr id="12" name="pole tekstowe 11"/>
          <p:cNvSpPr txBox="1"/>
          <p:nvPr/>
        </p:nvSpPr>
        <p:spPr>
          <a:xfrm>
            <a:off x="7364641" y="2401195"/>
            <a:ext cx="1566454"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30 801 000*</a:t>
            </a:r>
            <a:endParaRPr lang="pl-PL" sz="2000" b="1" dirty="0">
              <a:solidFill>
                <a:schemeClr val="bg1"/>
              </a:solidFill>
              <a:latin typeface="Arial" panose="020B0604020202020204" pitchFamily="34" charset="0"/>
              <a:cs typeface="Arial" panose="020B0604020202020204" pitchFamily="34" charset="0"/>
            </a:endParaRPr>
          </a:p>
        </p:txBody>
      </p:sp>
      <p:sp>
        <p:nvSpPr>
          <p:cNvPr id="13" name="pole tekstowe 12"/>
          <p:cNvSpPr txBox="1"/>
          <p:nvPr/>
        </p:nvSpPr>
        <p:spPr>
          <a:xfrm>
            <a:off x="7365510" y="3331789"/>
            <a:ext cx="954364"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11 675</a:t>
            </a:r>
            <a:endParaRPr lang="pl-PL" sz="2000" b="1" dirty="0">
              <a:solidFill>
                <a:schemeClr val="bg1"/>
              </a:solidFill>
              <a:latin typeface="Arial" panose="020B0604020202020204" pitchFamily="34" charset="0"/>
              <a:cs typeface="Arial" panose="020B0604020202020204" pitchFamily="34" charset="0"/>
            </a:endParaRPr>
          </a:p>
        </p:txBody>
      </p:sp>
      <p:sp>
        <p:nvSpPr>
          <p:cNvPr id="14" name="pole tekstowe 13"/>
          <p:cNvSpPr txBox="1"/>
          <p:nvPr/>
        </p:nvSpPr>
        <p:spPr>
          <a:xfrm>
            <a:off x="7392615" y="4512007"/>
            <a:ext cx="612668" cy="400110"/>
          </a:xfrm>
          <a:prstGeom prst="rect">
            <a:avLst/>
          </a:prstGeom>
          <a:noFill/>
        </p:spPr>
        <p:txBody>
          <a:bodyPr wrap="none" rtlCol="0">
            <a:spAutoFit/>
          </a:bodyPr>
          <a:lstStyle/>
          <a:p>
            <a:r>
              <a:rPr lang="pl-PL" sz="2000" b="1" dirty="0" smtClean="0">
                <a:solidFill>
                  <a:schemeClr val="bg1"/>
                </a:solidFill>
                <a:latin typeface="Arial" panose="020B0604020202020204" pitchFamily="34" charset="0"/>
                <a:cs typeface="Arial" panose="020B0604020202020204" pitchFamily="34" charset="0"/>
              </a:rPr>
              <a:t>205</a:t>
            </a:r>
            <a:endParaRPr lang="pl-PL" sz="2000" b="1" dirty="0">
              <a:solidFill>
                <a:schemeClr val="bg1"/>
              </a:solidFill>
              <a:latin typeface="Arial" panose="020B0604020202020204" pitchFamily="34" charset="0"/>
              <a:cs typeface="Arial" panose="020B0604020202020204" pitchFamily="34" charset="0"/>
            </a:endParaRPr>
          </a:p>
        </p:txBody>
      </p:sp>
      <p:sp>
        <p:nvSpPr>
          <p:cNvPr id="15" name="pole tekstowe 14"/>
          <p:cNvSpPr txBox="1"/>
          <p:nvPr/>
        </p:nvSpPr>
        <p:spPr>
          <a:xfrm>
            <a:off x="6112699" y="1369876"/>
            <a:ext cx="460974" cy="488184"/>
          </a:xfrm>
          <a:prstGeom prst="rect">
            <a:avLst/>
          </a:prstGeom>
          <a:noFill/>
        </p:spPr>
        <p:txBody>
          <a:bodyPr wrap="none" rtlCol="0">
            <a:spAutoFit/>
          </a:bodyPr>
          <a:lstStyle/>
          <a:p>
            <a:r>
              <a:rPr lang="pl-PL" sz="3000" dirty="0" smtClean="0">
                <a:solidFill>
                  <a:srgbClr val="FF0000"/>
                </a:solidFill>
              </a:rPr>
              <a:t>vs</a:t>
            </a:r>
            <a:endParaRPr lang="pl-PL" sz="3000" dirty="0">
              <a:solidFill>
                <a:srgbClr val="FF0000"/>
              </a:solidFill>
            </a:endParaRPr>
          </a:p>
        </p:txBody>
      </p:sp>
      <p:sp>
        <p:nvSpPr>
          <p:cNvPr id="19" name="pole tekstowe 18"/>
          <p:cNvSpPr txBox="1"/>
          <p:nvPr/>
        </p:nvSpPr>
        <p:spPr>
          <a:xfrm>
            <a:off x="5719581" y="2693493"/>
            <a:ext cx="1247209" cy="276999"/>
          </a:xfrm>
          <a:prstGeom prst="rect">
            <a:avLst/>
          </a:prstGeom>
          <a:noFill/>
        </p:spPr>
        <p:txBody>
          <a:bodyPr wrap="square" rtlCol="0">
            <a:spAutoFit/>
          </a:bodyPr>
          <a:lstStyle/>
          <a:p>
            <a:pPr algn="ctr"/>
            <a:r>
              <a:rPr lang="pl-PL" sz="1200" dirty="0" smtClean="0">
                <a:solidFill>
                  <a:srgbClr val="FF0000"/>
                </a:solidFill>
                <a:latin typeface="Arial" panose="020B0604020202020204" pitchFamily="34" charset="0"/>
                <a:cs typeface="Arial" panose="020B0604020202020204" pitchFamily="34" charset="0"/>
              </a:rPr>
              <a:t>samochody</a:t>
            </a:r>
            <a:endParaRPr lang="pl-PL" sz="1200" dirty="0">
              <a:solidFill>
                <a:srgbClr val="FF0000"/>
              </a:solidFill>
              <a:latin typeface="Arial" panose="020B0604020202020204" pitchFamily="34" charset="0"/>
              <a:cs typeface="Arial" panose="020B0604020202020204" pitchFamily="34" charset="0"/>
            </a:endParaRPr>
          </a:p>
        </p:txBody>
      </p:sp>
      <p:sp>
        <p:nvSpPr>
          <p:cNvPr id="20" name="pole tekstowe 19"/>
          <p:cNvSpPr txBox="1"/>
          <p:nvPr/>
        </p:nvSpPr>
        <p:spPr>
          <a:xfrm>
            <a:off x="5204812" y="3860235"/>
            <a:ext cx="2325586" cy="284774"/>
          </a:xfrm>
          <a:prstGeom prst="rect">
            <a:avLst/>
          </a:prstGeom>
          <a:noFill/>
        </p:spPr>
        <p:txBody>
          <a:bodyPr wrap="square" rtlCol="0">
            <a:spAutoFit/>
          </a:bodyPr>
          <a:lstStyle/>
          <a:p>
            <a:r>
              <a:rPr lang="pl-PL" sz="1200" dirty="0">
                <a:solidFill>
                  <a:srgbClr val="FF0000"/>
                </a:solidFill>
                <a:latin typeface="Arial" panose="020B0604020202020204" pitchFamily="34" charset="0"/>
                <a:cs typeface="Arial" panose="020B0604020202020204" pitchFamily="34" charset="0"/>
              </a:rPr>
              <a:t>p</a:t>
            </a:r>
            <a:r>
              <a:rPr lang="pl-PL" sz="1200" dirty="0" smtClean="0">
                <a:solidFill>
                  <a:srgbClr val="FF0000"/>
                </a:solidFill>
                <a:latin typeface="Arial" panose="020B0604020202020204" pitchFamily="34" charset="0"/>
                <a:cs typeface="Arial" panose="020B0604020202020204" pitchFamily="34" charset="0"/>
              </a:rPr>
              <a:t>rzejazdy kolejowo-drogowe</a:t>
            </a:r>
            <a:endParaRPr lang="pl-PL" sz="1200" dirty="0">
              <a:solidFill>
                <a:srgbClr val="FF0000"/>
              </a:solidFill>
              <a:latin typeface="Arial" panose="020B0604020202020204" pitchFamily="34" charset="0"/>
              <a:cs typeface="Arial" panose="020B0604020202020204" pitchFamily="34" charset="0"/>
            </a:endParaRPr>
          </a:p>
        </p:txBody>
      </p:sp>
      <p:sp>
        <p:nvSpPr>
          <p:cNvPr id="21" name="pole tekstowe 20"/>
          <p:cNvSpPr txBox="1"/>
          <p:nvPr/>
        </p:nvSpPr>
        <p:spPr>
          <a:xfrm>
            <a:off x="5603288" y="5309358"/>
            <a:ext cx="1282723" cy="276999"/>
          </a:xfrm>
          <a:prstGeom prst="rect">
            <a:avLst/>
          </a:prstGeom>
          <a:noFill/>
        </p:spPr>
        <p:txBody>
          <a:bodyPr wrap="none" rtlCol="0">
            <a:spAutoFit/>
          </a:bodyPr>
          <a:lstStyle/>
          <a:p>
            <a:pPr algn="ctr"/>
            <a:r>
              <a:rPr lang="pl-PL" sz="1200" dirty="0">
                <a:solidFill>
                  <a:srgbClr val="FF0000"/>
                </a:solidFill>
                <a:latin typeface="Arial" panose="020B0604020202020204" pitchFamily="34" charset="0"/>
                <a:cs typeface="Arial" panose="020B0604020202020204" pitchFamily="34" charset="0"/>
              </a:rPr>
              <a:t>w</a:t>
            </a:r>
            <a:r>
              <a:rPr lang="pl-PL" sz="1200" dirty="0" smtClean="0">
                <a:solidFill>
                  <a:srgbClr val="FF0000"/>
                </a:solidFill>
                <a:latin typeface="Arial" panose="020B0604020202020204" pitchFamily="34" charset="0"/>
                <a:cs typeface="Arial" panose="020B0604020202020204" pitchFamily="34" charset="0"/>
              </a:rPr>
              <a:t>ypadki i kolizje</a:t>
            </a:r>
            <a:endParaRPr lang="pl-PL" sz="1200" dirty="0">
              <a:solidFill>
                <a:srgbClr val="FF0000"/>
              </a:solidFill>
              <a:latin typeface="Arial" panose="020B0604020202020204" pitchFamily="34" charset="0"/>
              <a:cs typeface="Arial" panose="020B0604020202020204" pitchFamily="34" charset="0"/>
            </a:endParaRPr>
          </a:p>
        </p:txBody>
      </p:sp>
      <p:sp>
        <p:nvSpPr>
          <p:cNvPr id="22" name="pole tekstowe 21"/>
          <p:cNvSpPr txBox="1"/>
          <p:nvPr/>
        </p:nvSpPr>
        <p:spPr>
          <a:xfrm>
            <a:off x="7379393" y="2239136"/>
            <a:ext cx="1713931" cy="215444"/>
          </a:xfrm>
          <a:prstGeom prst="rect">
            <a:avLst/>
          </a:prstGeom>
          <a:noFill/>
        </p:spPr>
        <p:txBody>
          <a:bodyPr wrap="none" rtlCol="0">
            <a:spAutoFit/>
          </a:bodyPr>
          <a:lstStyle/>
          <a:p>
            <a:r>
              <a:rPr lang="pl-PL" sz="800" dirty="0" smtClean="0">
                <a:solidFill>
                  <a:schemeClr val="bg1"/>
                </a:solidFill>
                <a:latin typeface="Arial" pitchFamily="34" charset="0"/>
                <a:cs typeface="Arial" pitchFamily="34" charset="0"/>
              </a:rPr>
              <a:t>*stan na 31 grudnia 2018 r., GUS</a:t>
            </a:r>
            <a:endParaRPr lang="pl-PL" sz="800" dirty="0">
              <a:solidFill>
                <a:schemeClr val="bg1"/>
              </a:solidFill>
              <a:latin typeface="Arial" pitchFamily="34" charset="0"/>
              <a:cs typeface="Arial" pitchFamily="34" charset="0"/>
            </a:endParaRPr>
          </a:p>
        </p:txBody>
      </p:sp>
      <p:pic>
        <p:nvPicPr>
          <p:cNvPr id="3304" name="Picture 23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343" t="33472" r="16230" b="40304"/>
          <a:stretch/>
        </p:blipFill>
        <p:spPr bwMode="auto">
          <a:xfrm>
            <a:off x="5664240" y="2159181"/>
            <a:ext cx="1357891" cy="55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11" name="Picture 239"/>
          <p:cNvPicPr>
            <a:picLocks noChangeAspect="1" noChangeArrowheads="1"/>
          </p:cNvPicPr>
          <p:nvPr/>
        </p:nvPicPr>
        <p:blipFill rotWithShape="1">
          <a:blip r:embed="rId4">
            <a:extLst>
              <a:ext uri="{28A0092B-C50C-407E-A947-70E740481C1C}">
                <a14:useLocalDpi xmlns:a14="http://schemas.microsoft.com/office/drawing/2010/main" val="0"/>
              </a:ext>
            </a:extLst>
          </a:blip>
          <a:srcRect r="56822"/>
          <a:stretch/>
        </p:blipFill>
        <p:spPr bwMode="auto">
          <a:xfrm>
            <a:off x="5371849" y="2863299"/>
            <a:ext cx="1776933" cy="1072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3982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pole tekstowe 54"/>
          <p:cNvSpPr txBox="1"/>
          <p:nvPr/>
        </p:nvSpPr>
        <p:spPr>
          <a:xfrm>
            <a:off x="5366007" y="1297516"/>
            <a:ext cx="3448380" cy="584775"/>
          </a:xfrm>
          <a:prstGeom prst="rect">
            <a:avLst/>
          </a:prstGeom>
          <a:noFill/>
        </p:spPr>
        <p:txBody>
          <a:bodyPr wrap="none" rtlCol="0">
            <a:spAutoFit/>
          </a:bodyPr>
          <a:lstStyle/>
          <a:p>
            <a:pPr algn="ctr"/>
            <a:r>
              <a:rPr lang="pl-PL" sz="1600" dirty="0" smtClean="0">
                <a:latin typeface="Arial" panose="020B0604020202020204" pitchFamily="34" charset="0"/>
                <a:cs typeface="Arial" panose="020B0604020202020204" pitchFamily="34" charset="0"/>
              </a:rPr>
              <a:t>Obszar odpowiedzialności</a:t>
            </a:r>
          </a:p>
          <a:p>
            <a:r>
              <a:rPr lang="pl-PL" sz="1600" b="1" dirty="0" smtClean="0">
                <a:latin typeface="Arial" panose="020B0604020202020204" pitchFamily="34" charset="0"/>
                <a:cs typeface="Arial" panose="020B0604020202020204" pitchFamily="34" charset="0"/>
              </a:rPr>
              <a:t>Zarządcy infrastruktury kolejowej</a:t>
            </a:r>
            <a:endParaRPr lang="pl-PL" sz="1600" b="1" dirty="0">
              <a:latin typeface="Arial" panose="020B0604020202020204" pitchFamily="34" charset="0"/>
              <a:cs typeface="Arial" panose="020B0604020202020204" pitchFamily="34" charset="0"/>
            </a:endParaRPr>
          </a:p>
        </p:txBody>
      </p:sp>
      <p:sp>
        <p:nvSpPr>
          <p:cNvPr id="7" name="Prostokąt 6"/>
          <p:cNvSpPr/>
          <p:nvPr/>
        </p:nvSpPr>
        <p:spPr>
          <a:xfrm rot="16200000">
            <a:off x="6113565" y="-535843"/>
            <a:ext cx="1841300" cy="9020177"/>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pl-PL"/>
          </a:p>
        </p:txBody>
      </p:sp>
      <p:grpSp>
        <p:nvGrpSpPr>
          <p:cNvPr id="5" name="Grupa 4"/>
          <p:cNvGrpSpPr/>
          <p:nvPr/>
        </p:nvGrpSpPr>
        <p:grpSpPr>
          <a:xfrm>
            <a:off x="7215449" y="2031428"/>
            <a:ext cx="962026" cy="4002121"/>
            <a:chOff x="5781410" y="1305175"/>
            <a:chExt cx="971555" cy="4716500"/>
          </a:xfrm>
        </p:grpSpPr>
        <p:sp>
          <p:nvSpPr>
            <p:cNvPr id="24" name="Prostokąt 23"/>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5" name="Prostokąt 24"/>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6" name="Prostokąt 25"/>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39" name="Prostokąt 38"/>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0" name="Prostokąt 39"/>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41" name="Prostokąt 40"/>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19" name="Prostokąt 18"/>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0" name="Prostokąt 19"/>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1" name="Prostokąt 20"/>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2" name="Prostokąt 21"/>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23" name="Prostokąt 22"/>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6" name="Prostokąt 5"/>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4" name="Prostokąt 53"/>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64" name="pole tekstowe 63"/>
          <p:cNvSpPr txBox="1"/>
          <p:nvPr/>
        </p:nvSpPr>
        <p:spPr>
          <a:xfrm>
            <a:off x="2528889" y="2309340"/>
            <a:ext cx="2624136" cy="738664"/>
          </a:xfrm>
          <a:prstGeom prst="rect">
            <a:avLst/>
          </a:prstGeom>
          <a:solidFill>
            <a:schemeClr val="bg1"/>
          </a:solidFill>
        </p:spPr>
        <p:txBody>
          <a:bodyPr wrap="square" rtlCol="0">
            <a:spAutoFit/>
          </a:bodyPr>
          <a:lstStyle/>
          <a:p>
            <a:r>
              <a:rPr lang="pl-PL" sz="1400" dirty="0" smtClean="0">
                <a:latin typeface="Arial" panose="020B0604020202020204" pitchFamily="34" charset="0"/>
                <a:cs typeface="Arial" panose="020B0604020202020204" pitchFamily="34" charset="0"/>
              </a:rPr>
              <a:t>Obszar odpowiedzialności</a:t>
            </a:r>
          </a:p>
          <a:p>
            <a:r>
              <a:rPr lang="pl-PL" sz="1400" b="1" dirty="0" smtClean="0">
                <a:latin typeface="Arial" panose="020B0604020202020204" pitchFamily="34" charset="0"/>
                <a:cs typeface="Arial" panose="020B0604020202020204" pitchFamily="34" charset="0"/>
              </a:rPr>
              <a:t>Zarządcy infrastruktury drogowej</a:t>
            </a:r>
            <a:endParaRPr lang="pl-PL" sz="1400" b="1" dirty="0">
              <a:latin typeface="Arial" panose="020B0604020202020204" pitchFamily="34" charset="0"/>
              <a:cs typeface="Arial" panose="020B0604020202020204" pitchFamily="34" charset="0"/>
            </a:endParaRPr>
          </a:p>
        </p:txBody>
      </p:sp>
      <p:sp>
        <p:nvSpPr>
          <p:cNvPr id="4" name="Nawias klamrowy zamykający 3"/>
          <p:cNvSpPr/>
          <p:nvPr/>
        </p:nvSpPr>
        <p:spPr>
          <a:xfrm rot="16200000">
            <a:off x="7006216" y="82009"/>
            <a:ext cx="88906" cy="3771598"/>
          </a:xfrm>
          <a:prstGeom prst="rightBrace">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pl-PL"/>
          </a:p>
        </p:txBody>
      </p:sp>
      <p:grpSp>
        <p:nvGrpSpPr>
          <p:cNvPr id="80" name="Grupa 79"/>
          <p:cNvGrpSpPr/>
          <p:nvPr/>
        </p:nvGrpSpPr>
        <p:grpSpPr>
          <a:xfrm>
            <a:off x="5881380" y="2031789"/>
            <a:ext cx="887531" cy="4002122"/>
            <a:chOff x="5781410" y="1305175"/>
            <a:chExt cx="971555" cy="4716500"/>
          </a:xfrm>
        </p:grpSpPr>
        <p:sp>
          <p:nvSpPr>
            <p:cNvPr id="81" name="Prostokąt 80"/>
            <p:cNvSpPr/>
            <p:nvPr/>
          </p:nvSpPr>
          <p:spPr>
            <a:xfrm rot="16200000">
              <a:off x="6195750" y="147186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2" name="Prostokąt 81"/>
            <p:cNvSpPr/>
            <p:nvPr/>
          </p:nvSpPr>
          <p:spPr>
            <a:xfrm rot="16200000">
              <a:off x="6200513" y="12337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3" name="Prostokąt 82"/>
            <p:cNvSpPr/>
            <p:nvPr/>
          </p:nvSpPr>
          <p:spPr>
            <a:xfrm rot="16200000">
              <a:off x="6195749" y="9956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4" name="Prostokąt 83"/>
            <p:cNvSpPr/>
            <p:nvPr/>
          </p:nvSpPr>
          <p:spPr>
            <a:xfrm rot="16200000">
              <a:off x="6195751" y="170999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5" name="Prostokąt 84"/>
            <p:cNvSpPr/>
            <p:nvPr/>
          </p:nvSpPr>
          <p:spPr>
            <a:xfrm rot="16200000">
              <a:off x="6195748" y="218624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6" name="Prostokąt 85"/>
            <p:cNvSpPr/>
            <p:nvPr/>
          </p:nvSpPr>
          <p:spPr>
            <a:xfrm rot="16200000">
              <a:off x="6195748" y="1948118"/>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7" name="Prostokąt 86"/>
            <p:cNvSpPr/>
            <p:nvPr/>
          </p:nvSpPr>
          <p:spPr>
            <a:xfrm rot="16200000">
              <a:off x="6205278" y="5329496"/>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8" name="Prostokąt 87"/>
            <p:cNvSpPr/>
            <p:nvPr/>
          </p:nvSpPr>
          <p:spPr>
            <a:xfrm rot="16200000">
              <a:off x="6205278" y="5091375"/>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89" name="Prostokąt 88"/>
            <p:cNvSpPr/>
            <p:nvPr/>
          </p:nvSpPr>
          <p:spPr>
            <a:xfrm rot="16200000">
              <a:off x="6205278" y="4853254"/>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0" name="Prostokąt 89"/>
            <p:cNvSpPr/>
            <p:nvPr/>
          </p:nvSpPr>
          <p:spPr>
            <a:xfrm rot="16200000">
              <a:off x="6205278" y="4615133"/>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1" name="Prostokąt 90"/>
            <p:cNvSpPr/>
            <p:nvPr/>
          </p:nvSpPr>
          <p:spPr>
            <a:xfrm rot="16200000">
              <a:off x="6205278" y="4377012"/>
              <a:ext cx="133350" cy="96202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l-PL"/>
            </a:p>
          </p:txBody>
        </p:sp>
        <p:sp>
          <p:nvSpPr>
            <p:cNvPr id="92" name="Prostokąt 91"/>
            <p:cNvSpPr/>
            <p:nvPr/>
          </p:nvSpPr>
          <p:spPr>
            <a:xfrm rot="16200000">
              <a:off x="4241365" y="3640565"/>
              <a:ext cx="4716500"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93" name="Prostokąt 92"/>
            <p:cNvSpPr/>
            <p:nvPr/>
          </p:nvSpPr>
          <p:spPr>
            <a:xfrm rot="16200000">
              <a:off x="3592828" y="3640566"/>
              <a:ext cx="4716498" cy="457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cxnSp>
        <p:nvCxnSpPr>
          <p:cNvPr id="94" name="Łącznik prosty ze strzałką 93"/>
          <p:cNvCxnSpPr/>
          <p:nvPr/>
        </p:nvCxnSpPr>
        <p:spPr>
          <a:xfrm>
            <a:off x="5237464" y="5100977"/>
            <a:ext cx="612000"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cxnSp>
        <p:nvCxnSpPr>
          <p:cNvPr id="95" name="Łącznik prosty ze strzałką 94"/>
          <p:cNvCxnSpPr/>
          <p:nvPr/>
        </p:nvCxnSpPr>
        <p:spPr>
          <a:xfrm>
            <a:off x="8249054" y="5106642"/>
            <a:ext cx="612000" cy="0"/>
          </a:xfrm>
          <a:prstGeom prst="straightConnector1">
            <a:avLst/>
          </a:prstGeom>
          <a:ln w="28575">
            <a:headEnd type="triangle"/>
            <a:tailEnd type="triangle"/>
          </a:ln>
        </p:spPr>
        <p:style>
          <a:lnRef idx="1">
            <a:schemeClr val="dk1"/>
          </a:lnRef>
          <a:fillRef idx="0">
            <a:schemeClr val="dk1"/>
          </a:fillRef>
          <a:effectRef idx="0">
            <a:schemeClr val="dk1"/>
          </a:effectRef>
          <a:fontRef idx="minor">
            <a:schemeClr val="tx1"/>
          </a:fontRef>
        </p:style>
      </p:cxnSp>
      <p:sp>
        <p:nvSpPr>
          <p:cNvPr id="96" name="pole tekstowe 95"/>
          <p:cNvSpPr txBox="1"/>
          <p:nvPr/>
        </p:nvSpPr>
        <p:spPr>
          <a:xfrm>
            <a:off x="5310453" y="5168523"/>
            <a:ext cx="452368" cy="338554"/>
          </a:xfrm>
          <a:prstGeom prst="rect">
            <a:avLst/>
          </a:prstGeom>
          <a:noFill/>
        </p:spPr>
        <p:txBody>
          <a:bodyPr wrap="none" rtlCol="0">
            <a:spAutoFit/>
          </a:bodyPr>
          <a:lstStyle/>
          <a:p>
            <a:r>
              <a:rPr lang="pl-PL" sz="1600" dirty="0" smtClean="0"/>
              <a:t>4m</a:t>
            </a:r>
            <a:endParaRPr lang="pl-PL" sz="1600" dirty="0"/>
          </a:p>
        </p:txBody>
      </p:sp>
      <p:sp>
        <p:nvSpPr>
          <p:cNvPr id="97" name="pole tekstowe 96"/>
          <p:cNvSpPr txBox="1"/>
          <p:nvPr/>
        </p:nvSpPr>
        <p:spPr>
          <a:xfrm>
            <a:off x="8322467" y="5164586"/>
            <a:ext cx="452368" cy="338554"/>
          </a:xfrm>
          <a:prstGeom prst="rect">
            <a:avLst/>
          </a:prstGeom>
          <a:noFill/>
        </p:spPr>
        <p:txBody>
          <a:bodyPr wrap="none" rtlCol="0">
            <a:spAutoFit/>
          </a:bodyPr>
          <a:lstStyle/>
          <a:p>
            <a:r>
              <a:rPr lang="pl-PL" sz="1600" dirty="0" smtClean="0"/>
              <a:t>4m</a:t>
            </a:r>
            <a:endParaRPr lang="pl-PL" sz="1600" dirty="0"/>
          </a:p>
        </p:txBody>
      </p:sp>
      <p:sp>
        <p:nvSpPr>
          <p:cNvPr id="3" name="Symbol zastępczy daty 2"/>
          <p:cNvSpPr>
            <a:spLocks noGrp="1"/>
          </p:cNvSpPr>
          <p:nvPr>
            <p:ph type="dt" sz="half" idx="10"/>
          </p:nvPr>
        </p:nvSpPr>
        <p:spPr/>
        <p:txBody>
          <a:bodyPr/>
          <a:lstStyle/>
          <a:p>
            <a:r>
              <a:rPr lang="pl-PL" smtClean="0"/>
              <a:t>22.10.2019</a:t>
            </a:r>
            <a:endParaRPr lang="pl-PL"/>
          </a:p>
        </p:txBody>
      </p:sp>
      <p:sp>
        <p:nvSpPr>
          <p:cNvPr id="47" name="Tytuł 1"/>
          <p:cNvSpPr>
            <a:spLocks noGrp="1"/>
          </p:cNvSpPr>
          <p:nvPr>
            <p:ph type="title"/>
          </p:nvPr>
        </p:nvSpPr>
        <p:spPr>
          <a:xfrm>
            <a:off x="2058162" y="426694"/>
            <a:ext cx="10515600" cy="328210"/>
          </a:xfrm>
        </p:spPr>
        <p:txBody>
          <a:bodyPr>
            <a:noAutofit/>
          </a:bodyPr>
          <a:lstStyle/>
          <a:p>
            <a:r>
              <a:rPr lang="pl-PL" sz="3000" b="1" dirty="0" smtClean="0">
                <a:latin typeface="Arial" panose="020B0604020202020204" pitchFamily="34" charset="0"/>
                <a:cs typeface="Arial" panose="020B0604020202020204" pitchFamily="34" charset="0"/>
              </a:rPr>
              <a:t>Podział odpowiedzialności</a:t>
            </a:r>
            <a:endParaRPr lang="pl-PL" sz="3000" b="1" dirty="0">
              <a:latin typeface="Arial" panose="020B0604020202020204" pitchFamily="34" charset="0"/>
              <a:cs typeface="Arial" panose="020B0604020202020204" pitchFamily="34" charset="0"/>
            </a:endParaRPr>
          </a:p>
        </p:txBody>
      </p:sp>
      <p:sp>
        <p:nvSpPr>
          <p:cNvPr id="53" name="Prostokąt 52"/>
          <p:cNvSpPr/>
          <p:nvPr/>
        </p:nvSpPr>
        <p:spPr>
          <a:xfrm rot="16200000">
            <a:off x="5049613" y="2140636"/>
            <a:ext cx="4002112" cy="3771597"/>
          </a:xfrm>
          <a:prstGeom prst="rect">
            <a:avLst/>
          </a:prstGeom>
          <a:solidFill>
            <a:schemeClr val="accent2">
              <a:alpha val="23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pl-P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888" y="3933825"/>
            <a:ext cx="2880000" cy="120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2513" y="3933825"/>
            <a:ext cx="2880000" cy="120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 name="pole tekstowe 69"/>
          <p:cNvSpPr txBox="1"/>
          <p:nvPr/>
        </p:nvSpPr>
        <p:spPr>
          <a:xfrm>
            <a:off x="8939214" y="2309690"/>
            <a:ext cx="2624136" cy="738664"/>
          </a:xfrm>
          <a:prstGeom prst="rect">
            <a:avLst/>
          </a:prstGeom>
          <a:solidFill>
            <a:schemeClr val="bg1"/>
          </a:solidFill>
        </p:spPr>
        <p:txBody>
          <a:bodyPr wrap="square" rtlCol="0">
            <a:spAutoFit/>
          </a:bodyPr>
          <a:lstStyle/>
          <a:p>
            <a:pPr algn="r"/>
            <a:r>
              <a:rPr lang="pl-PL" sz="1400" dirty="0" smtClean="0">
                <a:latin typeface="Arial" panose="020B0604020202020204" pitchFamily="34" charset="0"/>
                <a:cs typeface="Arial" panose="020B0604020202020204" pitchFamily="34" charset="0"/>
              </a:rPr>
              <a:t>Obszar odpowiedzialności</a:t>
            </a:r>
          </a:p>
          <a:p>
            <a:pPr algn="r"/>
            <a:r>
              <a:rPr lang="pl-PL" sz="1400" b="1" dirty="0" smtClean="0">
                <a:latin typeface="Arial" panose="020B0604020202020204" pitchFamily="34" charset="0"/>
                <a:cs typeface="Arial" panose="020B0604020202020204" pitchFamily="34" charset="0"/>
              </a:rPr>
              <a:t>Zarządcy infrastruktury drogowej</a:t>
            </a:r>
            <a:endParaRPr lang="pl-PL"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3923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57413" y="1490401"/>
            <a:ext cx="9876086" cy="4177570"/>
          </a:xfrm>
          <a:ln>
            <a:solidFill>
              <a:schemeClr val="tx1"/>
            </a:solidFill>
          </a:ln>
        </p:spPr>
      </p:pic>
      <p:sp>
        <p:nvSpPr>
          <p:cNvPr id="3" name="Symbol zastępczy daty 2"/>
          <p:cNvSpPr>
            <a:spLocks noGrp="1"/>
          </p:cNvSpPr>
          <p:nvPr>
            <p:ph type="dt" sz="half" idx="10"/>
          </p:nvPr>
        </p:nvSpPr>
        <p:spPr/>
        <p:txBody>
          <a:bodyPr/>
          <a:lstStyle/>
          <a:p>
            <a:r>
              <a:rPr lang="pl-PL" smtClean="0"/>
              <a:t>22.10.2019</a:t>
            </a:r>
            <a:endParaRPr lang="pl-PL"/>
          </a:p>
        </p:txBody>
      </p:sp>
      <p:sp>
        <p:nvSpPr>
          <p:cNvPr id="5" name="Tytuł 1"/>
          <p:cNvSpPr txBox="1">
            <a:spLocks/>
          </p:cNvSpPr>
          <p:nvPr/>
        </p:nvSpPr>
        <p:spPr>
          <a:xfrm>
            <a:off x="2058162" y="426694"/>
            <a:ext cx="10515600" cy="3282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l-PL" sz="3000" b="1" dirty="0" smtClean="0">
                <a:latin typeface="Arial" panose="020B0604020202020204" pitchFamily="34" charset="0"/>
                <a:cs typeface="Arial" panose="020B0604020202020204" pitchFamily="34" charset="0"/>
              </a:rPr>
              <a:t>Kategorie przejazdów</a:t>
            </a:r>
            <a:endParaRPr lang="pl-PL" sz="3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71944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ojekt niestandardowy">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8073</TotalTime>
  <Words>2628</Words>
  <Application>Microsoft Office PowerPoint</Application>
  <PresentationFormat>Panoramiczny</PresentationFormat>
  <Paragraphs>612</Paragraphs>
  <Slides>53</Slides>
  <Notes>1</Notes>
  <HiddenSlides>0</HiddenSlides>
  <MMClips>0</MMClips>
  <ScaleCrop>false</ScaleCrop>
  <HeadingPairs>
    <vt:vector size="8" baseType="variant">
      <vt:variant>
        <vt:lpstr>Używane czcionki</vt:lpstr>
      </vt:variant>
      <vt:variant>
        <vt:i4>8</vt:i4>
      </vt:variant>
      <vt:variant>
        <vt:lpstr>Motyw</vt:lpstr>
      </vt:variant>
      <vt:variant>
        <vt:i4>3</vt:i4>
      </vt:variant>
      <vt:variant>
        <vt:lpstr>Osadzone serwery OLE</vt:lpstr>
      </vt:variant>
      <vt:variant>
        <vt:i4>1</vt:i4>
      </vt:variant>
      <vt:variant>
        <vt:lpstr>Tytuły slajdów</vt:lpstr>
      </vt:variant>
      <vt:variant>
        <vt:i4>53</vt:i4>
      </vt:variant>
    </vt:vector>
  </HeadingPairs>
  <TitlesOfParts>
    <vt:vector size="65" baseType="lpstr">
      <vt:lpstr>Arial</vt:lpstr>
      <vt:lpstr>Calibri</vt:lpstr>
      <vt:lpstr>Calibri Light</vt:lpstr>
      <vt:lpstr>Courier New</vt:lpstr>
      <vt:lpstr>inherit</vt:lpstr>
      <vt:lpstr>Times New Roman</vt:lpstr>
      <vt:lpstr>Ubuntu</vt:lpstr>
      <vt:lpstr>Wingdings</vt:lpstr>
      <vt:lpstr>Motyw pakietu Office</vt:lpstr>
      <vt:lpstr>Projekt niestandardowy</vt:lpstr>
      <vt:lpstr>1_Motyw pakietu Office</vt:lpstr>
      <vt:lpstr>CorelDRAW</vt:lpstr>
      <vt:lpstr>BEZPIECZNY PRZEJAZD  DLA KIEROWCÓW</vt:lpstr>
      <vt:lpstr>Prezentacja programu PowerPoint</vt:lpstr>
      <vt:lpstr>Przejazdy kolejowo-drogowe w Tarnowie</vt:lpstr>
      <vt:lpstr>Akty prawne</vt:lpstr>
      <vt:lpstr>Przejazd kolejowo-drogowy</vt:lpstr>
      <vt:lpstr>Przejazd kolejowo-drogowy</vt:lpstr>
      <vt:lpstr>Zależności w transporcie </vt:lpstr>
      <vt:lpstr>Podział odpowiedzialności</vt:lpstr>
      <vt:lpstr>Prezentacja programu PowerPoint</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Znaki występujące przed przejazdami</vt:lpstr>
      <vt:lpstr>Zabezpieczenia występujące przed przejazdami</vt:lpstr>
      <vt:lpstr>Pociąg a samochód</vt:lpstr>
      <vt:lpstr>Prezentacja programu PowerPoint</vt:lpstr>
      <vt:lpstr>Prezentacja programu PowerPoint</vt:lpstr>
      <vt:lpstr>Statystyki</vt:lpstr>
      <vt:lpstr>Statystyki</vt:lpstr>
      <vt:lpstr>Statystyki</vt:lpstr>
      <vt:lpstr>Statystyki</vt:lpstr>
      <vt:lpstr>Testy egzaminacyjne</vt:lpstr>
      <vt:lpstr>Testy egzaminacyjne</vt:lpstr>
      <vt:lpstr>Testy egzaminacyjne</vt:lpstr>
      <vt:lpstr>Testy egzaminacyjne</vt:lpstr>
      <vt:lpstr>Testy egzaminacyjne</vt:lpstr>
      <vt:lpstr>Testy egzaminacyjne</vt:lpstr>
      <vt:lpstr>Testy egzaminacyjne</vt:lpstr>
      <vt:lpstr>Testy egzaminacyjne</vt:lpstr>
      <vt:lpstr>Testy egzaminacyjne</vt:lpstr>
      <vt:lpstr>Testy egzaminacyjne</vt:lpstr>
      <vt:lpstr>Prezentacja programu PowerPoint</vt:lpstr>
      <vt:lpstr>Prezentacja programu PowerPoint</vt:lpstr>
      <vt:lpstr>Prezentacja programu PowerPoint</vt:lpstr>
      <vt:lpstr>Zasada działania przejazdu kat. B</vt:lpstr>
      <vt:lpstr>Co się dzieje w głowie kierowcy?</vt:lpstr>
      <vt:lpstr>Pożądane zachowania kierowców</vt:lpstr>
      <vt:lpstr>Prezentacja programu PowerPoint</vt:lpstr>
      <vt:lpstr>Prezentacja programu PowerPoint</vt:lpstr>
      <vt:lpstr>Prezentacja programu PowerPoint</vt:lpstr>
      <vt:lpstr>Sposób znakowania przejazdów kolejowo-drogowych</vt:lpstr>
      <vt:lpstr>Prezentacja programu PowerPoint</vt:lpstr>
      <vt:lpstr>Prezentacja programu PowerPoint</vt:lpstr>
      <vt:lpstr>Prezentacja programu PowerPoint</vt:lpstr>
      <vt:lpstr>Wizualizacja znakowania na przejazdach kat. C i D</vt:lpstr>
      <vt:lpstr>Prezentacja programu PowerPoint</vt:lpstr>
      <vt:lpstr>Prezentacja programu PowerPoint</vt:lpstr>
      <vt:lpstr>Uproszczony schemat działania</vt:lpstr>
      <vt:lpstr>Prezentacja programu PowerPoint</vt:lpstr>
    </vt:vector>
  </TitlesOfParts>
  <Company>PKP PLK 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Górski Damian</dc:creator>
  <cp:lastModifiedBy>Górski Damian</cp:lastModifiedBy>
  <cp:revision>534</cp:revision>
  <dcterms:created xsi:type="dcterms:W3CDTF">2016-07-20T14:01:06Z</dcterms:created>
  <dcterms:modified xsi:type="dcterms:W3CDTF">2019-11-29T15:01:35Z</dcterms:modified>
</cp:coreProperties>
</file>