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257" r:id="rId4"/>
    <p:sldId id="258" r:id="rId5"/>
    <p:sldId id="259" r:id="rId6"/>
    <p:sldId id="260" r:id="rId7"/>
    <p:sldId id="263" r:id="rId8"/>
    <p:sldId id="264" r:id="rId9"/>
    <p:sldId id="265" r:id="rId10"/>
    <p:sldId id="266" r:id="rId11"/>
    <p:sldId id="267" r:id="rId12"/>
    <p:sldId id="268" r:id="rId13"/>
    <p:sldId id="269" r:id="rId14"/>
    <p:sldId id="261" r:id="rId15"/>
    <p:sldId id="286" r:id="rId16"/>
    <p:sldId id="287" r:id="rId17"/>
    <p:sldId id="289" r:id="rId18"/>
    <p:sldId id="290" r:id="rId19"/>
    <p:sldId id="291" r:id="rId20"/>
    <p:sldId id="292" r:id="rId21"/>
    <p:sldId id="303" r:id="rId22"/>
    <p:sldId id="304" r:id="rId23"/>
    <p:sldId id="305" r:id="rId24"/>
    <p:sldId id="306" r:id="rId25"/>
    <p:sldId id="307" r:id="rId26"/>
    <p:sldId id="308" r:id="rId27"/>
    <p:sldId id="309" r:id="rId28"/>
    <p:sldId id="310" r:id="rId29"/>
    <p:sldId id="311" r:id="rId30"/>
    <p:sldId id="312" r:id="rId31"/>
    <p:sldId id="279" r:id="rId32"/>
    <p:sldId id="280" r:id="rId33"/>
    <p:sldId id="281" r:id="rId34"/>
    <p:sldId id="282" r:id="rId35"/>
    <p:sldId id="283" r:id="rId36"/>
    <p:sldId id="284" r:id="rId37"/>
    <p:sldId id="302"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4660"/>
  </p:normalViewPr>
  <p:slideViewPr>
    <p:cSldViewPr snapToGrid="0">
      <p:cViewPr varScale="1">
        <p:scale>
          <a:sx n="113" d="100"/>
          <a:sy n="113" d="100"/>
        </p:scale>
        <p:origin x="198" y="108"/>
      </p:cViewPr>
      <p:guideLst>
        <p:guide orient="horz" pos="2160"/>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wielkopolskie!$Q$51:$W$51</c:f>
              <c:numCache>
                <c:formatCode>General</c:formatCode>
                <c:ptCount val="7"/>
                <c:pt idx="0">
                  <c:v>257</c:v>
                </c:pt>
                <c:pt idx="1">
                  <c:v>205</c:v>
                </c:pt>
                <c:pt idx="2">
                  <c:v>224</c:v>
                </c:pt>
                <c:pt idx="3">
                  <c:v>211</c:v>
                </c:pt>
                <c:pt idx="4">
                  <c:v>177</c:v>
                </c:pt>
                <c:pt idx="5">
                  <c:v>155</c:v>
                </c:pt>
                <c:pt idx="6">
                  <c:v>173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wielkopolskie!$Q$52:$W$52</c:f>
              <c:numCache>
                <c:formatCode>General</c:formatCode>
                <c:ptCount val="7"/>
                <c:pt idx="0">
                  <c:v>289</c:v>
                </c:pt>
                <c:pt idx="1">
                  <c:v>240</c:v>
                </c:pt>
                <c:pt idx="2">
                  <c:v>257</c:v>
                </c:pt>
                <c:pt idx="3">
                  <c:v>231</c:v>
                </c:pt>
                <c:pt idx="4">
                  <c:v>200</c:v>
                </c:pt>
                <c:pt idx="5">
                  <c:v>186</c:v>
                </c:pt>
                <c:pt idx="6">
                  <c:v>200</c:v>
                </c:pt>
              </c:numCache>
            </c:numRef>
          </c:val>
          <c:smooth val="0"/>
        </c:ser>
        <c:dLbls>
          <c:showLegendKey val="0"/>
          <c:showVal val="0"/>
          <c:showCatName val="0"/>
          <c:showSerName val="0"/>
          <c:showPercent val="0"/>
          <c:showBubbleSize val="0"/>
        </c:dLbls>
        <c:smooth val="0"/>
        <c:axId val="325061880"/>
        <c:axId val="325062664"/>
      </c:lineChart>
      <c:catAx>
        <c:axId val="325061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25062664"/>
        <c:crosses val="autoZero"/>
        <c:auto val="1"/>
        <c:lblAlgn val="ctr"/>
        <c:lblOffset val="100"/>
        <c:noMultiLvlLbl val="0"/>
      </c:catAx>
      <c:valAx>
        <c:axId val="325062664"/>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25061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2.9415901013179655E-4"/>
          <c:w val="0.90286351706036749"/>
          <c:h val="0.84387696076122298"/>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(I-XI)</c:v>
                </c:pt>
              </c:strCache>
            </c:strRef>
          </c:cat>
          <c:val>
            <c:numRef>
              <c:f>świętokrzyskie!$E$54:$K$54</c:f>
              <c:numCache>
                <c:formatCode>General</c:formatCode>
                <c:ptCount val="7"/>
                <c:pt idx="0">
                  <c:v>1</c:v>
                </c:pt>
                <c:pt idx="1">
                  <c:v>3</c:v>
                </c:pt>
                <c:pt idx="2">
                  <c:v>0</c:v>
                </c:pt>
                <c:pt idx="3">
                  <c:v>1</c:v>
                </c:pt>
                <c:pt idx="4">
                  <c:v>1</c:v>
                </c:pt>
                <c:pt idx="5">
                  <c:v>0</c:v>
                </c:pt>
                <c:pt idx="6">
                  <c:v>2</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dLbl>
              <c:idx val="0"/>
              <c:layout>
                <c:manualLayout>
                  <c:x val="-9.7806182032817591E-3"/>
                  <c:y val="-2.308652455922007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(I-XI)</c:v>
                </c:pt>
              </c:strCache>
            </c:strRef>
          </c:cat>
          <c:val>
            <c:numRef>
              <c:f>świętokrzyskie!$E$55:$K$55</c:f>
              <c:numCache>
                <c:formatCode>General</c:formatCode>
                <c:ptCount val="7"/>
                <c:pt idx="0">
                  <c:v>4</c:v>
                </c:pt>
                <c:pt idx="1">
                  <c:v>4</c:v>
                </c:pt>
                <c:pt idx="2">
                  <c:v>3</c:v>
                </c:pt>
                <c:pt idx="3">
                  <c:v>1</c:v>
                </c:pt>
                <c:pt idx="4">
                  <c:v>6</c:v>
                </c:pt>
                <c:pt idx="5">
                  <c:v>1</c:v>
                </c:pt>
                <c:pt idx="6">
                  <c:v>1</c:v>
                </c:pt>
              </c:numCache>
            </c:numRef>
          </c:val>
          <c:smooth val="0"/>
        </c:ser>
        <c:dLbls>
          <c:showLegendKey val="0"/>
          <c:showVal val="0"/>
          <c:showCatName val="0"/>
          <c:showSerName val="0"/>
          <c:showPercent val="0"/>
          <c:showBubbleSize val="0"/>
        </c:dLbls>
        <c:smooth val="0"/>
        <c:axId val="227268872"/>
        <c:axId val="227269264"/>
      </c:lineChart>
      <c:catAx>
        <c:axId val="227268872"/>
        <c:scaling>
          <c:orientation val="minMax"/>
        </c:scaling>
        <c:delete val="1"/>
        <c:axPos val="b"/>
        <c:numFmt formatCode="General" sourceLinked="1"/>
        <c:majorTickMark val="none"/>
        <c:minorTickMark val="none"/>
        <c:tickLblPos val="nextTo"/>
        <c:crossAx val="227269264"/>
        <c:crosses val="autoZero"/>
        <c:auto val="1"/>
        <c:lblAlgn val="ctr"/>
        <c:lblOffset val="100"/>
        <c:noMultiLvlLbl val="0"/>
      </c:catAx>
      <c:valAx>
        <c:axId val="227269264"/>
        <c:scaling>
          <c:orientation val="minMax"/>
          <c:max val="25"/>
        </c:scaling>
        <c:delete val="1"/>
        <c:axPos val="l"/>
        <c:numFmt formatCode="General" sourceLinked="1"/>
        <c:majorTickMark val="none"/>
        <c:minorTickMark val="none"/>
        <c:tickLblPos val="nextTo"/>
        <c:crossAx val="227268872"/>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wielkopolskie!$P$57</c:f>
              <c:strCache>
                <c:ptCount val="1"/>
                <c:pt idx="0">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wielkopolskie!$Q$57:$W$57</c:f>
              <c:numCache>
                <c:formatCode>General</c:formatCode>
                <c:ptCount val="7"/>
                <c:pt idx="0">
                  <c:v>46</c:v>
                </c:pt>
                <c:pt idx="1">
                  <c:v>46</c:v>
                </c:pt>
                <c:pt idx="2">
                  <c:v>27</c:v>
                </c:pt>
                <c:pt idx="3">
                  <c:v>31</c:v>
                </c:pt>
                <c:pt idx="4">
                  <c:v>21</c:v>
                </c:pt>
                <c:pt idx="5">
                  <c:v>34</c:v>
                </c:pt>
                <c:pt idx="6">
                  <c:v>30</c:v>
                </c:pt>
              </c:numCache>
            </c:numRef>
          </c:val>
          <c:smooth val="0"/>
        </c:ser>
        <c:ser>
          <c:idx val="1"/>
          <c:order val="1"/>
          <c:tx>
            <c:strRef>
              <c:f>wielkopolskie!$P$58</c:f>
              <c:strCache>
                <c:ptCount val="1"/>
                <c:pt idx="0">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wielkopolskie!$Q$58:$W$58</c:f>
              <c:numCache>
                <c:formatCode>General</c:formatCode>
                <c:ptCount val="7"/>
                <c:pt idx="0">
                  <c:v>56</c:v>
                </c:pt>
                <c:pt idx="1">
                  <c:v>51</c:v>
                </c:pt>
                <c:pt idx="2">
                  <c:v>36</c:v>
                </c:pt>
                <c:pt idx="3">
                  <c:v>36</c:v>
                </c:pt>
                <c:pt idx="4">
                  <c:v>24</c:v>
                </c:pt>
                <c:pt idx="5">
                  <c:v>40</c:v>
                </c:pt>
                <c:pt idx="6">
                  <c:v>37</c:v>
                </c:pt>
              </c:numCache>
            </c:numRef>
          </c:val>
          <c:smooth val="0"/>
        </c:ser>
        <c:ser>
          <c:idx val="2"/>
          <c:order val="2"/>
          <c:spPr>
            <a:ln w="28575" cap="rnd">
              <a:solidFill>
                <a:schemeClr val="accent3"/>
              </a:solidFill>
              <a:round/>
            </a:ln>
            <a:effectLst/>
          </c:spPr>
          <c:marker>
            <c:symbol val="none"/>
          </c:marker>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wielkopolskie!$Q$54</c:f>
              <c:numCache>
                <c:formatCode>General</c:formatCode>
                <c:ptCount val="1"/>
                <c:pt idx="0">
                  <c:v>0</c:v>
                </c:pt>
              </c:numCache>
            </c:numRef>
          </c:val>
          <c:smooth val="0"/>
        </c:ser>
        <c:dLbls>
          <c:showLegendKey val="0"/>
          <c:showVal val="0"/>
          <c:showCatName val="0"/>
          <c:showSerName val="0"/>
          <c:showPercent val="0"/>
          <c:showBubbleSize val="0"/>
        </c:dLbls>
        <c:smooth val="0"/>
        <c:axId val="227269656"/>
        <c:axId val="227266128"/>
      </c:lineChart>
      <c:catAx>
        <c:axId val="227269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27266128"/>
        <c:crosses val="autoZero"/>
        <c:auto val="1"/>
        <c:lblAlgn val="ctr"/>
        <c:lblOffset val="100"/>
        <c:noMultiLvlLbl val="0"/>
      </c:catAx>
      <c:valAx>
        <c:axId val="22726612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272696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2"/>
        <c:delete val="1"/>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wielkopolskie!$Q$65:$W$65</c:f>
              <c:numCache>
                <c:formatCode>General</c:formatCode>
                <c:ptCount val="7"/>
                <c:pt idx="0">
                  <c:v>52</c:v>
                </c:pt>
                <c:pt idx="1">
                  <c:v>62</c:v>
                </c:pt>
                <c:pt idx="2">
                  <c:v>59</c:v>
                </c:pt>
                <c:pt idx="3">
                  <c:v>49</c:v>
                </c:pt>
                <c:pt idx="4">
                  <c:v>42</c:v>
                </c:pt>
                <c:pt idx="5">
                  <c:v>53</c:v>
                </c:pt>
                <c:pt idx="6">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wielkopolskie!$Q$66:$W$66</c:f>
              <c:numCache>
                <c:formatCode>General</c:formatCode>
                <c:ptCount val="7"/>
                <c:pt idx="0">
                  <c:v>29</c:v>
                </c:pt>
                <c:pt idx="1">
                  <c:v>32</c:v>
                </c:pt>
                <c:pt idx="2">
                  <c:v>37</c:v>
                </c:pt>
                <c:pt idx="3">
                  <c:v>36</c:v>
                </c:pt>
                <c:pt idx="4">
                  <c:v>24</c:v>
                </c:pt>
                <c:pt idx="5">
                  <c:v>33</c:v>
                </c:pt>
                <c:pt idx="6">
                  <c:v>30</c:v>
                </c:pt>
              </c:numCache>
            </c:numRef>
          </c:val>
          <c:smooth val="0"/>
        </c:ser>
        <c:dLbls>
          <c:showLegendKey val="0"/>
          <c:showVal val="0"/>
          <c:showCatName val="0"/>
          <c:showSerName val="0"/>
          <c:showPercent val="0"/>
          <c:showBubbleSize val="0"/>
        </c:dLbls>
        <c:smooth val="0"/>
        <c:axId val="227267696"/>
        <c:axId val="396451712"/>
      </c:lineChart>
      <c:catAx>
        <c:axId val="22726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396451712"/>
        <c:crosses val="autoZero"/>
        <c:auto val="1"/>
        <c:lblAlgn val="ctr"/>
        <c:lblOffset val="100"/>
        <c:noMultiLvlLbl val="0"/>
      </c:catAx>
      <c:valAx>
        <c:axId val="39645171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27267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podkarpackim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2879269072887617"/>
                  <c:y val="6.172140505889346E-2"/>
                </c:manualLayout>
              </c:layout>
              <c:tx>
                <c:rich>
                  <a:bodyPr/>
                  <a:lstStyle/>
                  <a:p>
                    <a:r>
                      <a:rPr lang="en-US" dirty="0" smtClean="0"/>
                      <a:t>733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podkarpackie</c:v>
                </c:pt>
                <c:pt idx="1">
                  <c:v>pozostałe województwa</c:v>
                </c:pt>
              </c:strCache>
            </c:strRef>
          </c:cat>
          <c:val>
            <c:numRef>
              <c:f>Arkusz1!$P$26:$P$27</c:f>
              <c:numCache>
                <c:formatCode>General</c:formatCode>
                <c:ptCount val="2"/>
                <c:pt idx="0">
                  <c:v>733</c:v>
                </c:pt>
                <c:pt idx="1">
                  <c:v>13268</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podkarpackim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2016 </a:t>
            </a:r>
            <a:r>
              <a:rPr lang="pl-PL" sz="1800" b="1" dirty="0" smtClean="0">
                <a:latin typeface="Arial" panose="020B0604020202020204" pitchFamily="34" charset="0"/>
                <a:cs typeface="Arial" panose="020B0604020202020204" pitchFamily="34" charset="0"/>
              </a:rPr>
              <a:t>roku</a:t>
            </a: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podkarpackie</c:v>
                </c:pt>
                <c:pt idx="1">
                  <c:v>pozostałe województwa</c:v>
                </c:pt>
              </c:strCache>
            </c:strRef>
          </c:cat>
          <c:val>
            <c:numRef>
              <c:f>wielkopolskie!$U$25:$U$26</c:f>
              <c:numCache>
                <c:formatCode>General</c:formatCode>
                <c:ptCount val="2"/>
                <c:pt idx="0">
                  <c:v>10</c:v>
                </c:pt>
                <c:pt idx="1">
                  <c:v>190</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podkarpackie</c:v>
                </c:pt>
                <c:pt idx="1">
                  <c:v>pozostałe województwa</c:v>
                </c:pt>
              </c:strCache>
            </c:strRef>
          </c:cat>
          <c:val>
            <c:numRef>
              <c:f>wielkopolskie!$V$25:$V$26</c:f>
              <c:numCache>
                <c:formatCode>General</c:formatCode>
                <c:ptCount val="2"/>
                <c:pt idx="0">
                  <c:v>4.975124378109453E-2</c:v>
                </c:pt>
                <c:pt idx="1">
                  <c:v>0.94527363184079605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podkarpackim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2014-2016</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świętokrzyskie!$AA$8:$AA$10</c:f>
              <c:numCache>
                <c:formatCode>General</c:formatCode>
                <c:ptCount val="3"/>
                <c:pt idx="0">
                  <c:v>0</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świętokrzyskie!$AB$8:$AB$10</c:f>
              <c:numCache>
                <c:formatCode>General</c:formatCode>
                <c:ptCount val="3"/>
                <c:pt idx="0">
                  <c:v>0</c:v>
                </c:pt>
                <c:pt idx="1">
                  <c:v>0</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świętokrzyskie!$AC$8:$AC$10</c:f>
              <c:numCache>
                <c:formatCode>General</c:formatCode>
                <c:ptCount val="3"/>
                <c:pt idx="0">
                  <c:v>1</c:v>
                </c:pt>
                <c:pt idx="1">
                  <c:v>0</c:v>
                </c:pt>
                <c:pt idx="2">
                  <c:v>1</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3.5285285702457802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świętokrzyskie!$AD$8:$AD$10</c:f>
              <c:numCache>
                <c:formatCode>General</c:formatCode>
                <c:ptCount val="3"/>
                <c:pt idx="0">
                  <c:v>4</c:v>
                </c:pt>
                <c:pt idx="1">
                  <c:v>4</c:v>
                </c:pt>
                <c:pt idx="2">
                  <c:v>9</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596706832"/>
        <c:axId val="596707224"/>
        <c:axId val="0"/>
      </c:bar3DChart>
      <c:catAx>
        <c:axId val="5967068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96707224"/>
        <c:crosses val="autoZero"/>
        <c:auto val="1"/>
        <c:lblAlgn val="ctr"/>
        <c:lblOffset val="100"/>
        <c:noMultiLvlLbl val="0"/>
      </c:catAx>
      <c:valAx>
        <c:axId val="596707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96706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w woj. </a:t>
            </a:r>
            <a:r>
              <a:rPr lang="pl-PL" sz="1800" b="1" baseline="0" dirty="0" smtClean="0">
                <a:latin typeface="Arial" panose="020B0604020202020204" pitchFamily="34" charset="0"/>
                <a:cs typeface="Arial" panose="020B0604020202020204" pitchFamily="34" charset="0"/>
              </a:rPr>
              <a:t>podkarpackim </a:t>
            </a:r>
            <a:endParaRPr lang="pl-PL" sz="1800" b="1"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1.47959182682795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(I-XI)</c:v>
                </c:pt>
              </c:strCache>
            </c:strRef>
          </c:cat>
          <c:val>
            <c:numRef>
              <c:f>świętokrzyskie!$AA$19:$AA$25</c:f>
              <c:numCache>
                <c:formatCode>General</c:formatCode>
                <c:ptCount val="7"/>
                <c:pt idx="0">
                  <c:v>6</c:v>
                </c:pt>
                <c:pt idx="1">
                  <c:v>10</c:v>
                </c:pt>
                <c:pt idx="2">
                  <c:v>10</c:v>
                </c:pt>
                <c:pt idx="3">
                  <c:v>5</c:v>
                </c:pt>
                <c:pt idx="4">
                  <c:v>4</c:v>
                </c:pt>
                <c:pt idx="5">
                  <c:v>10</c:v>
                </c:pt>
                <c:pt idx="6">
                  <c:v>9</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(I-XI)</c:v>
                </c:pt>
              </c:strCache>
            </c:strRef>
          </c:cat>
          <c:val>
            <c:numRef>
              <c:f>świętokrzyskie!$AB$19:$AB$25</c:f>
              <c:numCache>
                <c:formatCode>General</c:formatCode>
                <c:ptCount val="7"/>
                <c:pt idx="0">
                  <c:v>0</c:v>
                </c:pt>
                <c:pt idx="1">
                  <c:v>1</c:v>
                </c:pt>
                <c:pt idx="2">
                  <c:v>0</c:v>
                </c:pt>
                <c:pt idx="3">
                  <c:v>0</c:v>
                </c:pt>
                <c:pt idx="4">
                  <c:v>0</c:v>
                </c:pt>
                <c:pt idx="5">
                  <c:v>0</c:v>
                </c:pt>
                <c:pt idx="6">
                  <c:v>1</c:v>
                </c:pt>
              </c:numCache>
            </c:numRef>
          </c:val>
        </c:ser>
        <c:dLbls>
          <c:showLegendKey val="0"/>
          <c:showVal val="0"/>
          <c:showCatName val="0"/>
          <c:showSerName val="0"/>
          <c:showPercent val="0"/>
          <c:showBubbleSize val="0"/>
        </c:dLbls>
        <c:gapWidth val="150"/>
        <c:shape val="box"/>
        <c:axId val="227268088"/>
        <c:axId val="227266520"/>
        <c:axId val="0"/>
      </c:bar3DChart>
      <c:catAx>
        <c:axId val="227268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27266520"/>
        <c:crosses val="autoZero"/>
        <c:auto val="1"/>
        <c:lblAlgn val="ctr"/>
        <c:lblOffset val="100"/>
        <c:noMultiLvlLbl val="0"/>
      </c:catAx>
      <c:valAx>
        <c:axId val="227266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27268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2017-12-04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2017-12-04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2017-12-04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2017-12-04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2017-12-04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2017-12-04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2017-12-04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114159" y="112113"/>
            <a:ext cx="239046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Rzeszów, 13.12.2017</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638502171"/>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14 001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2619189671"/>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306066987"/>
              </p:ext>
            </p:extLst>
          </p:nvPr>
        </p:nvGraphicFramePr>
        <p:xfrm>
          <a:off x="5923875"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170079337"/>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840925417"/>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4260633449"/>
              </p:ext>
            </p:extLst>
          </p:nvPr>
        </p:nvGraphicFramePr>
        <p:xfrm>
          <a:off x="987071" y="151490"/>
          <a:ext cx="9089405" cy="60511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086431891"/>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Rzeszowie</a:t>
            </a:r>
            <a:endParaRPr lang="pl-PL" sz="3200" dirty="0">
              <a:solidFill>
                <a:schemeClr val="bg1"/>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rotWithShape="1">
          <a:blip r:embed="rId2"/>
          <a:srcRect l="36250" t="31605" r="48681" b="24691"/>
          <a:stretch/>
        </p:blipFill>
        <p:spPr>
          <a:xfrm>
            <a:off x="4148668" y="988103"/>
            <a:ext cx="3386666" cy="5524792"/>
          </a:xfrm>
          <a:prstGeom prst="rect">
            <a:avLst/>
          </a:prstGeom>
        </p:spPr>
      </p:pic>
    </p:spTree>
    <p:extLst>
      <p:ext uri="{BB962C8B-B14F-4D97-AF65-F5344CB8AC3E}">
        <p14:creationId xmlns:p14="http://schemas.microsoft.com/office/powerpoint/2010/main" val="2197377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22216513"/>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41974" y="1263081"/>
            <a:ext cx="11103039" cy="4524315"/>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3452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5312</TotalTime>
  <Words>1744</Words>
  <Application>Microsoft Office PowerPoint</Application>
  <PresentationFormat>Panoramiczny</PresentationFormat>
  <Paragraphs>313</Paragraphs>
  <Slides>37</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37</vt:i4>
      </vt:variant>
    </vt:vector>
  </HeadingPairs>
  <TitlesOfParts>
    <vt:vector size="45" baseType="lpstr">
      <vt:lpstr>Arial</vt:lpstr>
      <vt:lpstr>Calibri</vt:lpstr>
      <vt:lpstr>Calibri Light</vt:lpstr>
      <vt:lpstr>Courier New</vt:lpstr>
      <vt:lpstr>inherit</vt:lpstr>
      <vt:lpstr>Ubuntu</vt:lpstr>
      <vt:lpstr>Wingdings</vt:lpstr>
      <vt:lpstr>Motyw pakietu Office</vt:lpstr>
      <vt:lpstr>Prezentacja programu PowerPoint</vt:lpstr>
      <vt:lpstr>Przejazdy kolejowo-drogowe w Rzeszowie</vt:lpstr>
      <vt:lpstr>Przejazd kolejowo-drogowy</vt:lpstr>
      <vt:lpstr>Przejazd kolejowo-drogowy</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Pożądane zachowania kierowców</vt:lpstr>
      <vt:lpstr>Zachowania w grupie kierowców na przejeździe</vt:lpstr>
      <vt:lpstr>Zasada ograniczonego zaufania</vt:lpstr>
      <vt:lpstr>Zasada działania przejazdu kat. B</vt:lpstr>
      <vt:lpstr>Co się dzieje w głowie kierowcy?</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249</cp:revision>
  <dcterms:created xsi:type="dcterms:W3CDTF">2016-07-20T14:01:06Z</dcterms:created>
  <dcterms:modified xsi:type="dcterms:W3CDTF">2017-12-04T14:36:22Z</dcterms:modified>
</cp:coreProperties>
</file>