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313" r:id="rId3"/>
    <p:sldId id="257" r:id="rId4"/>
    <p:sldId id="258" r:id="rId5"/>
    <p:sldId id="259" r:id="rId6"/>
    <p:sldId id="260" r:id="rId7"/>
    <p:sldId id="263" r:id="rId8"/>
    <p:sldId id="264" r:id="rId9"/>
    <p:sldId id="265" r:id="rId10"/>
    <p:sldId id="266" r:id="rId11"/>
    <p:sldId id="267" r:id="rId12"/>
    <p:sldId id="268" r:id="rId13"/>
    <p:sldId id="269" r:id="rId14"/>
    <p:sldId id="261" r:id="rId15"/>
    <p:sldId id="286" r:id="rId16"/>
    <p:sldId id="287" r:id="rId17"/>
    <p:sldId id="289" r:id="rId18"/>
    <p:sldId id="290" r:id="rId19"/>
    <p:sldId id="291" r:id="rId20"/>
    <p:sldId id="292" r:id="rId21"/>
    <p:sldId id="303" r:id="rId22"/>
    <p:sldId id="304" r:id="rId23"/>
    <p:sldId id="305" r:id="rId24"/>
    <p:sldId id="306" r:id="rId25"/>
    <p:sldId id="307" r:id="rId26"/>
    <p:sldId id="308" r:id="rId27"/>
    <p:sldId id="309" r:id="rId28"/>
    <p:sldId id="310" r:id="rId29"/>
    <p:sldId id="311" r:id="rId30"/>
    <p:sldId id="312" r:id="rId31"/>
    <p:sldId id="279" r:id="rId32"/>
    <p:sldId id="280" r:id="rId33"/>
    <p:sldId id="281" r:id="rId34"/>
    <p:sldId id="282" r:id="rId35"/>
    <p:sldId id="283" r:id="rId36"/>
    <p:sldId id="284" r:id="rId37"/>
    <p:sldId id="302" r:id="rId38"/>
  </p:sldIdLst>
  <p:sldSz cx="12192000" cy="6858000"/>
  <p:notesSz cx="6858000" cy="9144000"/>
  <p:defaultTex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048"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60"/>
  </p:normalViewPr>
  <p:slideViewPr>
    <p:cSldViewPr snapToGrid="0">
      <p:cViewPr varScale="1">
        <p:scale>
          <a:sx n="113" d="100"/>
          <a:sy n="113" d="100"/>
        </p:scale>
        <p:origin x="198" y="108"/>
      </p:cViewPr>
      <p:guideLst>
        <p:guide orient="horz" pos="2160"/>
        <p:guide pos="2048"/>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charts/_rels/chart1.xml.rels><?xml version="1.0" encoding="UTF-8" standalone="yes"?>
<Relationships xmlns="http://schemas.openxmlformats.org/package/2006/relationships"><Relationship Id="rId3" Type="http://schemas.openxmlformats.org/officeDocument/2006/relationships/oleObject" Target="file:///D:\PiPWiM%202017\Bezpieczny%20przejazd\Statystyki\Statystyki%20do%20prezentacji%20-%20warsztaty%20dla%20OSK.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D:\PR%202016\Bezpieczny%20przejazd\Statystyki\ilostan%20przejazd&#243;w%20bez%20kat%20F%20zestawienie%20wojew&#243;dztwami%20og&#243;&#322;em%202014r%20i%202015r.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C:\Users\plk043870\Desktop\Kopia%20wielkopolskie.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C:\Users\plk043870\Desktop\Kopia%20Kujawskopomorskie.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file:///D:\PR%202016\Bezpieczny%20przejazd\Statystyki\ilostan%20przejazd&#243;w%20bez%20kat%20F%20zestawienie%20wojew&#243;dztwami%20og&#243;&#322;em%202014r%20i%202015r.xlsx"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file:///D:\PR%202016\Bezpieczny%20przejazd\Statystyki\ilostan%20przejazd&#243;w%20bez%20kat%20F%20zestawienie%20wojew&#243;dztwami%20og&#243;&#322;em%202014r%20i%202015r.xlsx" TargetMode="External"/><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oleObject" Target="file:///D:\PiPWiM%202017\Bezpieczny%20przejazd\Statystyki\Statystyki%20do%20prezentacji%20-%20warsztaty%20dla%20OSK.xlsx" TargetMode="External"/><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oleObject" Target="file:///D:\PiPWiM%202017\Bezpieczny%20przejazd\Statystyki\Statystyki%20do%20prezentacji%20-%20warsztaty%20dla%20OSK.xlsx" TargetMode="External"/><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oleObject" Target="file:///D:\PiPWiM%202017\Bezpieczny%20przejazd\Statystyki\Statystyki%20do%20prezentacji%20-%20warsztaty%20dla%20OSK.xlsx" TargetMode="External"/><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oleObject" Target="file:///D:\PiPWiM%202017\Bezpieczny%20przejazd\Statystyki\Statystyki%20do%20prezentacji%20-%20warsztaty%20dla%20OSK.xlsx" TargetMode="External"/><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oleObject" Target="file:///D:\PiPWiM%202017\Bezpieczny%20przejazd\Statystyki\Statystyki%20do%20prezentacji%20-%20warsztaty%20dla%20OSK.xlsx" TargetMode="External"/><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oleObject" Target="file:///D:\PiPWiM%202017\Bezpieczny%20przejazd\Statystyki\Statystyki%20do%20prezentacji%20-%20warsztaty%20dla%20OSK.xlsx" TargetMode="External"/><Relationship Id="rId2" Type="http://schemas.microsoft.com/office/2011/relationships/chartColorStyle" Target="colors12.xml"/><Relationship Id="rId1" Type="http://schemas.microsoft.com/office/2011/relationships/chartStyle" Target="style12.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pl-PL"/>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wielkopolskie!$P$51</c:f>
              <c:strCache>
                <c:ptCount val="1"/>
                <c:pt idx="0">
                  <c:v>liczba wypadków i kolizji na przejazdach kat. A-D z udziałem pojazdów</c:v>
                </c:pt>
              </c:strCache>
            </c:strRef>
          </c:tx>
          <c:spPr>
            <a:ln w="28575" cap="rnd">
              <a:solidFill>
                <a:schemeClr val="accent1"/>
              </a:solidFill>
              <a:round/>
            </a:ln>
            <a:effectLst/>
          </c:spPr>
          <c:marker>
            <c:symbol val="none"/>
          </c:marker>
          <c:dLbls>
            <c:dLbl>
              <c:idx val="0"/>
              <c:layout>
                <c:manualLayout>
                  <c:x val="-3.302286308222923E-2"/>
                  <c:y val="0.10439453106112036"/>
                </c:manualLayout>
              </c:layout>
              <c:showLegendKey val="0"/>
              <c:showVal val="1"/>
              <c:showCatName val="0"/>
              <c:showSerName val="0"/>
              <c:showPercent val="0"/>
              <c:showBubbleSize val="0"/>
              <c:extLst>
                <c:ext xmlns:c15="http://schemas.microsoft.com/office/drawing/2012/chart" uri="{CE6537A1-D6FC-4f65-9D91-7224C49458BB}"/>
              </c:extLst>
            </c:dLbl>
            <c:dLbl>
              <c:idx val="1"/>
              <c:layout>
                <c:manualLayout>
                  <c:x val="-3.4292973200776504E-2"/>
                  <c:y val="7.6760684603764853E-2"/>
                </c:manualLayout>
              </c:layout>
              <c:showLegendKey val="0"/>
              <c:showVal val="1"/>
              <c:showCatName val="0"/>
              <c:showSerName val="0"/>
              <c:showPercent val="0"/>
              <c:showBubbleSize val="0"/>
              <c:extLst>
                <c:ext xmlns:c15="http://schemas.microsoft.com/office/drawing/2012/chart" uri="{CE6537A1-D6FC-4f65-9D91-7224C49458BB}"/>
              </c:extLst>
            </c:dLbl>
            <c:dLbl>
              <c:idx val="2"/>
              <c:layout>
                <c:manualLayout>
                  <c:x val="-3.3022863082229278E-2"/>
                  <c:y val="9.825367629281917E-2"/>
                </c:manualLayout>
              </c:layout>
              <c:showLegendKey val="0"/>
              <c:showVal val="1"/>
              <c:showCatName val="0"/>
              <c:showSerName val="0"/>
              <c:showPercent val="0"/>
              <c:showBubbleSize val="0"/>
              <c:extLst>
                <c:ext xmlns:c15="http://schemas.microsoft.com/office/drawing/2012/chart" uri="{CE6537A1-D6FC-4f65-9D91-7224C49458BB}"/>
              </c:extLst>
            </c:dLbl>
            <c:dLbl>
              <c:idx val="3"/>
              <c:layout>
                <c:manualLayout>
                  <c:x val="-3.5563083319323785E-2"/>
                  <c:y val="8.5971966756216656E-2"/>
                </c:manualLayout>
              </c:layout>
              <c:showLegendKey val="0"/>
              <c:showVal val="1"/>
              <c:showCatName val="0"/>
              <c:showSerName val="0"/>
              <c:showPercent val="0"/>
              <c:showBubbleSize val="0"/>
              <c:extLst>
                <c:ext xmlns:c15="http://schemas.microsoft.com/office/drawing/2012/chart" uri="{CE6537A1-D6FC-4f65-9D91-7224C49458BB}"/>
              </c:extLst>
            </c:dLbl>
            <c:dLbl>
              <c:idx val="4"/>
              <c:layout>
                <c:manualLayout>
                  <c:x val="-3.4292973200776504E-2"/>
                  <c:y val="7.6760684603764978E-2"/>
                </c:manualLayout>
              </c:layout>
              <c:showLegendKey val="0"/>
              <c:showVal val="1"/>
              <c:showCatName val="0"/>
              <c:showSerName val="0"/>
              <c:showPercent val="0"/>
              <c:showBubbleSize val="0"/>
              <c:extLst>
                <c:ext xmlns:c15="http://schemas.microsoft.com/office/drawing/2012/chart" uri="{CE6537A1-D6FC-4f65-9D91-7224C49458BB}"/>
              </c:extLst>
            </c:dLbl>
            <c:dLbl>
              <c:idx val="5"/>
              <c:layout>
                <c:manualLayout>
                  <c:x val="-2.5402202370945749E-2"/>
                  <c:y val="-7.9831111987915565E-2"/>
                </c:manualLayout>
              </c:layout>
              <c:showLegendKey val="0"/>
              <c:showVal val="1"/>
              <c:showCatName val="0"/>
              <c:showSerName val="0"/>
              <c:showPercent val="0"/>
              <c:showBubbleSize val="0"/>
              <c:extLst>
                <c:ext xmlns:c15="http://schemas.microsoft.com/office/drawing/2012/chart" uri="{CE6537A1-D6FC-4f65-9D91-7224C49458BB}"/>
              </c:extLst>
            </c:dLbl>
            <c:dLbl>
              <c:idx val="6"/>
              <c:layout>
                <c:manualLayout>
                  <c:x val="-4.0643523793512895E-2"/>
                  <c:y val="7.6760684603764978E-2"/>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pl-PL"/>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wielkopolskie!$Q$50:$W$50</c:f>
              <c:numCache>
                <c:formatCode>General</c:formatCode>
                <c:ptCount val="7"/>
                <c:pt idx="0">
                  <c:v>2010</c:v>
                </c:pt>
                <c:pt idx="1">
                  <c:v>2011</c:v>
                </c:pt>
                <c:pt idx="2">
                  <c:v>2012</c:v>
                </c:pt>
                <c:pt idx="3">
                  <c:v>2013</c:v>
                </c:pt>
                <c:pt idx="4">
                  <c:v>2014</c:v>
                </c:pt>
                <c:pt idx="5">
                  <c:v>2015</c:v>
                </c:pt>
                <c:pt idx="6">
                  <c:v>2016</c:v>
                </c:pt>
              </c:numCache>
            </c:numRef>
          </c:cat>
          <c:val>
            <c:numRef>
              <c:f>wielkopolskie!$Q$51:$W$51</c:f>
              <c:numCache>
                <c:formatCode>General</c:formatCode>
                <c:ptCount val="7"/>
                <c:pt idx="0">
                  <c:v>257</c:v>
                </c:pt>
                <c:pt idx="1">
                  <c:v>205</c:v>
                </c:pt>
                <c:pt idx="2">
                  <c:v>224</c:v>
                </c:pt>
                <c:pt idx="3">
                  <c:v>211</c:v>
                </c:pt>
                <c:pt idx="4">
                  <c:v>177</c:v>
                </c:pt>
                <c:pt idx="5">
                  <c:v>155</c:v>
                </c:pt>
                <c:pt idx="6">
                  <c:v>173</c:v>
                </c:pt>
              </c:numCache>
            </c:numRef>
          </c:val>
          <c:smooth val="0"/>
        </c:ser>
        <c:ser>
          <c:idx val="1"/>
          <c:order val="1"/>
          <c:tx>
            <c:strRef>
              <c:f>wielkopolskie!$P$52</c:f>
              <c:strCache>
                <c:ptCount val="1"/>
                <c:pt idx="0">
                  <c:v>liczba wypadków i kolizji na przejazdach/przejściach kat. A-E z udziałem pojazdów i pieszych</c:v>
                </c:pt>
              </c:strCache>
            </c:strRef>
          </c:tx>
          <c:spPr>
            <a:ln w="28575" cap="rnd">
              <a:solidFill>
                <a:schemeClr val="accent2"/>
              </a:solidFill>
              <a:round/>
            </a:ln>
            <a:effectLst/>
          </c:spPr>
          <c:marker>
            <c:symbol val="none"/>
          </c:marker>
          <c:dLbls>
            <c:dLbl>
              <c:idx val="0"/>
              <c:layout>
                <c:manualLayout>
                  <c:x val="-2.1591872015303725E-2"/>
                  <c:y val="-7.0619829835463777E-2"/>
                </c:manualLayout>
              </c:layout>
              <c:showLegendKey val="0"/>
              <c:showVal val="1"/>
              <c:showCatName val="0"/>
              <c:showSerName val="0"/>
              <c:showPercent val="0"/>
              <c:showBubbleSize val="0"/>
              <c:extLst>
                <c:ext xmlns:c15="http://schemas.microsoft.com/office/drawing/2012/chart" uri="{CE6537A1-D6FC-4f65-9D91-7224C49458BB}"/>
              </c:extLst>
            </c:dLbl>
            <c:dLbl>
              <c:idx val="1"/>
              <c:layout>
                <c:manualLayout>
                  <c:x val="-2.4132092252398284E-2"/>
                  <c:y val="-9.5183248908668625E-2"/>
                </c:manualLayout>
              </c:layout>
              <c:showLegendKey val="0"/>
              <c:showVal val="1"/>
              <c:showCatName val="0"/>
              <c:showSerName val="0"/>
              <c:showPercent val="0"/>
              <c:showBubbleSize val="0"/>
              <c:extLst>
                <c:ext xmlns:c15="http://schemas.microsoft.com/office/drawing/2012/chart" uri="{CE6537A1-D6FC-4f65-9D91-7224C49458BB}"/>
              </c:extLst>
            </c:dLbl>
            <c:dLbl>
              <c:idx val="2"/>
              <c:layout>
                <c:manualLayout>
                  <c:x val="-2.5402202370945606E-2"/>
                  <c:y val="-9.2112821524517996E-2"/>
                </c:manualLayout>
              </c:layout>
              <c:showLegendKey val="0"/>
              <c:showVal val="1"/>
              <c:showCatName val="0"/>
              <c:showSerName val="0"/>
              <c:showPercent val="0"/>
              <c:showBubbleSize val="0"/>
              <c:extLst>
                <c:ext xmlns:c15="http://schemas.microsoft.com/office/drawing/2012/chart" uri="{CE6537A1-D6FC-4f65-9D91-7224C49458BB}"/>
              </c:extLst>
            </c:dLbl>
            <c:dLbl>
              <c:idx val="3"/>
              <c:layout>
                <c:manualLayout>
                  <c:x val="-2.1591872015303725E-2"/>
                  <c:y val="-0.10132410367696977"/>
                </c:manualLayout>
              </c:layout>
              <c:showLegendKey val="0"/>
              <c:showVal val="1"/>
              <c:showCatName val="0"/>
              <c:showSerName val="0"/>
              <c:showPercent val="0"/>
              <c:showBubbleSize val="0"/>
              <c:extLst>
                <c:ext xmlns:c15="http://schemas.microsoft.com/office/drawing/2012/chart" uri="{CE6537A1-D6FC-4f65-9D91-7224C49458BB}"/>
              </c:extLst>
            </c:dLbl>
            <c:dLbl>
              <c:idx val="4"/>
              <c:layout>
                <c:manualLayout>
                  <c:x val="-1.905165177820917E-2"/>
                  <c:y val="-9.825367629281917E-2"/>
                </c:manualLayout>
              </c:layout>
              <c:showLegendKey val="0"/>
              <c:showVal val="1"/>
              <c:showCatName val="0"/>
              <c:showSerName val="0"/>
              <c:showPercent val="0"/>
              <c:showBubbleSize val="0"/>
              <c:extLst>
                <c:ext xmlns:c15="http://schemas.microsoft.com/office/drawing/2012/chart" uri="{CE6537A1-D6FC-4f65-9D91-7224C49458BB}"/>
              </c:extLst>
            </c:dLbl>
            <c:dLbl>
              <c:idx val="5"/>
              <c:layout>
                <c:manualLayout>
                  <c:x val="-2.4132092252398377E-2"/>
                  <c:y val="-9.5183248908668569E-2"/>
                </c:manualLayout>
              </c:layout>
              <c:showLegendKey val="0"/>
              <c:showVal val="1"/>
              <c:showCatName val="0"/>
              <c:showSerName val="0"/>
              <c:showPercent val="0"/>
              <c:showBubbleSize val="0"/>
              <c:extLst>
                <c:ext xmlns:c15="http://schemas.microsoft.com/office/drawing/2012/chart" uri="{CE6537A1-D6FC-4f65-9D91-7224C49458BB}"/>
              </c:extLst>
            </c:dLbl>
            <c:dLbl>
              <c:idx val="6"/>
              <c:layout>
                <c:manualLayout>
                  <c:x val="-2.5402202370945561E-2"/>
                  <c:y val="-8.9042394140367367E-2"/>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pl-PL"/>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wielkopolskie!$Q$50:$W$50</c:f>
              <c:numCache>
                <c:formatCode>General</c:formatCode>
                <c:ptCount val="7"/>
                <c:pt idx="0">
                  <c:v>2010</c:v>
                </c:pt>
                <c:pt idx="1">
                  <c:v>2011</c:v>
                </c:pt>
                <c:pt idx="2">
                  <c:v>2012</c:v>
                </c:pt>
                <c:pt idx="3">
                  <c:v>2013</c:v>
                </c:pt>
                <c:pt idx="4">
                  <c:v>2014</c:v>
                </c:pt>
                <c:pt idx="5">
                  <c:v>2015</c:v>
                </c:pt>
                <c:pt idx="6">
                  <c:v>2016</c:v>
                </c:pt>
              </c:numCache>
            </c:numRef>
          </c:cat>
          <c:val>
            <c:numRef>
              <c:f>wielkopolskie!$Q$52:$W$52</c:f>
              <c:numCache>
                <c:formatCode>General</c:formatCode>
                <c:ptCount val="7"/>
                <c:pt idx="0">
                  <c:v>289</c:v>
                </c:pt>
                <c:pt idx="1">
                  <c:v>240</c:v>
                </c:pt>
                <c:pt idx="2">
                  <c:v>257</c:v>
                </c:pt>
                <c:pt idx="3">
                  <c:v>231</c:v>
                </c:pt>
                <c:pt idx="4">
                  <c:v>200</c:v>
                </c:pt>
                <c:pt idx="5">
                  <c:v>186</c:v>
                </c:pt>
                <c:pt idx="6">
                  <c:v>200</c:v>
                </c:pt>
              </c:numCache>
            </c:numRef>
          </c:val>
          <c:smooth val="0"/>
        </c:ser>
        <c:dLbls>
          <c:showLegendKey val="0"/>
          <c:showVal val="0"/>
          <c:showCatName val="0"/>
          <c:showSerName val="0"/>
          <c:showPercent val="0"/>
          <c:showBubbleSize val="0"/>
        </c:dLbls>
        <c:smooth val="0"/>
        <c:axId val="325061880"/>
        <c:axId val="325062664"/>
      </c:lineChart>
      <c:catAx>
        <c:axId val="3250618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1"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pl-PL"/>
          </a:p>
        </c:txPr>
        <c:crossAx val="325062664"/>
        <c:crosses val="autoZero"/>
        <c:auto val="1"/>
        <c:lblAlgn val="ctr"/>
        <c:lblOffset val="100"/>
        <c:noMultiLvlLbl val="0"/>
      </c:catAx>
      <c:valAx>
        <c:axId val="325062664"/>
        <c:scaling>
          <c:orientation val="minMax"/>
          <c:max val="300"/>
          <c:min val="15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pl-PL"/>
          </a:p>
        </c:txPr>
        <c:crossAx val="3250618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pl-PL"/>
        </a:p>
      </c:txPr>
    </c:legend>
    <c:plotVisOnly val="1"/>
    <c:dispBlanksAs val="gap"/>
    <c:showDLblsOverMax val="0"/>
  </c:chart>
  <c:spPr>
    <a:noFill/>
    <a:ln>
      <a:noFill/>
    </a:ln>
    <a:effectLst/>
  </c:spPr>
  <c:txPr>
    <a:bodyPr/>
    <a:lstStyle/>
    <a:p>
      <a:pPr>
        <a:defRPr/>
      </a:pPr>
      <a:endParaRPr lang="pl-PL"/>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pl-PL"/>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0" i="0" u="none" strike="noStrike" kern="1200" spc="0" baseline="0">
                <a:solidFill>
                  <a:schemeClr val="tx1">
                    <a:lumMod val="65000"/>
                    <a:lumOff val="35000"/>
                  </a:schemeClr>
                </a:solidFill>
                <a:latin typeface="Arial" panose="020B0604020202020204" pitchFamily="34" charset="0"/>
                <a:ea typeface="+mn-ea"/>
                <a:cs typeface="Arial" panose="020B0604020202020204" pitchFamily="34" charset="0"/>
              </a:defRPr>
            </a:pPr>
            <a:r>
              <a:rPr lang="pl-PL" sz="1600" b="1" dirty="0" smtClean="0">
                <a:latin typeface="Arial" panose="020B0604020202020204" pitchFamily="34" charset="0"/>
                <a:cs typeface="Arial" panose="020B0604020202020204" pitchFamily="34" charset="0"/>
              </a:rPr>
              <a:t>Liczba oraz procentowy</a:t>
            </a:r>
            <a:r>
              <a:rPr lang="pl-PL" sz="1600" b="1" baseline="0" dirty="0" smtClean="0">
                <a:latin typeface="Arial" panose="020B0604020202020204" pitchFamily="34" charset="0"/>
                <a:cs typeface="Arial" panose="020B0604020202020204" pitchFamily="34" charset="0"/>
              </a:rPr>
              <a:t> </a:t>
            </a:r>
            <a:r>
              <a:rPr lang="pl-PL" sz="1600" b="1" baseline="0" dirty="0">
                <a:latin typeface="Arial" panose="020B0604020202020204" pitchFamily="34" charset="0"/>
                <a:cs typeface="Arial" panose="020B0604020202020204" pitchFamily="34" charset="0"/>
              </a:rPr>
              <a:t>udział </a:t>
            </a:r>
            <a:r>
              <a:rPr lang="pl-PL" sz="1600" b="1" u="sng" baseline="0" dirty="0" smtClean="0">
                <a:latin typeface="Arial" panose="020B0604020202020204" pitchFamily="34" charset="0"/>
                <a:cs typeface="Arial" panose="020B0604020202020204" pitchFamily="34" charset="0"/>
              </a:rPr>
              <a:t>w skali kraju</a:t>
            </a:r>
            <a:r>
              <a:rPr lang="pl-PL" sz="1600" b="1" baseline="0" dirty="0" smtClean="0">
                <a:latin typeface="Arial" panose="020B0604020202020204" pitchFamily="34" charset="0"/>
                <a:cs typeface="Arial" panose="020B0604020202020204" pitchFamily="34" charset="0"/>
              </a:rPr>
              <a:t> przejazdów/przejść kat</a:t>
            </a:r>
            <a:r>
              <a:rPr lang="pl-PL" sz="1600" b="1" baseline="0" dirty="0">
                <a:latin typeface="Arial" panose="020B0604020202020204" pitchFamily="34" charset="0"/>
                <a:cs typeface="Arial" panose="020B0604020202020204" pitchFamily="34" charset="0"/>
              </a:rPr>
              <a:t>. </a:t>
            </a:r>
            <a:r>
              <a:rPr lang="pl-PL" sz="1600" b="1" baseline="0" dirty="0" smtClean="0">
                <a:latin typeface="Arial" panose="020B0604020202020204" pitchFamily="34" charset="0"/>
                <a:cs typeface="Arial" panose="020B0604020202020204" pitchFamily="34" charset="0"/>
              </a:rPr>
              <a:t>A-E </a:t>
            </a:r>
            <a:br>
              <a:rPr lang="pl-PL" sz="1600" b="1" baseline="0" dirty="0" smtClean="0">
                <a:latin typeface="Arial" panose="020B0604020202020204" pitchFamily="34" charset="0"/>
                <a:cs typeface="Arial" panose="020B0604020202020204" pitchFamily="34" charset="0"/>
              </a:rPr>
            </a:br>
            <a:r>
              <a:rPr lang="pl-PL" sz="1600" b="1" baseline="0" dirty="0" smtClean="0">
                <a:latin typeface="Arial" panose="020B0604020202020204" pitchFamily="34" charset="0"/>
                <a:cs typeface="Arial" panose="020B0604020202020204" pitchFamily="34" charset="0"/>
              </a:rPr>
              <a:t>na liniach eksploatowanych </a:t>
            </a:r>
            <a:br>
              <a:rPr lang="pl-PL" sz="1600" b="1" baseline="0" dirty="0" smtClean="0">
                <a:latin typeface="Arial" panose="020B0604020202020204" pitchFamily="34" charset="0"/>
                <a:cs typeface="Arial" panose="020B0604020202020204" pitchFamily="34" charset="0"/>
              </a:rPr>
            </a:br>
            <a:r>
              <a:rPr lang="pl-PL" sz="1600" b="1" baseline="0" dirty="0" smtClean="0">
                <a:latin typeface="Arial" panose="020B0604020202020204" pitchFamily="34" charset="0"/>
                <a:cs typeface="Arial" panose="020B0604020202020204" pitchFamily="34" charset="0"/>
              </a:rPr>
              <a:t>i nieeksploatowanych </a:t>
            </a:r>
          </a:p>
          <a:p>
            <a:pPr>
              <a:defRPr sz="1600">
                <a:latin typeface="Arial" panose="020B0604020202020204" pitchFamily="34" charset="0"/>
                <a:cs typeface="Arial" panose="020B0604020202020204" pitchFamily="34" charset="0"/>
              </a:defRPr>
            </a:pPr>
            <a:r>
              <a:rPr lang="pl-PL" sz="1600" b="1" u="sng" baseline="0" dirty="0" smtClean="0">
                <a:latin typeface="Arial" panose="020B0604020202020204" pitchFamily="34" charset="0"/>
                <a:cs typeface="Arial" panose="020B0604020202020204" pitchFamily="34" charset="0"/>
              </a:rPr>
              <a:t>w </a:t>
            </a:r>
            <a:r>
              <a:rPr lang="pl-PL" sz="1600" b="1" u="sng" baseline="0" dirty="0">
                <a:latin typeface="Arial" panose="020B0604020202020204" pitchFamily="34" charset="0"/>
                <a:cs typeface="Arial" panose="020B0604020202020204" pitchFamily="34" charset="0"/>
              </a:rPr>
              <a:t>woj. wielkopolskim</a:t>
            </a:r>
            <a:endParaRPr lang="pl-PL" sz="1600" b="1" u="sng" dirty="0">
              <a:latin typeface="Arial" panose="020B0604020202020204" pitchFamily="34" charset="0"/>
              <a:cs typeface="Arial" panose="020B0604020202020204" pitchFamily="34" charset="0"/>
            </a:endParaRPr>
          </a:p>
        </c:rich>
      </c:tx>
      <c:layout>
        <c:manualLayout>
          <c:xMode val="edge"/>
          <c:yMode val="edge"/>
          <c:x val="0.11279409227424234"/>
          <c:y val="1.0044501508858813E-3"/>
        </c:manualLayout>
      </c:layout>
      <c:overlay val="0"/>
      <c:spPr>
        <a:noFill/>
        <a:ln>
          <a:noFill/>
        </a:ln>
        <a:effectLst/>
      </c:spPr>
      <c:txPr>
        <a:bodyPr rot="0" spcFirstLastPara="1" vertOverflow="ellipsis" vert="horz" wrap="square" anchor="ctr" anchorCtr="1"/>
        <a:lstStyle/>
        <a:p>
          <a:pPr>
            <a:defRPr sz="1600" b="0" i="0" u="none" strike="noStrike" kern="1200" spc="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pl-PL"/>
        </a:p>
      </c:txPr>
    </c:title>
    <c:autoTitleDeleted val="0"/>
    <c:plotArea>
      <c:layout/>
      <c:pieChart>
        <c:varyColors val="1"/>
        <c:dLbls>
          <c:showLegendKey val="0"/>
          <c:showVal val="0"/>
          <c:showCatName val="0"/>
          <c:showSerName val="0"/>
          <c:showPercent val="0"/>
          <c:showBubbleSize val="0"/>
          <c:showLeaderLines val="0"/>
        </c:dLbls>
        <c:firstSliceAng val="0"/>
      </c:pieChart>
      <c:spPr>
        <a:noFill/>
        <a:ln>
          <a:noFill/>
        </a:ln>
        <a:effectLst/>
      </c:spPr>
    </c:plotArea>
    <c:legend>
      <c:legendPos val="b"/>
      <c:layout>
        <c:manualLayout>
          <c:xMode val="edge"/>
          <c:yMode val="edge"/>
          <c:x val="3.4591389427106954E-2"/>
          <c:y val="0.85864292961715893"/>
          <c:w val="0.39585117850670065"/>
          <c:h val="7.5936530660940096E-2"/>
        </c:manualLayout>
      </c:layout>
      <c:overlay val="0"/>
      <c:spPr>
        <a:noFill/>
        <a:ln>
          <a:noFill/>
        </a:ln>
        <a:effectLst/>
      </c:spPr>
      <c:txPr>
        <a:bodyPr rot="0" spcFirstLastPara="1" vertOverflow="ellipsis" vert="horz" wrap="square" anchor="ctr" anchorCtr="1"/>
        <a:lstStyle/>
        <a:p>
          <a:pPr>
            <a:defRPr sz="20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pl-PL"/>
        </a:p>
      </c:txPr>
    </c:legend>
    <c:plotVisOnly val="1"/>
    <c:dispBlanksAs val="gap"/>
    <c:showDLblsOverMax val="0"/>
  </c:chart>
  <c:spPr>
    <a:noFill/>
    <a:ln>
      <a:noFill/>
    </a:ln>
    <a:effectLst/>
  </c:spPr>
  <c:txPr>
    <a:bodyPr/>
    <a:lstStyle/>
    <a:p>
      <a:pPr>
        <a:defRPr/>
      </a:pPr>
      <a:endParaRPr lang="pl-PL"/>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pl-PL"/>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0" i="0" u="none" strike="noStrike" kern="1200" spc="0" baseline="0">
                <a:solidFill>
                  <a:schemeClr val="tx1">
                    <a:lumMod val="65000"/>
                    <a:lumOff val="35000"/>
                  </a:schemeClr>
                </a:solidFill>
                <a:latin typeface="Arial" panose="020B0604020202020204" pitchFamily="34" charset="0"/>
                <a:ea typeface="+mn-ea"/>
                <a:cs typeface="Arial" panose="020B0604020202020204" pitchFamily="34" charset="0"/>
              </a:defRPr>
            </a:pPr>
            <a:r>
              <a:rPr lang="pl-PL" sz="1600" b="1" baseline="0" dirty="0" smtClean="0">
                <a:latin typeface="Arial" panose="020B0604020202020204" pitchFamily="34" charset="0"/>
                <a:cs typeface="Arial" panose="020B0604020202020204" pitchFamily="34" charset="0"/>
              </a:rPr>
              <a:t>Liczba zdarzeń </a:t>
            </a:r>
          </a:p>
          <a:p>
            <a:pPr>
              <a:defRPr sz="1600">
                <a:latin typeface="Arial" panose="020B0604020202020204" pitchFamily="34" charset="0"/>
                <a:cs typeface="Arial" panose="020B0604020202020204" pitchFamily="34" charset="0"/>
              </a:defRPr>
            </a:pPr>
            <a:r>
              <a:rPr lang="pl-PL" sz="1600" b="1" baseline="0" dirty="0" smtClean="0">
                <a:latin typeface="Arial" panose="020B0604020202020204" pitchFamily="34" charset="0"/>
                <a:cs typeface="Arial" panose="020B0604020202020204" pitchFamily="34" charset="0"/>
              </a:rPr>
              <a:t>oraz procentowy udział </a:t>
            </a:r>
            <a:r>
              <a:rPr lang="pl-PL" sz="1600" b="1" u="sng" baseline="0" dirty="0" smtClean="0">
                <a:latin typeface="Arial" panose="020B0604020202020204" pitchFamily="34" charset="0"/>
                <a:cs typeface="Arial" panose="020B0604020202020204" pitchFamily="34" charset="0"/>
              </a:rPr>
              <a:t>w skali kraju</a:t>
            </a:r>
            <a:endParaRPr lang="pl-PL" sz="1600" b="1" u="sng" baseline="0" dirty="0">
              <a:latin typeface="Arial" panose="020B0604020202020204" pitchFamily="34" charset="0"/>
              <a:cs typeface="Arial" panose="020B0604020202020204" pitchFamily="34" charset="0"/>
            </a:endParaRPr>
          </a:p>
          <a:p>
            <a:pPr>
              <a:defRPr sz="1600">
                <a:latin typeface="Arial" panose="020B0604020202020204" pitchFamily="34" charset="0"/>
                <a:cs typeface="Arial" panose="020B0604020202020204" pitchFamily="34" charset="0"/>
              </a:defRPr>
            </a:pPr>
            <a:r>
              <a:rPr lang="pl-PL" sz="1600" b="1" baseline="0" dirty="0">
                <a:latin typeface="Arial" panose="020B0604020202020204" pitchFamily="34" charset="0"/>
                <a:cs typeface="Arial" panose="020B0604020202020204" pitchFamily="34" charset="0"/>
              </a:rPr>
              <a:t>na </a:t>
            </a:r>
            <a:r>
              <a:rPr lang="pl-PL" sz="1600" b="1" baseline="0" dirty="0" smtClean="0">
                <a:latin typeface="Arial" panose="020B0604020202020204" pitchFamily="34" charset="0"/>
                <a:cs typeface="Arial" panose="020B0604020202020204" pitchFamily="34" charset="0"/>
              </a:rPr>
              <a:t>przejazdach/przejściach kat. A-E</a:t>
            </a:r>
            <a:endParaRPr lang="pl-PL" sz="1600" b="1" baseline="0" dirty="0">
              <a:latin typeface="Arial" panose="020B0604020202020204" pitchFamily="34" charset="0"/>
              <a:cs typeface="Arial" panose="020B0604020202020204" pitchFamily="34" charset="0"/>
            </a:endParaRPr>
          </a:p>
          <a:p>
            <a:pPr>
              <a:defRPr sz="1600">
                <a:latin typeface="Arial" panose="020B0604020202020204" pitchFamily="34" charset="0"/>
                <a:cs typeface="Arial" panose="020B0604020202020204" pitchFamily="34" charset="0"/>
              </a:defRPr>
            </a:pPr>
            <a:r>
              <a:rPr lang="pl-PL" sz="1600" b="1" u="sng" baseline="0" dirty="0">
                <a:latin typeface="Arial" panose="020B0604020202020204" pitchFamily="34" charset="0"/>
                <a:cs typeface="Arial" panose="020B0604020202020204" pitchFamily="34" charset="0"/>
              </a:rPr>
              <a:t>w </a:t>
            </a:r>
            <a:r>
              <a:rPr lang="pl-PL" sz="1600" b="1" u="sng" baseline="0" dirty="0" smtClean="0">
                <a:latin typeface="Arial" panose="020B0604020202020204" pitchFamily="34" charset="0"/>
                <a:cs typeface="Arial" panose="020B0604020202020204" pitchFamily="34" charset="0"/>
              </a:rPr>
              <a:t>woj. wielkopolskim</a:t>
            </a:r>
            <a:r>
              <a:rPr lang="pl-PL" sz="1600" b="1" baseline="0" dirty="0" smtClean="0">
                <a:latin typeface="Arial" panose="020B0604020202020204" pitchFamily="34" charset="0"/>
                <a:cs typeface="Arial" panose="020B0604020202020204" pitchFamily="34" charset="0"/>
              </a:rPr>
              <a:t> w 2015 r.</a:t>
            </a:r>
            <a:endParaRPr lang="pl-PL" sz="1600" b="1" dirty="0">
              <a:latin typeface="Arial" panose="020B0604020202020204" pitchFamily="34" charset="0"/>
              <a:cs typeface="Arial" panose="020B0604020202020204" pitchFamily="34" charset="0"/>
            </a:endParaRPr>
          </a:p>
        </c:rich>
      </c:tx>
      <c:layout>
        <c:manualLayout>
          <c:xMode val="edge"/>
          <c:yMode val="edge"/>
          <c:x val="0.17385698423981724"/>
          <c:y val="2.5370008240420905E-2"/>
        </c:manualLayout>
      </c:layout>
      <c:overlay val="0"/>
      <c:spPr>
        <a:noFill/>
        <a:ln>
          <a:noFill/>
        </a:ln>
        <a:effectLst/>
      </c:spPr>
      <c:txPr>
        <a:bodyPr rot="0" spcFirstLastPara="1" vertOverflow="ellipsis" vert="horz" wrap="square" anchor="ctr" anchorCtr="1"/>
        <a:lstStyle/>
        <a:p>
          <a:pPr>
            <a:defRPr sz="1600" b="0" i="0" u="none" strike="noStrike" kern="1200" spc="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pl-PL"/>
        </a:p>
      </c:txPr>
    </c:title>
    <c:autoTitleDeleted val="0"/>
    <c:plotArea>
      <c:layout/>
      <c:pieChart>
        <c:varyColors val="1"/>
        <c:dLbls>
          <c:showLegendKey val="0"/>
          <c:showVal val="0"/>
          <c:showCatName val="0"/>
          <c:showSerName val="0"/>
          <c:showPercent val="0"/>
          <c:showBubbleSize val="0"/>
          <c:showLeaderLines val="0"/>
        </c:dLbls>
        <c:firstSliceAng val="0"/>
      </c:pieChart>
      <c:spPr>
        <a:noFill/>
        <a:ln>
          <a:noFill/>
        </a:ln>
        <a:effectLst/>
      </c:spPr>
    </c:plotArea>
    <c:legend>
      <c:legendPos val="b"/>
      <c:layout>
        <c:manualLayout>
          <c:xMode val="edge"/>
          <c:yMode val="edge"/>
          <c:x val="4.0679376883445119E-2"/>
          <c:y val="0.88254704053631117"/>
          <c:w val="0.35922747612277633"/>
          <c:h val="6.0972629090816778E-2"/>
        </c:manualLayout>
      </c:layout>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pl-PL"/>
        </a:p>
      </c:txPr>
    </c:legend>
    <c:plotVisOnly val="1"/>
    <c:dispBlanksAs val="gap"/>
    <c:showDLblsOverMax val="0"/>
  </c:chart>
  <c:spPr>
    <a:noFill/>
    <a:ln>
      <a:noFill/>
    </a:ln>
    <a:effectLst/>
  </c:spPr>
  <c:txPr>
    <a:bodyPr/>
    <a:lstStyle/>
    <a:p>
      <a:pPr>
        <a:defRPr/>
      </a:pPr>
      <a:endParaRPr lang="pl-PL"/>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pl-PL"/>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spc="0" baseline="0">
                <a:solidFill>
                  <a:schemeClr val="tx1">
                    <a:lumMod val="65000"/>
                    <a:lumOff val="35000"/>
                  </a:schemeClr>
                </a:solidFill>
                <a:latin typeface="+mn-lt"/>
                <a:ea typeface="+mn-ea"/>
                <a:cs typeface="+mn-cs"/>
              </a:defRPr>
            </a:pPr>
            <a:r>
              <a:rPr lang="pl-PL" sz="1600" b="1" baseline="0" dirty="0" smtClean="0">
                <a:latin typeface="Arial" panose="020B0604020202020204" pitchFamily="34" charset="0"/>
                <a:cs typeface="Arial" panose="020B0604020202020204" pitchFamily="34" charset="0"/>
              </a:rPr>
              <a:t>Liczba zdarzeń </a:t>
            </a:r>
          </a:p>
          <a:p>
            <a:pPr>
              <a:defRPr sz="1600" b="1"/>
            </a:pPr>
            <a:r>
              <a:rPr lang="pl-PL" sz="1600" b="1" baseline="0" dirty="0" smtClean="0">
                <a:latin typeface="Arial" panose="020B0604020202020204" pitchFamily="34" charset="0"/>
                <a:cs typeface="Arial" panose="020B0604020202020204" pitchFamily="34" charset="0"/>
              </a:rPr>
              <a:t>oraz procentowy udział </a:t>
            </a:r>
            <a:r>
              <a:rPr lang="pl-PL" sz="1600" b="1" u="sng" baseline="0" dirty="0" smtClean="0">
                <a:latin typeface="Arial" panose="020B0604020202020204" pitchFamily="34" charset="0"/>
                <a:cs typeface="Arial" panose="020B0604020202020204" pitchFamily="34" charset="0"/>
              </a:rPr>
              <a:t>w skali kraju</a:t>
            </a:r>
          </a:p>
          <a:p>
            <a:pPr>
              <a:defRPr sz="1600" b="1"/>
            </a:pPr>
            <a:r>
              <a:rPr lang="pl-PL" sz="1600" b="1" baseline="0" dirty="0" smtClean="0">
                <a:latin typeface="Arial" panose="020B0604020202020204" pitchFamily="34" charset="0"/>
                <a:cs typeface="Arial" panose="020B0604020202020204" pitchFamily="34" charset="0"/>
              </a:rPr>
              <a:t>na przejazdach/przejściach kat. A-E</a:t>
            </a:r>
          </a:p>
          <a:p>
            <a:pPr>
              <a:defRPr sz="1600" b="1"/>
            </a:pPr>
            <a:r>
              <a:rPr lang="pl-PL" sz="1600" b="1" u="sng" baseline="0" dirty="0" smtClean="0">
                <a:latin typeface="Arial" panose="020B0604020202020204" pitchFamily="34" charset="0"/>
                <a:cs typeface="Arial" panose="020B0604020202020204" pitchFamily="34" charset="0"/>
              </a:rPr>
              <a:t>w woj. kujawsko-pomorskim </a:t>
            </a:r>
          </a:p>
          <a:p>
            <a:pPr>
              <a:defRPr sz="1600" b="1"/>
            </a:pPr>
            <a:r>
              <a:rPr lang="pl-PL" sz="1600" b="1" baseline="0" dirty="0" smtClean="0">
                <a:latin typeface="Arial" panose="020B0604020202020204" pitchFamily="34" charset="0"/>
                <a:cs typeface="Arial" panose="020B0604020202020204" pitchFamily="34" charset="0"/>
              </a:rPr>
              <a:t>w 2015 r.</a:t>
            </a:r>
            <a:endParaRPr lang="pl-PL" sz="1600" b="1" dirty="0">
              <a:latin typeface="Arial" panose="020B0604020202020204" pitchFamily="34" charset="0"/>
              <a:cs typeface="Arial" panose="020B0604020202020204" pitchFamily="34" charset="0"/>
            </a:endParaRPr>
          </a:p>
        </c:rich>
      </c:tx>
      <c:overlay val="0"/>
      <c:spPr>
        <a:noFill/>
        <a:ln>
          <a:noFill/>
        </a:ln>
        <a:effectLst/>
      </c:spPr>
      <c:txPr>
        <a:bodyPr rot="0" spcFirstLastPara="1" vertOverflow="ellipsis" vert="horz" wrap="square" anchor="ctr" anchorCtr="1"/>
        <a:lstStyle/>
        <a:p>
          <a:pPr>
            <a:defRPr sz="1600" b="1" i="0" u="none" strike="noStrike" kern="1200" spc="0" baseline="0">
              <a:solidFill>
                <a:schemeClr val="tx1">
                  <a:lumMod val="65000"/>
                  <a:lumOff val="35000"/>
                </a:schemeClr>
              </a:solidFill>
              <a:latin typeface="+mn-lt"/>
              <a:ea typeface="+mn-ea"/>
              <a:cs typeface="+mn-cs"/>
            </a:defRPr>
          </a:pPr>
          <a:endParaRPr lang="pl-PL"/>
        </a:p>
      </c:txPr>
    </c:title>
    <c:autoTitleDeleted val="0"/>
    <c:plotArea>
      <c:layout/>
      <c:pieChart>
        <c:varyColors val="1"/>
        <c:dLbls>
          <c:showLegendKey val="0"/>
          <c:showVal val="0"/>
          <c:showCatName val="0"/>
          <c:showSerName val="0"/>
          <c:showPercent val="0"/>
          <c:showBubbleSize val="0"/>
          <c:showLeaderLines val="0"/>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rtl="0">
            <a:defRPr sz="16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pl-PL"/>
        </a:p>
      </c:txPr>
    </c:legend>
    <c:plotVisOnly val="1"/>
    <c:dispBlanksAs val="gap"/>
    <c:showDLblsOverMax val="0"/>
  </c:chart>
  <c:spPr>
    <a:noFill/>
    <a:ln>
      <a:noFill/>
    </a:ln>
    <a:effectLst/>
  </c:spPr>
  <c:txPr>
    <a:bodyPr/>
    <a:lstStyle/>
    <a:p>
      <a:pPr>
        <a:defRPr/>
      </a:pPr>
      <a:endParaRPr lang="pl-PL"/>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pl-PL"/>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pl-PL" sz="1800" b="1" i="0" baseline="0">
                <a:effectLst/>
              </a:rPr>
              <a:t>Liczba oraz procentowy udział</a:t>
            </a:r>
          </a:p>
          <a:p>
            <a:pPr>
              <a:defRPr/>
            </a:pPr>
            <a:r>
              <a:rPr lang="pl-PL" sz="1800" b="1" i="0" baseline="0">
                <a:effectLst/>
              </a:rPr>
              <a:t> </a:t>
            </a:r>
            <a:r>
              <a:rPr lang="pl-PL" sz="1800" b="1" i="0" u="sng" baseline="0">
                <a:effectLst/>
              </a:rPr>
              <a:t>w skali kraju</a:t>
            </a:r>
            <a:r>
              <a:rPr lang="pl-PL" sz="1800" b="1" i="0" baseline="0">
                <a:effectLst/>
              </a:rPr>
              <a:t> przejazdów/przejść kat. A-E </a:t>
            </a:r>
          </a:p>
          <a:p>
            <a:pPr>
              <a:defRPr/>
            </a:pPr>
            <a:r>
              <a:rPr lang="pl-PL" sz="1800" b="1" i="0" baseline="0">
                <a:effectLst/>
              </a:rPr>
              <a:t>na liniach eksploatowanych </a:t>
            </a:r>
            <a:br>
              <a:rPr lang="pl-PL" sz="1800" b="1" i="0" baseline="0">
                <a:effectLst/>
              </a:rPr>
            </a:br>
            <a:r>
              <a:rPr lang="pl-PL" sz="1800" b="1" i="0" baseline="0">
                <a:effectLst/>
              </a:rPr>
              <a:t>i nieeksploatowanych </a:t>
            </a:r>
            <a:endParaRPr lang="pl-PL">
              <a:effectLst/>
            </a:endParaRPr>
          </a:p>
          <a:p>
            <a:pPr>
              <a:defRPr/>
            </a:pPr>
            <a:r>
              <a:rPr lang="pl-PL" sz="1800" b="1" i="0" u="sng" baseline="0">
                <a:effectLst/>
              </a:rPr>
              <a:t>w woj. kujawsko-pomorskim</a:t>
            </a:r>
            <a:endParaRPr lang="pl-PL">
              <a:effectLst/>
            </a:endParaRP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pl-PL"/>
        </a:p>
      </c:txPr>
    </c:title>
    <c:autoTitleDeleted val="0"/>
    <c:plotArea>
      <c:layout/>
      <c:pieChart>
        <c:varyColors val="1"/>
        <c:dLbls>
          <c:showLegendKey val="0"/>
          <c:showVal val="0"/>
          <c:showCatName val="0"/>
          <c:showSerName val="0"/>
          <c:showPercent val="0"/>
          <c:showBubbleSize val="0"/>
          <c:showLeaderLines val="0"/>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pl-PL"/>
        </a:p>
      </c:txPr>
    </c:legend>
    <c:plotVisOnly val="1"/>
    <c:dispBlanksAs val="gap"/>
    <c:showDLblsOverMax val="0"/>
  </c:chart>
  <c:spPr>
    <a:noFill/>
    <a:ln>
      <a:noFill/>
    </a:ln>
    <a:effectLst/>
  </c:spPr>
  <c:txPr>
    <a:bodyPr/>
    <a:lstStyle/>
    <a:p>
      <a:pPr>
        <a:defRPr/>
      </a:pPr>
      <a:endParaRPr lang="pl-PL"/>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pl-PL"/>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0" i="0" u="none" strike="noStrike" kern="1200" spc="0" baseline="0">
                <a:solidFill>
                  <a:schemeClr val="tx1">
                    <a:lumMod val="65000"/>
                    <a:lumOff val="35000"/>
                  </a:schemeClr>
                </a:solidFill>
                <a:latin typeface="Arial" panose="020B0604020202020204" pitchFamily="34" charset="0"/>
                <a:ea typeface="+mn-ea"/>
                <a:cs typeface="Arial" panose="020B0604020202020204" pitchFamily="34" charset="0"/>
              </a:defRPr>
            </a:pPr>
            <a:r>
              <a:rPr lang="pl-PL" sz="1800" b="1" i="0" baseline="0" dirty="0">
                <a:effectLst/>
                <a:latin typeface="Arial" panose="020B0604020202020204" pitchFamily="34" charset="0"/>
                <a:cs typeface="Arial" panose="020B0604020202020204" pitchFamily="34" charset="0"/>
              </a:rPr>
              <a:t>Liczba oraz procentowy udział</a:t>
            </a:r>
          </a:p>
          <a:p>
            <a:pPr>
              <a:defRPr sz="1800">
                <a:latin typeface="Arial" panose="020B0604020202020204" pitchFamily="34" charset="0"/>
                <a:cs typeface="Arial" panose="020B0604020202020204" pitchFamily="34" charset="0"/>
              </a:defRPr>
            </a:pPr>
            <a:r>
              <a:rPr lang="pl-PL" sz="1800" b="1" i="0" baseline="0" dirty="0">
                <a:effectLst/>
                <a:latin typeface="Arial" panose="020B0604020202020204" pitchFamily="34" charset="0"/>
                <a:cs typeface="Arial" panose="020B0604020202020204" pitchFamily="34" charset="0"/>
              </a:rPr>
              <a:t> </a:t>
            </a:r>
            <a:r>
              <a:rPr lang="pl-PL" sz="1800" b="1" i="0" u="sng" baseline="0" dirty="0">
                <a:effectLst/>
                <a:latin typeface="Arial" panose="020B0604020202020204" pitchFamily="34" charset="0"/>
                <a:cs typeface="Arial" panose="020B0604020202020204" pitchFamily="34" charset="0"/>
              </a:rPr>
              <a:t>w skali kraju</a:t>
            </a:r>
            <a:r>
              <a:rPr lang="pl-PL" sz="1800" b="1" i="0" baseline="0" dirty="0">
                <a:effectLst/>
                <a:latin typeface="Arial" panose="020B0604020202020204" pitchFamily="34" charset="0"/>
                <a:cs typeface="Arial" panose="020B0604020202020204" pitchFamily="34" charset="0"/>
              </a:rPr>
              <a:t> przejazdów/przejść kat. A-E </a:t>
            </a:r>
          </a:p>
          <a:p>
            <a:pPr>
              <a:defRPr sz="1800">
                <a:latin typeface="Arial" panose="020B0604020202020204" pitchFamily="34" charset="0"/>
                <a:cs typeface="Arial" panose="020B0604020202020204" pitchFamily="34" charset="0"/>
              </a:defRPr>
            </a:pPr>
            <a:r>
              <a:rPr lang="pl-PL" sz="1800" b="1" i="0" baseline="0" dirty="0">
                <a:effectLst/>
                <a:latin typeface="Arial" panose="020B0604020202020204" pitchFamily="34" charset="0"/>
                <a:cs typeface="Arial" panose="020B0604020202020204" pitchFamily="34" charset="0"/>
              </a:rPr>
              <a:t>na liniach eksploatowanych </a:t>
            </a:r>
            <a:br>
              <a:rPr lang="pl-PL" sz="1800" b="1" i="0" baseline="0" dirty="0">
                <a:effectLst/>
                <a:latin typeface="Arial" panose="020B0604020202020204" pitchFamily="34" charset="0"/>
                <a:cs typeface="Arial" panose="020B0604020202020204" pitchFamily="34" charset="0"/>
              </a:rPr>
            </a:br>
            <a:r>
              <a:rPr lang="pl-PL" sz="1800" b="1" i="0" baseline="0" dirty="0">
                <a:effectLst/>
                <a:latin typeface="Arial" panose="020B0604020202020204" pitchFamily="34" charset="0"/>
                <a:cs typeface="Arial" panose="020B0604020202020204" pitchFamily="34" charset="0"/>
              </a:rPr>
              <a:t>i nieeksploatowanych </a:t>
            </a:r>
            <a:endParaRPr lang="pl-PL" sz="1800" dirty="0">
              <a:effectLst/>
              <a:latin typeface="Arial" panose="020B0604020202020204" pitchFamily="34" charset="0"/>
              <a:cs typeface="Arial" panose="020B0604020202020204" pitchFamily="34" charset="0"/>
            </a:endParaRPr>
          </a:p>
          <a:p>
            <a:pPr>
              <a:defRPr sz="1800">
                <a:latin typeface="Arial" panose="020B0604020202020204" pitchFamily="34" charset="0"/>
                <a:cs typeface="Arial" panose="020B0604020202020204" pitchFamily="34" charset="0"/>
              </a:defRPr>
            </a:pPr>
            <a:r>
              <a:rPr lang="pl-PL" sz="1800" b="1" i="0" u="sng" baseline="0" dirty="0">
                <a:effectLst/>
                <a:latin typeface="Arial" panose="020B0604020202020204" pitchFamily="34" charset="0"/>
                <a:cs typeface="Arial" panose="020B0604020202020204" pitchFamily="34" charset="0"/>
              </a:rPr>
              <a:t>w woj. </a:t>
            </a:r>
            <a:r>
              <a:rPr lang="pl-PL" sz="1800" b="1" i="0" u="sng" baseline="0" dirty="0" smtClean="0">
                <a:effectLst/>
                <a:latin typeface="Arial" panose="020B0604020202020204" pitchFamily="34" charset="0"/>
                <a:cs typeface="Arial" panose="020B0604020202020204" pitchFamily="34" charset="0"/>
              </a:rPr>
              <a:t>podkarpackim</a:t>
            </a:r>
            <a:endParaRPr lang="pl-PL" sz="1800" dirty="0">
              <a:effectLst/>
              <a:latin typeface="Arial" panose="020B0604020202020204" pitchFamily="34" charset="0"/>
              <a:cs typeface="Arial" panose="020B0604020202020204" pitchFamily="34" charset="0"/>
            </a:endParaRPr>
          </a:p>
        </c:rich>
      </c:tx>
      <c:layout>
        <c:manualLayout>
          <c:xMode val="edge"/>
          <c:yMode val="edge"/>
          <c:x val="0.20969857955212173"/>
          <c:y val="1.4521607370420858E-2"/>
        </c:manualLayout>
      </c:layout>
      <c:overlay val="0"/>
      <c:spPr>
        <a:noFill/>
        <a:ln>
          <a:noFill/>
        </a:ln>
        <a:effectLst/>
      </c:spPr>
      <c:txPr>
        <a:bodyPr rot="0" spcFirstLastPara="1" vertOverflow="ellipsis" vert="horz" wrap="square" anchor="ctr" anchorCtr="1"/>
        <a:lstStyle/>
        <a:p>
          <a:pPr>
            <a:defRPr sz="1800" b="0" i="0" u="none" strike="noStrike" kern="1200" spc="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pl-PL"/>
        </a:p>
      </c:txPr>
    </c:title>
    <c:autoTitleDeleted val="0"/>
    <c:plotArea>
      <c:layout/>
      <c:pieChart>
        <c:varyColors val="1"/>
        <c:ser>
          <c:idx val="0"/>
          <c:order val="0"/>
          <c:spPr>
            <a:solidFill>
              <a:schemeClr val="bg1">
                <a:lumMod val="65000"/>
              </a:schemeClr>
            </a:solidFill>
          </c:spPr>
          <c:dPt>
            <c:idx val="0"/>
            <c:bubble3D val="0"/>
            <c:spPr>
              <a:solidFill>
                <a:srgbClr val="FF0000"/>
              </a:solidFill>
              <a:ln w="19050">
                <a:solidFill>
                  <a:schemeClr val="lt1"/>
                </a:solidFill>
              </a:ln>
              <a:effectLst/>
            </c:spPr>
          </c:dPt>
          <c:dPt>
            <c:idx val="1"/>
            <c:bubble3D val="0"/>
            <c:spPr>
              <a:solidFill>
                <a:schemeClr val="bg1">
                  <a:lumMod val="65000"/>
                </a:schemeClr>
              </a:solidFill>
              <a:ln w="19050">
                <a:solidFill>
                  <a:schemeClr val="lt1"/>
                </a:solidFill>
              </a:ln>
              <a:effectLst/>
            </c:spPr>
          </c:dPt>
          <c:dLbls>
            <c:dLbl>
              <c:idx val="0"/>
              <c:layout>
                <c:manualLayout>
                  <c:x val="0.12879269072887617"/>
                  <c:y val="6.172140505889346E-2"/>
                </c:manualLayout>
              </c:layout>
              <c:tx>
                <c:rich>
                  <a:bodyPr/>
                  <a:lstStyle/>
                  <a:p>
                    <a:r>
                      <a:rPr lang="en-US" dirty="0" smtClean="0"/>
                      <a:t>733 </a:t>
                    </a:r>
                    <a:r>
                      <a:rPr lang="en-US" dirty="0" err="1" smtClean="0"/>
                      <a:t>szt</a:t>
                    </a:r>
                    <a:r>
                      <a:rPr lang="en-US" dirty="0" smtClean="0"/>
                      <a:t>.;</a:t>
                    </a:r>
                  </a:p>
                  <a:p>
                    <a:r>
                      <a:rPr lang="en-US" baseline="0" dirty="0" smtClean="0"/>
                      <a:t> </a:t>
                    </a:r>
                    <a:fld id="{39671C1D-FBB0-4B3C-8265-B566E81920B1}" type="PERCENTAGE">
                      <a:rPr lang="en-US" baseline="0"/>
                      <a:pPr/>
                      <a:t>[PROCENTOWE]</a:t>
                    </a:fld>
                    <a:endParaRPr lang="en-US" baseline="0" dirty="0" smtClean="0"/>
                  </a:p>
                </c:rich>
              </c:tx>
              <c:showLegendKey val="0"/>
              <c:showVal val="1"/>
              <c:showCatName val="0"/>
              <c:showSerName val="0"/>
              <c:showPercent val="1"/>
              <c:showBubbleSize val="0"/>
              <c:extLst>
                <c:ext xmlns:c15="http://schemas.microsoft.com/office/drawing/2012/chart" uri="{CE6537A1-D6FC-4f65-9D91-7224C49458BB}">
                  <c15:dlblFieldTable/>
                  <c15:showDataLabelsRange val="0"/>
                </c:ext>
              </c:extLst>
            </c:dLbl>
            <c:dLbl>
              <c:idx val="1"/>
              <c:layout>
                <c:manualLayout>
                  <c:x val="6.5192037492232485E-2"/>
                  <c:y val="-0.21656862040727973"/>
                </c:manualLayout>
              </c:layout>
              <c:tx>
                <c:rich>
                  <a:bodyPr rot="0" spcFirstLastPara="1" vertOverflow="ellipsis" vert="horz" wrap="square" lIns="38100" tIns="19050" rIns="38100" bIns="19050" anchor="ctr" anchorCtr="1">
                    <a:spAutoFit/>
                  </a:bodyPr>
                  <a:lstStyle/>
                  <a:p>
                    <a:pPr>
                      <a:defRPr sz="1800" b="1" i="0" u="none" strike="noStrike" kern="1200" baseline="0">
                        <a:solidFill>
                          <a:schemeClr val="bg1"/>
                        </a:solidFill>
                        <a:latin typeface="Arial" panose="020B0604020202020204" pitchFamily="34" charset="0"/>
                        <a:ea typeface="+mn-ea"/>
                        <a:cs typeface="Arial" panose="020B0604020202020204" pitchFamily="34" charset="0"/>
                      </a:defRPr>
                    </a:pPr>
                    <a:fld id="{49C2B7A0-5E09-42E7-81DA-A76E8744370B}" type="VALUE">
                      <a:rPr lang="en-US" b="1" smtClean="0">
                        <a:latin typeface="Arial" panose="020B0604020202020204" pitchFamily="34" charset="0"/>
                        <a:cs typeface="Arial" panose="020B0604020202020204" pitchFamily="34" charset="0"/>
                      </a:rPr>
                      <a:pPr>
                        <a:defRPr sz="1800" b="1">
                          <a:solidFill>
                            <a:schemeClr val="bg1"/>
                          </a:solidFill>
                          <a:latin typeface="Arial" panose="020B0604020202020204" pitchFamily="34" charset="0"/>
                          <a:cs typeface="Arial" panose="020B0604020202020204" pitchFamily="34" charset="0"/>
                        </a:defRPr>
                      </a:pPr>
                      <a:t>[WARTOŚĆ]</a:t>
                    </a:fld>
                    <a:r>
                      <a:rPr lang="en-US" b="1" dirty="0" smtClean="0">
                        <a:latin typeface="Arial" panose="020B0604020202020204" pitchFamily="34" charset="0"/>
                        <a:cs typeface="Arial" panose="020B0604020202020204" pitchFamily="34" charset="0"/>
                      </a:rPr>
                      <a:t> </a:t>
                    </a:r>
                    <a:r>
                      <a:rPr lang="en-US" b="1" dirty="0" err="1" smtClean="0">
                        <a:latin typeface="Arial" panose="020B0604020202020204" pitchFamily="34" charset="0"/>
                        <a:cs typeface="Arial" panose="020B0604020202020204" pitchFamily="34" charset="0"/>
                      </a:rPr>
                      <a:t>szt</a:t>
                    </a:r>
                    <a:r>
                      <a:rPr lang="en-US" b="1" dirty="0" smtClean="0">
                        <a:latin typeface="Arial" panose="020B0604020202020204" pitchFamily="34" charset="0"/>
                        <a:cs typeface="Arial" panose="020B0604020202020204" pitchFamily="34" charset="0"/>
                      </a:rPr>
                      <a:t>.</a:t>
                    </a:r>
                    <a:r>
                      <a:rPr lang="en-US" b="1" baseline="0" dirty="0" smtClean="0">
                        <a:latin typeface="Arial" panose="020B0604020202020204" pitchFamily="34" charset="0"/>
                        <a:cs typeface="Arial" panose="020B0604020202020204" pitchFamily="34" charset="0"/>
                      </a:rPr>
                      <a:t>; </a:t>
                    </a:r>
                    <a:fld id="{1698CE7C-EF75-49B0-BAC9-C62D6D51C252}" type="PERCENTAGE">
                      <a:rPr lang="en-US" b="1" baseline="0">
                        <a:latin typeface="Arial" panose="020B0604020202020204" pitchFamily="34" charset="0"/>
                        <a:cs typeface="Arial" panose="020B0604020202020204" pitchFamily="34" charset="0"/>
                      </a:rPr>
                      <a:pPr>
                        <a:defRPr sz="1800" b="1">
                          <a:solidFill>
                            <a:schemeClr val="bg1"/>
                          </a:solidFill>
                          <a:latin typeface="Arial" panose="020B0604020202020204" pitchFamily="34" charset="0"/>
                          <a:cs typeface="Arial" panose="020B0604020202020204" pitchFamily="34" charset="0"/>
                        </a:defRPr>
                      </a:pPr>
                      <a:t>[PROCENTOWE]</a:t>
                    </a:fld>
                    <a:endParaRPr lang="en-US" b="1" baseline="0" dirty="0" smtClean="0">
                      <a:latin typeface="Arial" panose="020B0604020202020204" pitchFamily="34" charset="0"/>
                      <a:cs typeface="Arial" panose="020B0604020202020204" pitchFamily="34" charset="0"/>
                    </a:endParaRPr>
                  </a:p>
                </c:rich>
              </c:tx>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bg1"/>
                      </a:solidFill>
                      <a:latin typeface="Arial" panose="020B0604020202020204" pitchFamily="34" charset="0"/>
                      <a:ea typeface="+mn-ea"/>
                      <a:cs typeface="Arial" panose="020B0604020202020204" pitchFamily="34" charset="0"/>
                    </a:defRPr>
                  </a:pPr>
                  <a:endParaRPr lang="pl-PL"/>
                </a:p>
              </c:txPr>
              <c:showLegendKey val="0"/>
              <c:showVal val="1"/>
              <c:showCatName val="0"/>
              <c:showSerName val="0"/>
              <c:showPercent val="1"/>
              <c:showBubbleSize val="0"/>
              <c:extLst>
                <c:ext xmlns:c15="http://schemas.microsoft.com/office/drawing/2012/chart" uri="{CE6537A1-D6FC-4f65-9D91-7224C49458BB}">
                  <c15:dlblFieldTable/>
                  <c15:showDataLabelsRange val="0"/>
                </c:ext>
              </c:extLst>
            </c:dLbl>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pl-PL"/>
              </a:p>
            </c:txPr>
            <c:showLegendKey val="0"/>
            <c:showVal val="1"/>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Arkusz1!$O$26:$O$27</c:f>
              <c:strCache>
                <c:ptCount val="2"/>
                <c:pt idx="0">
                  <c:v>podkarpackie</c:v>
                </c:pt>
                <c:pt idx="1">
                  <c:v>pozostałe województwa</c:v>
                </c:pt>
              </c:strCache>
            </c:strRef>
          </c:cat>
          <c:val>
            <c:numRef>
              <c:f>Arkusz1!$P$26:$P$27</c:f>
              <c:numCache>
                <c:formatCode>General</c:formatCode>
                <c:ptCount val="2"/>
                <c:pt idx="0">
                  <c:v>733</c:v>
                </c:pt>
                <c:pt idx="1">
                  <c:v>13268</c:v>
                </c:pt>
              </c:numCache>
            </c:numRef>
          </c:val>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pl-PL"/>
        </a:p>
      </c:txPr>
    </c:legend>
    <c:plotVisOnly val="1"/>
    <c:dispBlanksAs val="gap"/>
    <c:showDLblsOverMax val="0"/>
  </c:chart>
  <c:spPr>
    <a:noFill/>
    <a:ln>
      <a:noFill/>
    </a:ln>
    <a:effectLst/>
  </c:spPr>
  <c:txPr>
    <a:bodyPr/>
    <a:lstStyle/>
    <a:p>
      <a:pPr>
        <a:defRPr/>
      </a:pPr>
      <a:endParaRPr lang="pl-PL"/>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pl-PL"/>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spc="0" baseline="0">
                <a:solidFill>
                  <a:schemeClr val="tx1">
                    <a:lumMod val="65000"/>
                    <a:lumOff val="35000"/>
                  </a:schemeClr>
                </a:solidFill>
                <a:latin typeface="Arial" panose="020B0604020202020204" pitchFamily="34" charset="0"/>
                <a:ea typeface="+mn-ea"/>
                <a:cs typeface="Arial" panose="020B0604020202020204" pitchFamily="34" charset="0"/>
              </a:defRPr>
            </a:pPr>
            <a:r>
              <a:rPr lang="pl-PL" sz="1800" b="1" dirty="0">
                <a:latin typeface="Arial" panose="020B0604020202020204" pitchFamily="34" charset="0"/>
                <a:cs typeface="Arial" panose="020B0604020202020204" pitchFamily="34" charset="0"/>
              </a:rPr>
              <a:t>Liczba zdarzeń </a:t>
            </a:r>
          </a:p>
          <a:p>
            <a:pPr>
              <a:defRPr sz="1800" b="1">
                <a:latin typeface="Arial" panose="020B0604020202020204" pitchFamily="34" charset="0"/>
                <a:cs typeface="Arial" panose="020B0604020202020204" pitchFamily="34" charset="0"/>
              </a:defRPr>
            </a:pPr>
            <a:r>
              <a:rPr lang="pl-PL" sz="1800" b="1" dirty="0">
                <a:latin typeface="Arial" panose="020B0604020202020204" pitchFamily="34" charset="0"/>
                <a:cs typeface="Arial" panose="020B0604020202020204" pitchFamily="34" charset="0"/>
              </a:rPr>
              <a:t>oraz procentowy udział w skali kraju</a:t>
            </a:r>
          </a:p>
          <a:p>
            <a:pPr>
              <a:defRPr sz="1800" b="1">
                <a:latin typeface="Arial" panose="020B0604020202020204" pitchFamily="34" charset="0"/>
                <a:cs typeface="Arial" panose="020B0604020202020204" pitchFamily="34" charset="0"/>
              </a:defRPr>
            </a:pPr>
            <a:r>
              <a:rPr lang="pl-PL" sz="1800" b="1" dirty="0">
                <a:latin typeface="Arial" panose="020B0604020202020204" pitchFamily="34" charset="0"/>
                <a:cs typeface="Arial" panose="020B0604020202020204" pitchFamily="34" charset="0"/>
              </a:rPr>
              <a:t>na przejazdach/przejściach kat. A-E</a:t>
            </a:r>
          </a:p>
          <a:p>
            <a:pPr>
              <a:defRPr sz="1800" b="1">
                <a:latin typeface="Arial" panose="020B0604020202020204" pitchFamily="34" charset="0"/>
                <a:cs typeface="Arial" panose="020B0604020202020204" pitchFamily="34" charset="0"/>
              </a:defRPr>
            </a:pPr>
            <a:r>
              <a:rPr lang="pl-PL" sz="1800" b="1" u="sng" dirty="0">
                <a:latin typeface="Arial" panose="020B0604020202020204" pitchFamily="34" charset="0"/>
                <a:cs typeface="Arial" panose="020B0604020202020204" pitchFamily="34" charset="0"/>
              </a:rPr>
              <a:t>w </a:t>
            </a:r>
            <a:r>
              <a:rPr lang="pl-PL" sz="1800" b="1" u="sng" dirty="0" smtClean="0">
                <a:latin typeface="Arial" panose="020B0604020202020204" pitchFamily="34" charset="0"/>
                <a:cs typeface="Arial" panose="020B0604020202020204" pitchFamily="34" charset="0"/>
              </a:rPr>
              <a:t>woj. podkarpackim</a:t>
            </a:r>
            <a:r>
              <a:rPr lang="pl-PL" sz="1800" b="1" dirty="0" smtClean="0">
                <a:latin typeface="Arial" panose="020B0604020202020204" pitchFamily="34" charset="0"/>
                <a:cs typeface="Arial" panose="020B0604020202020204" pitchFamily="34" charset="0"/>
              </a:rPr>
              <a:t> </a:t>
            </a:r>
            <a:endParaRPr lang="pl-PL" sz="1800" b="1" dirty="0">
              <a:latin typeface="Arial" panose="020B0604020202020204" pitchFamily="34" charset="0"/>
              <a:cs typeface="Arial" panose="020B0604020202020204" pitchFamily="34" charset="0"/>
            </a:endParaRPr>
          </a:p>
          <a:p>
            <a:pPr>
              <a:defRPr sz="1800" b="1">
                <a:latin typeface="Arial" panose="020B0604020202020204" pitchFamily="34" charset="0"/>
                <a:cs typeface="Arial" panose="020B0604020202020204" pitchFamily="34" charset="0"/>
              </a:defRPr>
            </a:pPr>
            <a:r>
              <a:rPr lang="pl-PL" sz="1800" b="1" dirty="0">
                <a:latin typeface="Arial" panose="020B0604020202020204" pitchFamily="34" charset="0"/>
                <a:cs typeface="Arial" panose="020B0604020202020204" pitchFamily="34" charset="0"/>
              </a:rPr>
              <a:t>w 2016 </a:t>
            </a:r>
            <a:r>
              <a:rPr lang="pl-PL" sz="1800" b="1" dirty="0" smtClean="0">
                <a:latin typeface="Arial" panose="020B0604020202020204" pitchFamily="34" charset="0"/>
                <a:cs typeface="Arial" panose="020B0604020202020204" pitchFamily="34" charset="0"/>
              </a:rPr>
              <a:t>roku</a:t>
            </a:r>
            <a:endParaRPr lang="pl-PL" sz="1800" b="1" dirty="0">
              <a:latin typeface="Arial" panose="020B0604020202020204" pitchFamily="34" charset="0"/>
              <a:cs typeface="Arial" panose="020B0604020202020204" pitchFamily="34" charset="0"/>
            </a:endParaRPr>
          </a:p>
        </c:rich>
      </c:tx>
      <c:layout>
        <c:manualLayout>
          <c:xMode val="edge"/>
          <c:yMode val="edge"/>
          <c:x val="0.20664617519489897"/>
          <c:y val="1.7034697897584865E-2"/>
        </c:manualLayout>
      </c:layout>
      <c:overlay val="0"/>
      <c:spPr>
        <a:noFill/>
        <a:ln>
          <a:noFill/>
        </a:ln>
        <a:effectLst/>
      </c:spPr>
      <c:txPr>
        <a:bodyPr rot="0" spcFirstLastPara="1" vertOverflow="ellipsis" vert="horz" wrap="square" anchor="ctr" anchorCtr="1"/>
        <a:lstStyle/>
        <a:p>
          <a:pPr>
            <a:defRPr sz="1800" b="1" i="0" u="none" strike="noStrike" kern="1200" spc="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pl-PL"/>
        </a:p>
      </c:txPr>
    </c:title>
    <c:autoTitleDeleted val="0"/>
    <c:plotArea>
      <c:layout>
        <c:manualLayout>
          <c:layoutTarget val="inner"/>
          <c:xMode val="edge"/>
          <c:yMode val="edge"/>
          <c:x val="0.31285882130587167"/>
          <c:y val="0.34100571783335498"/>
          <c:w val="0.4115252138796755"/>
          <c:h val="0.53779671799431283"/>
        </c:manualLayout>
      </c:layout>
      <c:pieChart>
        <c:varyColors val="1"/>
        <c:ser>
          <c:idx val="0"/>
          <c:order val="0"/>
          <c:spPr>
            <a:solidFill>
              <a:srgbClr val="FF0000"/>
            </a:solidFill>
          </c:spPr>
          <c:dPt>
            <c:idx val="0"/>
            <c:bubble3D val="0"/>
            <c:spPr>
              <a:solidFill>
                <a:srgbClr val="FF0000"/>
              </a:solidFill>
              <a:ln w="19050">
                <a:solidFill>
                  <a:schemeClr val="lt1"/>
                </a:solidFill>
              </a:ln>
              <a:effectLst/>
            </c:spPr>
          </c:dPt>
          <c:dPt>
            <c:idx val="1"/>
            <c:bubble3D val="0"/>
            <c:spPr>
              <a:solidFill>
                <a:schemeClr val="bg1">
                  <a:lumMod val="65000"/>
                </a:schemeClr>
              </a:solidFill>
              <a:ln w="19050">
                <a:solidFill>
                  <a:schemeClr val="lt1"/>
                </a:solidFill>
              </a:ln>
              <a:effectLst/>
            </c:spPr>
          </c:dPt>
          <c:dLbls>
            <c:dLbl>
              <c:idx val="0"/>
              <c:layout>
                <c:manualLayout>
                  <c:x val="4.1154622486909952E-2"/>
                  <c:y val="3.2346686591183402E-3"/>
                </c:manualLayout>
              </c:layout>
              <c:tx>
                <c:rich>
                  <a:bodyPr rot="0" spcFirstLastPara="1" vertOverflow="ellipsis" vert="horz" wrap="square" lIns="38100" tIns="19050" rIns="38100" bIns="19050" anchor="ctr" anchorCtr="1">
                    <a:spAutoFit/>
                  </a:bodyPr>
                  <a:lstStyle/>
                  <a:p>
                    <a:pPr>
                      <a:defRPr sz="1800" b="1"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fld id="{51A3B08E-4D5D-4B1B-9722-C4CD3838E09B}" type="VALUE">
                      <a:rPr lang="en-US" smtClean="0"/>
                      <a:pPr>
                        <a:defRPr sz="1800" b="1">
                          <a:latin typeface="Arial" panose="020B0604020202020204" pitchFamily="34" charset="0"/>
                          <a:cs typeface="Arial" panose="020B0604020202020204" pitchFamily="34" charset="0"/>
                        </a:defRPr>
                      </a:pPr>
                      <a:t>[WARTOŚĆ]</a:t>
                    </a:fld>
                    <a:r>
                      <a:rPr lang="en-US" dirty="0" smtClean="0"/>
                      <a:t> </a:t>
                    </a:r>
                    <a:r>
                      <a:rPr lang="en-US" dirty="0" err="1" smtClean="0"/>
                      <a:t>szt</a:t>
                    </a:r>
                    <a:r>
                      <a:rPr lang="en-US" dirty="0" smtClean="0"/>
                      <a:t>.</a:t>
                    </a:r>
                    <a:r>
                      <a:rPr lang="en-US" baseline="0" dirty="0" smtClean="0"/>
                      <a:t>; </a:t>
                    </a:r>
                    <a:fld id="{722B9814-6361-415A-907C-0B4380D3A9C8}" type="PERCENTAGE">
                      <a:rPr lang="en-US" baseline="0"/>
                      <a:pPr>
                        <a:defRPr sz="1800" b="1">
                          <a:latin typeface="Arial" panose="020B0604020202020204" pitchFamily="34" charset="0"/>
                          <a:cs typeface="Arial" panose="020B0604020202020204" pitchFamily="34" charset="0"/>
                        </a:defRPr>
                      </a:pPr>
                      <a:t>[PROCENTOWE]</a:t>
                    </a:fld>
                    <a:endParaRPr lang="en-US" baseline="0" dirty="0" smtClean="0"/>
                  </a:p>
                </c:rich>
              </c:tx>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pl-PL"/>
                </a:p>
              </c:txPr>
              <c:showLegendKey val="0"/>
              <c:showVal val="1"/>
              <c:showCatName val="0"/>
              <c:showSerName val="0"/>
              <c:showPercent val="1"/>
              <c:showBubbleSize val="0"/>
              <c:extLst>
                <c:ext xmlns:c15="http://schemas.microsoft.com/office/drawing/2012/chart" uri="{CE6537A1-D6FC-4f65-9D91-7224C49458BB}">
                  <c15:dlblFieldTable/>
                  <c15:showDataLabelsRange val="0"/>
                </c:ext>
              </c:extLst>
            </c:dLbl>
            <c:dLbl>
              <c:idx val="1"/>
              <c:layout>
                <c:manualLayout>
                  <c:x val="-0.13176897080133895"/>
                  <c:y val="-4.3555365642413142E-2"/>
                </c:manualLayout>
              </c:layout>
              <c:tx>
                <c:rich>
                  <a:bodyPr/>
                  <a:lstStyle/>
                  <a:p>
                    <a:fld id="{A63A6A8F-2911-4F30-8159-0EA71E7BE10F}" type="VALUE">
                      <a:rPr lang="en-US" sz="1800" smtClean="0"/>
                      <a:pPr/>
                      <a:t>[WARTOŚĆ]</a:t>
                    </a:fld>
                    <a:r>
                      <a:rPr lang="en-US" sz="1800" dirty="0" smtClean="0"/>
                      <a:t> </a:t>
                    </a:r>
                    <a:r>
                      <a:rPr lang="en-US" sz="1800" dirty="0" err="1" smtClean="0"/>
                      <a:t>szt</a:t>
                    </a:r>
                    <a:r>
                      <a:rPr lang="en-US" sz="1800" dirty="0" smtClean="0"/>
                      <a:t>.</a:t>
                    </a:r>
                    <a:r>
                      <a:rPr lang="en-US" sz="1800" baseline="0" dirty="0" smtClean="0"/>
                      <a:t>; </a:t>
                    </a:r>
                    <a:fld id="{8C486999-A7FF-4E34-801D-9997B760C104}" type="PERCENTAGE">
                      <a:rPr lang="en-US" sz="1800" baseline="0"/>
                      <a:pPr/>
                      <a:t>[PROCENTOWE]</a:t>
                    </a:fld>
                    <a:endParaRPr lang="en-US" sz="1800" baseline="0" dirty="0" smtClean="0"/>
                  </a:p>
                </c:rich>
              </c:tx>
              <c:showLegendKey val="0"/>
              <c:showVal val="1"/>
              <c:showCatName val="0"/>
              <c:showSerName val="0"/>
              <c:showPercent val="1"/>
              <c:showBubbleSize val="0"/>
              <c:extLst>
                <c:ext xmlns:c15="http://schemas.microsoft.com/office/drawing/2012/chart" uri="{CE6537A1-D6FC-4f65-9D91-7224C49458BB}">
                  <c15:dlblFieldTable/>
                  <c15:showDataLabelsRange val="0"/>
                </c:ext>
              </c:extLst>
            </c:dLbl>
            <c:spPr>
              <a:noFill/>
              <a:ln>
                <a:noFill/>
              </a:ln>
              <a:effectLst/>
            </c:spPr>
            <c:txPr>
              <a:bodyPr rot="0" spcFirstLastPara="1" vertOverflow="ellipsis" vert="horz" wrap="square" lIns="38100" tIns="19050" rIns="38100" bIns="19050" anchor="ctr" anchorCtr="1">
                <a:spAutoFit/>
              </a:bodyPr>
              <a:lstStyle/>
              <a:p>
                <a:pPr>
                  <a:defRPr sz="4800" b="1"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pl-PL"/>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wielkopolskie!$T$25:$T$26</c:f>
              <c:strCache>
                <c:ptCount val="2"/>
                <c:pt idx="0">
                  <c:v>podkarpackie</c:v>
                </c:pt>
                <c:pt idx="1">
                  <c:v>pozostałe województwa</c:v>
                </c:pt>
              </c:strCache>
            </c:strRef>
          </c:cat>
          <c:val>
            <c:numRef>
              <c:f>wielkopolskie!$U$25:$U$26</c:f>
              <c:numCache>
                <c:formatCode>General</c:formatCode>
                <c:ptCount val="2"/>
                <c:pt idx="0">
                  <c:v>10</c:v>
                </c:pt>
                <c:pt idx="1">
                  <c:v>190</c:v>
                </c:pt>
              </c:numCache>
            </c:numRef>
          </c:val>
        </c:ser>
        <c:ser>
          <c:idx val="1"/>
          <c:order val="1"/>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cat>
            <c:strRef>
              <c:f>wielkopolskie!$T$25:$T$26</c:f>
              <c:strCache>
                <c:ptCount val="2"/>
                <c:pt idx="0">
                  <c:v>podkarpackie</c:v>
                </c:pt>
                <c:pt idx="1">
                  <c:v>pozostałe województwa</c:v>
                </c:pt>
              </c:strCache>
            </c:strRef>
          </c:cat>
          <c:val>
            <c:numRef>
              <c:f>wielkopolskie!$V$25:$V$26</c:f>
              <c:numCache>
                <c:formatCode>General</c:formatCode>
                <c:ptCount val="2"/>
                <c:pt idx="0">
                  <c:v>4.975124378109453E-2</c:v>
                </c:pt>
                <c:pt idx="1">
                  <c:v>0.94527363184079605</c:v>
                </c:pt>
              </c:numCache>
            </c:numRef>
          </c:val>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pl-PL"/>
        </a:p>
      </c:txPr>
    </c:legend>
    <c:plotVisOnly val="1"/>
    <c:dispBlanksAs val="gap"/>
    <c:showDLblsOverMax val="0"/>
  </c:chart>
  <c:spPr>
    <a:noFill/>
    <a:ln>
      <a:noFill/>
    </a:ln>
    <a:effectLst/>
  </c:spPr>
  <c:txPr>
    <a:bodyPr/>
    <a:lstStyle/>
    <a:p>
      <a:pPr>
        <a:defRPr/>
      </a:pPr>
      <a:endParaRPr lang="pl-PL"/>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pl-PL"/>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spc="0" baseline="0">
                <a:solidFill>
                  <a:schemeClr val="tx1">
                    <a:lumMod val="65000"/>
                    <a:lumOff val="35000"/>
                  </a:schemeClr>
                </a:solidFill>
                <a:latin typeface="Arial" panose="020B0604020202020204" pitchFamily="34" charset="0"/>
                <a:ea typeface="+mn-ea"/>
                <a:cs typeface="Arial" panose="020B0604020202020204" pitchFamily="34" charset="0"/>
              </a:defRPr>
            </a:pPr>
            <a:r>
              <a:rPr lang="pl-PL" sz="1800" b="1" dirty="0">
                <a:latin typeface="Arial" panose="020B0604020202020204" pitchFamily="34" charset="0"/>
                <a:cs typeface="Arial" panose="020B0604020202020204" pitchFamily="34" charset="0"/>
              </a:rPr>
              <a:t>Liczba</a:t>
            </a:r>
            <a:r>
              <a:rPr lang="pl-PL" sz="1800" b="1" baseline="0" dirty="0">
                <a:latin typeface="Arial" panose="020B0604020202020204" pitchFamily="34" charset="0"/>
                <a:cs typeface="Arial" panose="020B0604020202020204" pitchFamily="34" charset="0"/>
              </a:rPr>
              <a:t> zdarzeń na przejazdach/przejściach kat. A- E </a:t>
            </a:r>
          </a:p>
          <a:p>
            <a:pPr>
              <a:defRPr sz="1800" b="1">
                <a:latin typeface="Arial" panose="020B0604020202020204" pitchFamily="34" charset="0"/>
                <a:cs typeface="Arial" panose="020B0604020202020204" pitchFamily="34" charset="0"/>
              </a:defRPr>
            </a:pPr>
            <a:r>
              <a:rPr lang="pl-PL" sz="1800" b="1" baseline="0" dirty="0">
                <a:latin typeface="Arial" panose="020B0604020202020204" pitchFamily="34" charset="0"/>
                <a:cs typeface="Arial" panose="020B0604020202020204" pitchFamily="34" charset="0"/>
              </a:rPr>
              <a:t>w podziale na kategorie </a:t>
            </a:r>
          </a:p>
          <a:p>
            <a:pPr>
              <a:defRPr sz="1800" b="1">
                <a:latin typeface="Arial" panose="020B0604020202020204" pitchFamily="34" charset="0"/>
                <a:cs typeface="Arial" panose="020B0604020202020204" pitchFamily="34" charset="0"/>
              </a:defRPr>
            </a:pPr>
            <a:r>
              <a:rPr lang="pl-PL" sz="1800" b="1" u="sng" baseline="0" dirty="0">
                <a:latin typeface="Arial" panose="020B0604020202020204" pitchFamily="34" charset="0"/>
                <a:cs typeface="Arial" panose="020B0604020202020204" pitchFamily="34" charset="0"/>
              </a:rPr>
              <a:t>w </a:t>
            </a:r>
            <a:r>
              <a:rPr lang="pl-PL" sz="1800" b="1" u="sng" baseline="0" dirty="0" smtClean="0">
                <a:latin typeface="Arial" panose="020B0604020202020204" pitchFamily="34" charset="0"/>
                <a:cs typeface="Arial" panose="020B0604020202020204" pitchFamily="34" charset="0"/>
              </a:rPr>
              <a:t>woj. podkarpackim </a:t>
            </a:r>
            <a:endParaRPr lang="pl-PL" sz="1800" b="1" u="sng" baseline="0" dirty="0">
              <a:latin typeface="Arial" panose="020B0604020202020204" pitchFamily="34" charset="0"/>
              <a:cs typeface="Arial" panose="020B0604020202020204" pitchFamily="34" charset="0"/>
            </a:endParaRPr>
          </a:p>
          <a:p>
            <a:pPr>
              <a:defRPr sz="1800" b="1">
                <a:latin typeface="Arial" panose="020B0604020202020204" pitchFamily="34" charset="0"/>
                <a:cs typeface="Arial" panose="020B0604020202020204" pitchFamily="34" charset="0"/>
              </a:defRPr>
            </a:pPr>
            <a:r>
              <a:rPr lang="pl-PL" sz="1800" b="1" baseline="0" dirty="0">
                <a:latin typeface="Arial" panose="020B0604020202020204" pitchFamily="34" charset="0"/>
                <a:cs typeface="Arial" panose="020B0604020202020204" pitchFamily="34" charset="0"/>
              </a:rPr>
              <a:t>w latach 2014-2016</a:t>
            </a:r>
            <a:endParaRPr lang="pl-PL" sz="1800" b="1" dirty="0">
              <a:latin typeface="Arial" panose="020B0604020202020204" pitchFamily="34" charset="0"/>
              <a:cs typeface="Arial" panose="020B0604020202020204" pitchFamily="34" charset="0"/>
            </a:endParaRPr>
          </a:p>
        </c:rich>
      </c:tx>
      <c:layout>
        <c:manualLayout>
          <c:xMode val="edge"/>
          <c:yMode val="edge"/>
          <c:x val="0.22822152343155974"/>
          <c:y val="3.5642575151593345E-2"/>
        </c:manualLayout>
      </c:layout>
      <c:overlay val="0"/>
      <c:spPr>
        <a:noFill/>
        <a:ln>
          <a:noFill/>
        </a:ln>
        <a:effectLst/>
      </c:spPr>
      <c:txPr>
        <a:bodyPr rot="0" spcFirstLastPara="1" vertOverflow="ellipsis" vert="horz" wrap="square" anchor="ctr" anchorCtr="1"/>
        <a:lstStyle/>
        <a:p>
          <a:pPr>
            <a:defRPr sz="1800" b="1" i="0" u="none" strike="noStrike" kern="1200" spc="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pl-PL"/>
        </a:p>
      </c:tx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tx>
            <c:strRef>
              <c:f>świętokrzyskie!$AA$7</c:f>
              <c:strCache>
                <c:ptCount val="1"/>
                <c:pt idx="0">
                  <c:v>A</c:v>
                </c:pt>
              </c:strCache>
            </c:strRef>
          </c:tx>
          <c:spPr>
            <a:solidFill>
              <a:schemeClr val="tx1">
                <a:lumMod val="65000"/>
                <a:lumOff val="35000"/>
              </a:schemeClr>
            </a:solidFill>
            <a:ln>
              <a:noFill/>
            </a:ln>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pl-PL"/>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świętokrzyskie!$Z$8:$Z$10</c:f>
              <c:numCache>
                <c:formatCode>General</c:formatCode>
                <c:ptCount val="3"/>
                <c:pt idx="0">
                  <c:v>2014</c:v>
                </c:pt>
                <c:pt idx="1">
                  <c:v>2015</c:v>
                </c:pt>
                <c:pt idx="2">
                  <c:v>2016</c:v>
                </c:pt>
              </c:numCache>
            </c:numRef>
          </c:cat>
          <c:val>
            <c:numRef>
              <c:f>świętokrzyskie!$AA$8:$AA$10</c:f>
              <c:numCache>
                <c:formatCode>General</c:formatCode>
                <c:ptCount val="3"/>
                <c:pt idx="0">
                  <c:v>0</c:v>
                </c:pt>
                <c:pt idx="1">
                  <c:v>0</c:v>
                </c:pt>
                <c:pt idx="2">
                  <c:v>0</c:v>
                </c:pt>
              </c:numCache>
            </c:numRef>
          </c:val>
        </c:ser>
        <c:ser>
          <c:idx val="1"/>
          <c:order val="1"/>
          <c:tx>
            <c:strRef>
              <c:f>świętokrzyskie!$AB$7</c:f>
              <c:strCache>
                <c:ptCount val="1"/>
                <c:pt idx="0">
                  <c:v>B</c:v>
                </c:pt>
              </c:strCache>
            </c:strRef>
          </c:tx>
          <c:spPr>
            <a:solidFill>
              <a:schemeClr val="accent2">
                <a:lumMod val="60000"/>
                <a:lumOff val="40000"/>
              </a:schemeClr>
            </a:solidFill>
            <a:ln>
              <a:noFill/>
            </a:ln>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pl-PL"/>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świętokrzyskie!$Z$8:$Z$10</c:f>
              <c:numCache>
                <c:formatCode>General</c:formatCode>
                <c:ptCount val="3"/>
                <c:pt idx="0">
                  <c:v>2014</c:v>
                </c:pt>
                <c:pt idx="1">
                  <c:v>2015</c:v>
                </c:pt>
                <c:pt idx="2">
                  <c:v>2016</c:v>
                </c:pt>
              </c:numCache>
            </c:numRef>
          </c:cat>
          <c:val>
            <c:numRef>
              <c:f>świętokrzyskie!$AB$8:$AB$10</c:f>
              <c:numCache>
                <c:formatCode>General</c:formatCode>
                <c:ptCount val="3"/>
                <c:pt idx="0">
                  <c:v>0</c:v>
                </c:pt>
                <c:pt idx="1">
                  <c:v>0</c:v>
                </c:pt>
                <c:pt idx="2">
                  <c:v>0</c:v>
                </c:pt>
              </c:numCache>
            </c:numRef>
          </c:val>
        </c:ser>
        <c:ser>
          <c:idx val="2"/>
          <c:order val="2"/>
          <c:tx>
            <c:strRef>
              <c:f>świętokrzyskie!$AC$7</c:f>
              <c:strCache>
                <c:ptCount val="1"/>
                <c:pt idx="0">
                  <c:v>C</c:v>
                </c:pt>
              </c:strCache>
            </c:strRef>
          </c:tx>
          <c:spPr>
            <a:solidFill>
              <a:srgbClr val="C00000"/>
            </a:solidFill>
            <a:ln>
              <a:noFill/>
            </a:ln>
            <a:effectLst/>
            <a:sp3d/>
          </c:spPr>
          <c:invertIfNegative val="0"/>
          <c:dLbls>
            <c:dLbl>
              <c:idx val="2"/>
              <c:layout>
                <c:manualLayout>
                  <c:x val="0"/>
                  <c:y val="-1.0486388853051268E-2"/>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pl-PL"/>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świętokrzyskie!$Z$8:$Z$10</c:f>
              <c:numCache>
                <c:formatCode>General</c:formatCode>
                <c:ptCount val="3"/>
                <c:pt idx="0">
                  <c:v>2014</c:v>
                </c:pt>
                <c:pt idx="1">
                  <c:v>2015</c:v>
                </c:pt>
                <c:pt idx="2">
                  <c:v>2016</c:v>
                </c:pt>
              </c:numCache>
            </c:numRef>
          </c:cat>
          <c:val>
            <c:numRef>
              <c:f>świętokrzyskie!$AC$8:$AC$10</c:f>
              <c:numCache>
                <c:formatCode>General</c:formatCode>
                <c:ptCount val="3"/>
                <c:pt idx="0">
                  <c:v>1</c:v>
                </c:pt>
                <c:pt idx="1">
                  <c:v>0</c:v>
                </c:pt>
                <c:pt idx="2">
                  <c:v>1</c:v>
                </c:pt>
              </c:numCache>
            </c:numRef>
          </c:val>
        </c:ser>
        <c:ser>
          <c:idx val="3"/>
          <c:order val="3"/>
          <c:tx>
            <c:strRef>
              <c:f>świętokrzyskie!$AD$7</c:f>
              <c:strCache>
                <c:ptCount val="1"/>
                <c:pt idx="0">
                  <c:v>D</c:v>
                </c:pt>
              </c:strCache>
            </c:strRef>
          </c:tx>
          <c:spPr>
            <a:solidFill>
              <a:schemeClr val="tx1">
                <a:lumMod val="95000"/>
                <a:lumOff val="5000"/>
              </a:schemeClr>
            </a:solidFill>
            <a:ln>
              <a:noFill/>
            </a:ln>
            <a:effectLst/>
            <a:sp3d/>
          </c:spPr>
          <c:invertIfNegative val="0"/>
          <c:dLbls>
            <c:dLbl>
              <c:idx val="0"/>
              <c:layout>
                <c:manualLayout>
                  <c:x val="3.5285285702457802E-3"/>
                  <c:y val="-1.0486388853051268E-2"/>
                </c:manualLayout>
              </c:layout>
              <c:showLegendKey val="0"/>
              <c:showVal val="1"/>
              <c:showCatName val="0"/>
              <c:showSerName val="0"/>
              <c:showPercent val="0"/>
              <c:showBubbleSize val="0"/>
              <c:extLst>
                <c:ext xmlns:c15="http://schemas.microsoft.com/office/drawing/2012/chart" uri="{CE6537A1-D6FC-4f65-9D91-7224C49458BB}"/>
              </c:extLst>
            </c:dLbl>
            <c:dLbl>
              <c:idx val="1"/>
              <c:layout>
                <c:manualLayout>
                  <c:x val="4.7047047603277067E-3"/>
                  <c:y val="-1.0486388853051268E-2"/>
                </c:manualLayout>
              </c:layout>
              <c:showLegendKey val="0"/>
              <c:showVal val="1"/>
              <c:showCatName val="0"/>
              <c:showSerName val="0"/>
              <c:showPercent val="0"/>
              <c:showBubbleSize val="0"/>
              <c:extLst>
                <c:ext xmlns:c15="http://schemas.microsoft.com/office/drawing/2012/chart" uri="{CE6537A1-D6FC-4f65-9D91-7224C49458BB}"/>
              </c:extLst>
            </c:dLbl>
            <c:dLbl>
              <c:idx val="2"/>
              <c:layout>
                <c:manualLayout>
                  <c:x val="0"/>
                  <c:y val="-1.0486388853051268E-2"/>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pl-PL"/>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świętokrzyskie!$Z$8:$Z$10</c:f>
              <c:numCache>
                <c:formatCode>General</c:formatCode>
                <c:ptCount val="3"/>
                <c:pt idx="0">
                  <c:v>2014</c:v>
                </c:pt>
                <c:pt idx="1">
                  <c:v>2015</c:v>
                </c:pt>
                <c:pt idx="2">
                  <c:v>2016</c:v>
                </c:pt>
              </c:numCache>
            </c:numRef>
          </c:cat>
          <c:val>
            <c:numRef>
              <c:f>świętokrzyskie!$AD$8:$AD$10</c:f>
              <c:numCache>
                <c:formatCode>General</c:formatCode>
                <c:ptCount val="3"/>
                <c:pt idx="0">
                  <c:v>4</c:v>
                </c:pt>
                <c:pt idx="1">
                  <c:v>4</c:v>
                </c:pt>
                <c:pt idx="2">
                  <c:v>9</c:v>
                </c:pt>
              </c:numCache>
            </c:numRef>
          </c:val>
        </c:ser>
        <c:ser>
          <c:idx val="4"/>
          <c:order val="4"/>
          <c:tx>
            <c:strRef>
              <c:f>świętokrzyskie!$AE$7</c:f>
              <c:strCache>
                <c:ptCount val="1"/>
                <c:pt idx="0">
                  <c:v>E</c:v>
                </c:pt>
              </c:strCache>
            </c:strRef>
          </c:tx>
          <c:spPr>
            <a:solidFill>
              <a:schemeClr val="accent5"/>
            </a:solidFill>
            <a:ln>
              <a:noFill/>
            </a:ln>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pl-PL"/>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świętokrzyskie!$Z$8:$Z$10</c:f>
              <c:numCache>
                <c:formatCode>General</c:formatCode>
                <c:ptCount val="3"/>
                <c:pt idx="0">
                  <c:v>2014</c:v>
                </c:pt>
                <c:pt idx="1">
                  <c:v>2015</c:v>
                </c:pt>
                <c:pt idx="2">
                  <c:v>2016</c:v>
                </c:pt>
              </c:numCache>
            </c:numRef>
          </c:cat>
          <c:val>
            <c:numRef>
              <c:f>świętokrzyskie!$AE$8:$AE$10</c:f>
              <c:numCache>
                <c:formatCode>General</c:formatCode>
                <c:ptCount val="3"/>
                <c:pt idx="0">
                  <c:v>0</c:v>
                </c:pt>
                <c:pt idx="1">
                  <c:v>0</c:v>
                </c:pt>
                <c:pt idx="2">
                  <c:v>0</c:v>
                </c:pt>
              </c:numCache>
            </c:numRef>
          </c:val>
        </c:ser>
        <c:dLbls>
          <c:showLegendKey val="0"/>
          <c:showVal val="0"/>
          <c:showCatName val="0"/>
          <c:showSerName val="0"/>
          <c:showPercent val="0"/>
          <c:showBubbleSize val="0"/>
        </c:dLbls>
        <c:gapWidth val="150"/>
        <c:shape val="box"/>
        <c:axId val="596706832"/>
        <c:axId val="596707224"/>
        <c:axId val="0"/>
      </c:bar3DChart>
      <c:catAx>
        <c:axId val="596706832"/>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pl-PL"/>
          </a:p>
        </c:txPr>
        <c:crossAx val="596707224"/>
        <c:crosses val="autoZero"/>
        <c:auto val="1"/>
        <c:lblAlgn val="ctr"/>
        <c:lblOffset val="100"/>
        <c:noMultiLvlLbl val="0"/>
      </c:catAx>
      <c:valAx>
        <c:axId val="5967072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pl-PL"/>
          </a:p>
        </c:txPr>
        <c:crossAx val="5967068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pl-PL"/>
        </a:p>
      </c:txPr>
    </c:legend>
    <c:plotVisOnly val="1"/>
    <c:dispBlanksAs val="gap"/>
    <c:showDLblsOverMax val="0"/>
  </c:chart>
  <c:spPr>
    <a:noFill/>
    <a:ln>
      <a:noFill/>
    </a:ln>
    <a:effectLst/>
  </c:spPr>
  <c:txPr>
    <a:bodyPr/>
    <a:lstStyle/>
    <a:p>
      <a:pPr>
        <a:defRPr/>
      </a:pPr>
      <a:endParaRPr lang="pl-PL"/>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pl-PL"/>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400" b="1" i="0" u="none" strike="noStrike" kern="1200" spc="0" baseline="0">
                <a:solidFill>
                  <a:sysClr val="windowText" lastClr="000000">
                    <a:lumMod val="65000"/>
                    <a:lumOff val="35000"/>
                  </a:sysClr>
                </a:solidFill>
                <a:latin typeface="+mn-lt"/>
                <a:ea typeface="+mn-ea"/>
                <a:cs typeface="+mn-cs"/>
              </a:defRPr>
            </a:pPr>
            <a:r>
              <a:rPr lang="pl-PL" sz="1800" b="1" dirty="0">
                <a:latin typeface="Arial" panose="020B0604020202020204" pitchFamily="34" charset="0"/>
                <a:cs typeface="Arial" panose="020B0604020202020204" pitchFamily="34" charset="0"/>
              </a:rPr>
              <a:t>Liczba</a:t>
            </a:r>
            <a:r>
              <a:rPr lang="pl-PL" sz="1800" b="1" baseline="0" dirty="0">
                <a:latin typeface="Arial" panose="020B0604020202020204" pitchFamily="34" charset="0"/>
                <a:cs typeface="Arial" panose="020B0604020202020204" pitchFamily="34" charset="0"/>
              </a:rPr>
              <a:t> zdarzeń, </a:t>
            </a:r>
            <a:r>
              <a:rPr lang="pl-PL" sz="1800" b="1" i="0" u="none" strike="noStrike" baseline="0" dirty="0">
                <a:effectLst/>
                <a:latin typeface="Arial" panose="020B0604020202020204" pitchFamily="34" charset="0"/>
                <a:cs typeface="Arial" panose="020B0604020202020204" pitchFamily="34" charset="0"/>
              </a:rPr>
              <a:t>ciężko rannych i zabitych </a:t>
            </a:r>
          </a:p>
          <a:p>
            <a:pPr marL="0" marR="0" lvl="0" indent="0" algn="ctr" defTabSz="914400" rtl="0" eaLnBrk="1" fontAlgn="auto" latinLnBrk="0" hangingPunct="1">
              <a:lnSpc>
                <a:spcPct val="100000"/>
              </a:lnSpc>
              <a:spcBef>
                <a:spcPts val="0"/>
              </a:spcBef>
              <a:spcAft>
                <a:spcPts val="0"/>
              </a:spcAft>
              <a:buClrTx/>
              <a:buSzTx/>
              <a:buFontTx/>
              <a:buNone/>
              <a:tabLst/>
              <a:defRPr b="1">
                <a:solidFill>
                  <a:sysClr val="windowText" lastClr="000000">
                    <a:lumMod val="65000"/>
                    <a:lumOff val="35000"/>
                  </a:sysClr>
                </a:solidFill>
              </a:defRPr>
            </a:pPr>
            <a:r>
              <a:rPr lang="pl-PL" sz="1800" b="1" baseline="0" dirty="0">
                <a:latin typeface="Arial" panose="020B0604020202020204" pitchFamily="34" charset="0"/>
                <a:cs typeface="Arial" panose="020B0604020202020204" pitchFamily="34" charset="0"/>
              </a:rPr>
              <a:t> na przejazdach kat A-E </a:t>
            </a:r>
          </a:p>
          <a:p>
            <a:pPr marL="0" marR="0" lvl="0" indent="0" algn="ctr" defTabSz="914400" rtl="0" eaLnBrk="1" fontAlgn="auto" latinLnBrk="0" hangingPunct="1">
              <a:lnSpc>
                <a:spcPct val="100000"/>
              </a:lnSpc>
              <a:spcBef>
                <a:spcPts val="0"/>
              </a:spcBef>
              <a:spcAft>
                <a:spcPts val="0"/>
              </a:spcAft>
              <a:buClrTx/>
              <a:buSzTx/>
              <a:buFontTx/>
              <a:buNone/>
              <a:tabLst/>
              <a:defRPr b="1">
                <a:solidFill>
                  <a:sysClr val="windowText" lastClr="000000">
                    <a:lumMod val="65000"/>
                    <a:lumOff val="35000"/>
                  </a:sysClr>
                </a:solidFill>
              </a:defRPr>
            </a:pPr>
            <a:r>
              <a:rPr lang="pl-PL" sz="1800" b="1" baseline="0" dirty="0">
                <a:latin typeface="Arial" panose="020B0604020202020204" pitchFamily="34" charset="0"/>
                <a:cs typeface="Arial" panose="020B0604020202020204" pitchFamily="34" charset="0"/>
              </a:rPr>
              <a:t>z udziałem pojazdów i pieszych, w woj. </a:t>
            </a:r>
            <a:r>
              <a:rPr lang="pl-PL" sz="1800" b="1" baseline="0" dirty="0" smtClean="0">
                <a:latin typeface="Arial" panose="020B0604020202020204" pitchFamily="34" charset="0"/>
                <a:cs typeface="Arial" panose="020B0604020202020204" pitchFamily="34" charset="0"/>
              </a:rPr>
              <a:t>podkarpackim </a:t>
            </a:r>
            <a:endParaRPr lang="pl-PL" sz="1800" b="1" baseline="0" dirty="0">
              <a:latin typeface="Arial" panose="020B0604020202020204" pitchFamily="34" charset="0"/>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b="1">
                <a:solidFill>
                  <a:sysClr val="windowText" lastClr="000000">
                    <a:lumMod val="65000"/>
                    <a:lumOff val="35000"/>
                  </a:sysClr>
                </a:solidFill>
              </a:defRPr>
            </a:pPr>
            <a:r>
              <a:rPr lang="pl-PL" sz="1800" b="1" baseline="0" dirty="0">
                <a:latin typeface="Arial" panose="020B0604020202020204" pitchFamily="34" charset="0"/>
                <a:cs typeface="Arial" panose="020B0604020202020204" pitchFamily="34" charset="0"/>
              </a:rPr>
              <a:t>w latach 2011-2017</a:t>
            </a:r>
            <a:endParaRPr lang="pl-PL" sz="1800" b="1" dirty="0">
              <a:latin typeface="Arial" panose="020B0604020202020204" pitchFamily="34" charset="0"/>
              <a:cs typeface="Arial" panose="020B0604020202020204" pitchFamily="34" charset="0"/>
            </a:endParaRPr>
          </a:p>
        </c:rich>
      </c:tx>
      <c:layout>
        <c:manualLayout>
          <c:xMode val="edge"/>
          <c:yMode val="edge"/>
          <c:x val="0.2361264695155805"/>
          <c:y val="2.9226016195122821E-2"/>
        </c:manualLayout>
      </c:layout>
      <c:overlay val="0"/>
      <c:spPr>
        <a:noFill/>
        <a:ln>
          <a:noFill/>
        </a:ln>
        <a:effectLst/>
      </c:spPr>
      <c:txPr>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400" b="1" i="0" u="none" strike="noStrike" kern="1200" spc="0" baseline="0">
              <a:solidFill>
                <a:sysClr val="windowText" lastClr="000000">
                  <a:lumMod val="65000"/>
                  <a:lumOff val="35000"/>
                </a:sysClr>
              </a:solidFill>
              <a:latin typeface="+mn-lt"/>
              <a:ea typeface="+mn-ea"/>
              <a:cs typeface="+mn-cs"/>
            </a:defRPr>
          </a:pPr>
          <a:endParaRPr lang="pl-PL"/>
        </a:p>
      </c:tx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2.7813066714680972E-2"/>
          <c:y val="0.25103741328514234"/>
          <c:w val="0.95361759529370682"/>
          <c:h val="0.63288025849750751"/>
        </c:manualLayout>
      </c:layout>
      <c:bar3DChart>
        <c:barDir val="col"/>
        <c:grouping val="stacked"/>
        <c:varyColors val="0"/>
        <c:ser>
          <c:idx val="1"/>
          <c:order val="0"/>
          <c:tx>
            <c:strRef>
              <c:f>świętokrzyskie!$AA$18</c:f>
              <c:strCache>
                <c:ptCount val="1"/>
                <c:pt idx="0">
                  <c:v>pojazdy drogowe</c:v>
                </c:pt>
              </c:strCache>
            </c:strRef>
          </c:tx>
          <c:spPr>
            <a:solidFill>
              <a:srgbClr val="FF0000"/>
            </a:solidFill>
            <a:ln>
              <a:noFill/>
            </a:ln>
            <a:effectLst/>
            <a:sp3d/>
          </c:spPr>
          <c:invertIfNegative val="0"/>
          <c:dLbls>
            <c:dLbl>
              <c:idx val="0"/>
              <c:layout>
                <c:manualLayout>
                  <c:x val="-1.3263812851151855E-3"/>
                  <c:y val="-1.4795918268279513E-2"/>
                </c:manualLayout>
              </c:layout>
              <c:showLegendKey val="0"/>
              <c:showVal val="1"/>
              <c:showCatName val="0"/>
              <c:showSerName val="0"/>
              <c:showPercent val="0"/>
              <c:showBubbleSize val="0"/>
              <c:extLst>
                <c:ext xmlns:c15="http://schemas.microsoft.com/office/drawing/2012/chart" uri="{CE6537A1-D6FC-4f65-9D91-7224C49458BB}"/>
              </c:extLst>
            </c:dLbl>
            <c:dLbl>
              <c:idx val="1"/>
              <c:layout>
                <c:manualLayout>
                  <c:x val="0"/>
                  <c:y val="-0.13460658154282804"/>
                </c:manualLayout>
              </c:layout>
              <c:showLegendKey val="0"/>
              <c:showVal val="1"/>
              <c:showCatName val="0"/>
              <c:showSerName val="0"/>
              <c:showPercent val="0"/>
              <c:showBubbleSize val="0"/>
              <c:extLst>
                <c:ext xmlns:c15="http://schemas.microsoft.com/office/drawing/2012/chart" uri="{CE6537A1-D6FC-4f65-9D91-7224C49458BB}"/>
              </c:extLst>
            </c:dLbl>
            <c:dLbl>
              <c:idx val="2"/>
              <c:layout>
                <c:manualLayout>
                  <c:x val="0"/>
                  <c:y val="-4.0092860891766786E-2"/>
                </c:manualLayout>
              </c:layout>
              <c:showLegendKey val="0"/>
              <c:showVal val="1"/>
              <c:showCatName val="0"/>
              <c:showSerName val="0"/>
              <c:showPercent val="0"/>
              <c:showBubbleSize val="0"/>
              <c:extLst>
                <c:ext xmlns:c15="http://schemas.microsoft.com/office/drawing/2012/chart" uri="{CE6537A1-D6FC-4f65-9D91-7224C49458BB}"/>
              </c:extLst>
            </c:dLbl>
            <c:dLbl>
              <c:idx val="3"/>
              <c:layout>
                <c:manualLayout>
                  <c:x val="0"/>
                  <c:y val="-3.0106975265768283E-2"/>
                </c:manualLayout>
              </c:layout>
              <c:showLegendKey val="0"/>
              <c:showVal val="1"/>
              <c:showCatName val="0"/>
              <c:showSerName val="0"/>
              <c:showPercent val="0"/>
              <c:showBubbleSize val="0"/>
              <c:extLst>
                <c:ext xmlns:c15="http://schemas.microsoft.com/office/drawing/2012/chart" uri="{CE6537A1-D6FC-4f65-9D91-7224C49458BB}"/>
              </c:extLst>
            </c:dLbl>
            <c:dLbl>
              <c:idx val="4"/>
              <c:layout>
                <c:manualLayout>
                  <c:x val="1.3263812851150639E-3"/>
                  <c:y val="-1.1794987601136994E-2"/>
                </c:manualLayout>
              </c:layout>
              <c:showLegendKey val="0"/>
              <c:showVal val="1"/>
              <c:showCatName val="0"/>
              <c:showSerName val="0"/>
              <c:showPercent val="0"/>
              <c:showBubbleSize val="0"/>
              <c:extLst>
                <c:ext xmlns:c15="http://schemas.microsoft.com/office/drawing/2012/chart" uri="{CE6537A1-D6FC-4f65-9D91-7224C49458BB}"/>
              </c:extLst>
            </c:dLbl>
            <c:dLbl>
              <c:idx val="5"/>
              <c:layout>
                <c:manualLayout>
                  <c:x val="1.3263812851151613E-3"/>
                  <c:y val="-0.1069655571604963"/>
                </c:manualLayout>
              </c:layout>
              <c:showLegendKey val="0"/>
              <c:showVal val="1"/>
              <c:showCatName val="0"/>
              <c:showSerName val="0"/>
              <c:showPercent val="0"/>
              <c:showBubbleSize val="0"/>
              <c:extLst>
                <c:ext xmlns:c15="http://schemas.microsoft.com/office/drawing/2012/chart" uri="{CE6537A1-D6FC-4f65-9D91-7224C49458BB}"/>
              </c:extLst>
            </c:dLbl>
            <c:dLbl>
              <c:idx val="6"/>
              <c:layout>
                <c:manualLayout>
                  <c:x val="-1.3263812851152584E-3"/>
                  <c:y val="-6.7096770936467071E-2"/>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75000"/>
                        <a:lumOff val="25000"/>
                      </a:schemeClr>
                    </a:solidFill>
                    <a:latin typeface="+mn-lt"/>
                    <a:ea typeface="+mn-ea"/>
                    <a:cs typeface="+mn-cs"/>
                  </a:defRPr>
                </a:pPr>
                <a:endParaRPr lang="pl-PL"/>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świętokrzyskie!$Z$19:$Z$25</c:f>
              <c:strCache>
                <c:ptCount val="7"/>
                <c:pt idx="0">
                  <c:v>2011</c:v>
                </c:pt>
                <c:pt idx="1">
                  <c:v>2012</c:v>
                </c:pt>
                <c:pt idx="2">
                  <c:v>2013</c:v>
                </c:pt>
                <c:pt idx="3">
                  <c:v>2014</c:v>
                </c:pt>
                <c:pt idx="4">
                  <c:v>2015</c:v>
                </c:pt>
                <c:pt idx="5">
                  <c:v>2016</c:v>
                </c:pt>
                <c:pt idx="6">
                  <c:v>2017 (I-XI)</c:v>
                </c:pt>
              </c:strCache>
            </c:strRef>
          </c:cat>
          <c:val>
            <c:numRef>
              <c:f>świętokrzyskie!$AA$19:$AA$25</c:f>
              <c:numCache>
                <c:formatCode>General</c:formatCode>
                <c:ptCount val="7"/>
                <c:pt idx="0">
                  <c:v>6</c:v>
                </c:pt>
                <c:pt idx="1">
                  <c:v>10</c:v>
                </c:pt>
                <c:pt idx="2">
                  <c:v>10</c:v>
                </c:pt>
                <c:pt idx="3">
                  <c:v>5</c:v>
                </c:pt>
                <c:pt idx="4">
                  <c:v>4</c:v>
                </c:pt>
                <c:pt idx="5">
                  <c:v>10</c:v>
                </c:pt>
                <c:pt idx="6">
                  <c:v>9</c:v>
                </c:pt>
              </c:numCache>
            </c:numRef>
          </c:val>
        </c:ser>
        <c:ser>
          <c:idx val="2"/>
          <c:order val="1"/>
          <c:tx>
            <c:strRef>
              <c:f>świętokrzyskie!$AB$18</c:f>
              <c:strCache>
                <c:ptCount val="1"/>
                <c:pt idx="0">
                  <c:v>piesi</c:v>
                </c:pt>
              </c:strCache>
            </c:strRef>
          </c:tx>
          <c:spPr>
            <a:solidFill>
              <a:schemeClr val="accent3"/>
            </a:solidFill>
            <a:ln>
              <a:noFill/>
            </a:ln>
            <a:effectLst/>
            <a:sp3d/>
          </c:spPr>
          <c:invertIfNegative val="0"/>
          <c:dLbls>
            <c:dLbl>
              <c:idx val="0"/>
              <c:layout>
                <c:manualLayout>
                  <c:x val="0"/>
                  <c:y val="-4.7294204325858631E-2"/>
                </c:manualLayout>
              </c:layout>
              <c:showLegendKey val="0"/>
              <c:showVal val="1"/>
              <c:showCatName val="0"/>
              <c:showSerName val="0"/>
              <c:showPercent val="0"/>
              <c:showBubbleSize val="0"/>
              <c:extLst>
                <c:ext xmlns:c15="http://schemas.microsoft.com/office/drawing/2012/chart" uri="{CE6537A1-D6FC-4f65-9D91-7224C49458BB}"/>
              </c:extLst>
            </c:dLbl>
            <c:dLbl>
              <c:idx val="1"/>
              <c:layout>
                <c:manualLayout>
                  <c:x val="0"/>
                  <c:y val="-2.1828094304242384E-2"/>
                </c:manualLayout>
              </c:layout>
              <c:showLegendKey val="0"/>
              <c:showVal val="1"/>
              <c:showCatName val="0"/>
              <c:showSerName val="0"/>
              <c:showPercent val="0"/>
              <c:showBubbleSize val="0"/>
              <c:extLst>
                <c:ext xmlns:c15="http://schemas.microsoft.com/office/drawing/2012/chart" uri="{CE6537A1-D6FC-4f65-9D91-7224C49458BB}"/>
              </c:extLst>
            </c:dLbl>
            <c:dLbl>
              <c:idx val="2"/>
              <c:layout>
                <c:manualLayout>
                  <c:x val="0"/>
                  <c:y val="-2.9104125738989847E-2"/>
                </c:manualLayout>
              </c:layout>
              <c:showLegendKey val="0"/>
              <c:showVal val="1"/>
              <c:showCatName val="0"/>
              <c:showSerName val="0"/>
              <c:showPercent val="0"/>
              <c:showBubbleSize val="0"/>
              <c:extLst>
                <c:ext xmlns:c15="http://schemas.microsoft.com/office/drawing/2012/chart" uri="{CE6537A1-D6FC-4f65-9D91-7224C49458BB}"/>
              </c:extLst>
            </c:dLbl>
            <c:dLbl>
              <c:idx val="3"/>
              <c:layout>
                <c:manualLayout>
                  <c:x val="9.2846689958061279E-3"/>
                  <c:y val="-2.3122020306912391E-2"/>
                </c:manualLayout>
              </c:layout>
              <c:showLegendKey val="0"/>
              <c:showVal val="1"/>
              <c:showCatName val="0"/>
              <c:showSerName val="0"/>
              <c:showPercent val="0"/>
              <c:showBubbleSize val="0"/>
              <c:extLst>
                <c:ext xmlns:c15="http://schemas.microsoft.com/office/drawing/2012/chart" uri="{CE6537A1-D6FC-4f65-9D91-7224C49458BB}"/>
              </c:extLst>
            </c:dLbl>
            <c:dLbl>
              <c:idx val="4"/>
              <c:layout>
                <c:manualLayout>
                  <c:x val="1.0922906542130158E-2"/>
                  <c:y val="-4.8831967105683438E-2"/>
                </c:manualLayout>
              </c:layout>
              <c:showLegendKey val="0"/>
              <c:showVal val="1"/>
              <c:showCatName val="0"/>
              <c:showSerName val="0"/>
              <c:showPercent val="0"/>
              <c:showBubbleSize val="0"/>
              <c:extLst>
                <c:ext xmlns:c15="http://schemas.microsoft.com/office/drawing/2012/chart" uri="{CE6537A1-D6FC-4f65-9D91-7224C49458BB}"/>
              </c:extLst>
            </c:dLbl>
            <c:dLbl>
              <c:idx val="5"/>
              <c:layout>
                <c:manualLayout>
                  <c:x val="3.9791438553454838E-3"/>
                  <c:y val="-4.1921768426791954E-2"/>
                </c:manualLayout>
              </c:layout>
              <c:showLegendKey val="0"/>
              <c:showVal val="1"/>
              <c:showCatName val="0"/>
              <c:showSerName val="0"/>
              <c:showPercent val="0"/>
              <c:showBubbleSize val="0"/>
              <c:extLst>
                <c:ext xmlns:c15="http://schemas.microsoft.com/office/drawing/2012/chart" uri="{CE6537A1-D6FC-4f65-9D91-7224C49458BB}"/>
              </c:extLst>
            </c:dLbl>
            <c:dLbl>
              <c:idx val="6"/>
              <c:layout>
                <c:manualLayout>
                  <c:x val="2.6527625702304197E-3"/>
                  <c:y val="-2.7125850158512439E-2"/>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75000"/>
                        <a:lumOff val="25000"/>
                      </a:schemeClr>
                    </a:solidFill>
                    <a:latin typeface="+mn-lt"/>
                    <a:ea typeface="+mn-ea"/>
                    <a:cs typeface="+mn-cs"/>
                  </a:defRPr>
                </a:pPr>
                <a:endParaRPr lang="pl-PL"/>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świętokrzyskie!$Z$19:$Z$25</c:f>
              <c:strCache>
                <c:ptCount val="7"/>
                <c:pt idx="0">
                  <c:v>2011</c:v>
                </c:pt>
                <c:pt idx="1">
                  <c:v>2012</c:v>
                </c:pt>
                <c:pt idx="2">
                  <c:v>2013</c:v>
                </c:pt>
                <c:pt idx="3">
                  <c:v>2014</c:v>
                </c:pt>
                <c:pt idx="4">
                  <c:v>2015</c:v>
                </c:pt>
                <c:pt idx="5">
                  <c:v>2016</c:v>
                </c:pt>
                <c:pt idx="6">
                  <c:v>2017 (I-XI)</c:v>
                </c:pt>
              </c:strCache>
            </c:strRef>
          </c:cat>
          <c:val>
            <c:numRef>
              <c:f>świętokrzyskie!$AB$19:$AB$25</c:f>
              <c:numCache>
                <c:formatCode>General</c:formatCode>
                <c:ptCount val="7"/>
                <c:pt idx="0">
                  <c:v>0</c:v>
                </c:pt>
                <c:pt idx="1">
                  <c:v>1</c:v>
                </c:pt>
                <c:pt idx="2">
                  <c:v>0</c:v>
                </c:pt>
                <c:pt idx="3">
                  <c:v>0</c:v>
                </c:pt>
                <c:pt idx="4">
                  <c:v>0</c:v>
                </c:pt>
                <c:pt idx="5">
                  <c:v>0</c:v>
                </c:pt>
                <c:pt idx="6">
                  <c:v>1</c:v>
                </c:pt>
              </c:numCache>
            </c:numRef>
          </c:val>
        </c:ser>
        <c:dLbls>
          <c:showLegendKey val="0"/>
          <c:showVal val="0"/>
          <c:showCatName val="0"/>
          <c:showSerName val="0"/>
          <c:showPercent val="0"/>
          <c:showBubbleSize val="0"/>
        </c:dLbls>
        <c:gapWidth val="150"/>
        <c:shape val="box"/>
        <c:axId val="227268088"/>
        <c:axId val="227266520"/>
        <c:axId val="0"/>
      </c:bar3DChart>
      <c:catAx>
        <c:axId val="227268088"/>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pl-PL"/>
          </a:p>
        </c:txPr>
        <c:crossAx val="227266520"/>
        <c:crosses val="autoZero"/>
        <c:auto val="1"/>
        <c:lblAlgn val="ctr"/>
        <c:lblOffset val="100"/>
        <c:noMultiLvlLbl val="0"/>
      </c:catAx>
      <c:valAx>
        <c:axId val="2272665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pl-PL"/>
          </a:p>
        </c:txPr>
        <c:crossAx val="2272680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pl-PL"/>
        </a:p>
      </c:txPr>
    </c:legend>
    <c:plotVisOnly val="1"/>
    <c:dispBlanksAs val="gap"/>
    <c:showDLblsOverMax val="0"/>
  </c:chart>
  <c:spPr>
    <a:noFill/>
    <a:ln>
      <a:noFill/>
    </a:ln>
    <a:effectLst/>
  </c:spPr>
  <c:txPr>
    <a:bodyPr/>
    <a:lstStyle/>
    <a:p>
      <a:pPr>
        <a:defRPr/>
      </a:pPr>
      <a:endParaRPr lang="pl-PL"/>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pl-PL"/>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7136501234129188E-2"/>
          <c:y val="2.9415901013179655E-4"/>
          <c:w val="0.90286351706036749"/>
          <c:h val="0.84387696076122298"/>
        </c:manualLayout>
      </c:layout>
      <c:lineChart>
        <c:grouping val="standard"/>
        <c:varyColors val="0"/>
        <c:ser>
          <c:idx val="0"/>
          <c:order val="0"/>
          <c:tx>
            <c:strRef>
              <c:f>świętokrzyskie!$D$54</c:f>
              <c:strCache>
                <c:ptCount val="1"/>
                <c:pt idx="0">
                  <c:v>zabici</c:v>
                </c:pt>
              </c:strCache>
            </c:strRef>
          </c:tx>
          <c:spPr>
            <a:ln w="28575" cap="rnd">
              <a:solidFill>
                <a:schemeClr val="accent1"/>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pl-PL"/>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świętokrzyskie!$E$53:$K$53</c:f>
              <c:strCache>
                <c:ptCount val="7"/>
                <c:pt idx="0">
                  <c:v>2011</c:v>
                </c:pt>
                <c:pt idx="1">
                  <c:v>2012</c:v>
                </c:pt>
                <c:pt idx="2">
                  <c:v>2013</c:v>
                </c:pt>
                <c:pt idx="3">
                  <c:v>2014</c:v>
                </c:pt>
                <c:pt idx="4">
                  <c:v>2015</c:v>
                </c:pt>
                <c:pt idx="5">
                  <c:v>2016</c:v>
                </c:pt>
                <c:pt idx="6">
                  <c:v>2017 (I-XI)</c:v>
                </c:pt>
              </c:strCache>
            </c:strRef>
          </c:cat>
          <c:val>
            <c:numRef>
              <c:f>świętokrzyskie!$E$54:$K$54</c:f>
              <c:numCache>
                <c:formatCode>General</c:formatCode>
                <c:ptCount val="7"/>
                <c:pt idx="0">
                  <c:v>1</c:v>
                </c:pt>
                <c:pt idx="1">
                  <c:v>3</c:v>
                </c:pt>
                <c:pt idx="2">
                  <c:v>0</c:v>
                </c:pt>
                <c:pt idx="3">
                  <c:v>1</c:v>
                </c:pt>
                <c:pt idx="4">
                  <c:v>1</c:v>
                </c:pt>
                <c:pt idx="5">
                  <c:v>0</c:v>
                </c:pt>
                <c:pt idx="6">
                  <c:v>2</c:v>
                </c:pt>
              </c:numCache>
            </c:numRef>
          </c:val>
          <c:smooth val="0"/>
        </c:ser>
        <c:ser>
          <c:idx val="1"/>
          <c:order val="1"/>
          <c:tx>
            <c:strRef>
              <c:f>świętokrzyskie!$D$55</c:f>
              <c:strCache>
                <c:ptCount val="1"/>
                <c:pt idx="0">
                  <c:v>ciężko ranni</c:v>
                </c:pt>
              </c:strCache>
            </c:strRef>
          </c:tx>
          <c:spPr>
            <a:ln w="28575" cap="rnd">
              <a:solidFill>
                <a:schemeClr val="accent2"/>
              </a:solidFill>
              <a:round/>
            </a:ln>
            <a:effectLst/>
          </c:spPr>
          <c:marker>
            <c:symbol val="none"/>
          </c:marker>
          <c:dLbls>
            <c:dLbl>
              <c:idx val="0"/>
              <c:layout>
                <c:manualLayout>
                  <c:x val="-9.7806182032817591E-3"/>
                  <c:y val="-2.3086524559220077E-2"/>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pl-PL"/>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świętokrzyskie!$E$53:$K$53</c:f>
              <c:strCache>
                <c:ptCount val="7"/>
                <c:pt idx="0">
                  <c:v>2011</c:v>
                </c:pt>
                <c:pt idx="1">
                  <c:v>2012</c:v>
                </c:pt>
                <c:pt idx="2">
                  <c:v>2013</c:v>
                </c:pt>
                <c:pt idx="3">
                  <c:v>2014</c:v>
                </c:pt>
                <c:pt idx="4">
                  <c:v>2015</c:v>
                </c:pt>
                <c:pt idx="5">
                  <c:v>2016</c:v>
                </c:pt>
                <c:pt idx="6">
                  <c:v>2017 (I-XI)</c:v>
                </c:pt>
              </c:strCache>
            </c:strRef>
          </c:cat>
          <c:val>
            <c:numRef>
              <c:f>świętokrzyskie!$E$55:$K$55</c:f>
              <c:numCache>
                <c:formatCode>General</c:formatCode>
                <c:ptCount val="7"/>
                <c:pt idx="0">
                  <c:v>4</c:v>
                </c:pt>
                <c:pt idx="1">
                  <c:v>4</c:v>
                </c:pt>
                <c:pt idx="2">
                  <c:v>3</c:v>
                </c:pt>
                <c:pt idx="3">
                  <c:v>1</c:v>
                </c:pt>
                <c:pt idx="4">
                  <c:v>6</c:v>
                </c:pt>
                <c:pt idx="5">
                  <c:v>1</c:v>
                </c:pt>
                <c:pt idx="6">
                  <c:v>1</c:v>
                </c:pt>
              </c:numCache>
            </c:numRef>
          </c:val>
          <c:smooth val="0"/>
        </c:ser>
        <c:dLbls>
          <c:showLegendKey val="0"/>
          <c:showVal val="0"/>
          <c:showCatName val="0"/>
          <c:showSerName val="0"/>
          <c:showPercent val="0"/>
          <c:showBubbleSize val="0"/>
        </c:dLbls>
        <c:smooth val="0"/>
        <c:axId val="227268872"/>
        <c:axId val="227269264"/>
      </c:lineChart>
      <c:catAx>
        <c:axId val="227268872"/>
        <c:scaling>
          <c:orientation val="minMax"/>
        </c:scaling>
        <c:delete val="1"/>
        <c:axPos val="b"/>
        <c:numFmt formatCode="General" sourceLinked="1"/>
        <c:majorTickMark val="none"/>
        <c:minorTickMark val="none"/>
        <c:tickLblPos val="nextTo"/>
        <c:crossAx val="227269264"/>
        <c:crosses val="autoZero"/>
        <c:auto val="1"/>
        <c:lblAlgn val="ctr"/>
        <c:lblOffset val="100"/>
        <c:noMultiLvlLbl val="0"/>
      </c:catAx>
      <c:valAx>
        <c:axId val="227269264"/>
        <c:scaling>
          <c:orientation val="minMax"/>
          <c:max val="25"/>
        </c:scaling>
        <c:delete val="1"/>
        <c:axPos val="l"/>
        <c:numFmt formatCode="General" sourceLinked="1"/>
        <c:majorTickMark val="none"/>
        <c:minorTickMark val="none"/>
        <c:tickLblPos val="nextTo"/>
        <c:crossAx val="227268872"/>
        <c:crosses val="autoZero"/>
        <c:crossBetween val="between"/>
      </c:valAx>
      <c:spPr>
        <a:noFill/>
        <a:ln w="25400">
          <a:noFill/>
        </a:ln>
        <a:effectLst/>
      </c:spPr>
    </c:plotArea>
    <c:legend>
      <c:legendPos val="b"/>
      <c:layout>
        <c:manualLayout>
          <c:xMode val="edge"/>
          <c:yMode val="edge"/>
          <c:x val="0.46595195175041709"/>
          <c:y val="0.93237416563366726"/>
          <c:w val="0.18825797728234137"/>
          <c:h val="4.0381365113759483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pl-PL"/>
        </a:p>
      </c:txPr>
    </c:legend>
    <c:plotVisOnly val="1"/>
    <c:dispBlanksAs val="gap"/>
    <c:showDLblsOverMax val="0"/>
  </c:chart>
  <c:spPr>
    <a:noFill/>
    <a:ln>
      <a:noFill/>
    </a:ln>
    <a:effectLst/>
  </c:spPr>
  <c:txPr>
    <a:bodyPr/>
    <a:lstStyle/>
    <a:p>
      <a:pPr>
        <a:defRPr/>
      </a:pPr>
      <a:endParaRPr lang="pl-PL"/>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pl-PL"/>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1394813534662805E-2"/>
          <c:y val="3.9549145655383658E-2"/>
          <c:w val="0.93514678472809554"/>
          <c:h val="0.67489335947341444"/>
        </c:manualLayout>
      </c:layout>
      <c:lineChart>
        <c:grouping val="standard"/>
        <c:varyColors val="0"/>
        <c:ser>
          <c:idx val="0"/>
          <c:order val="0"/>
          <c:tx>
            <c:strRef>
              <c:f>wielkopolskie!$P$57</c:f>
              <c:strCache>
                <c:ptCount val="1"/>
                <c:pt idx="0">
                  <c:v>liczba ciężko rannych w wypadkach na przejazdach kat. A-D z udziałem pojazdów (Polska)</c:v>
                </c:pt>
              </c:strCache>
            </c:strRef>
          </c:tx>
          <c:spPr>
            <a:ln w="28575" cap="rnd">
              <a:solidFill>
                <a:schemeClr val="accent1"/>
              </a:solidFill>
              <a:round/>
            </a:ln>
            <a:effectLst/>
          </c:spPr>
          <c:marker>
            <c:symbol val="none"/>
          </c:marker>
          <c:dLbls>
            <c:dLbl>
              <c:idx val="0"/>
              <c:layout>
                <c:manualLayout>
                  <c:x val="-3.0587276675549363E-2"/>
                  <c:y val="8.211679422070188E-2"/>
                </c:manualLayout>
              </c:layout>
              <c:showLegendKey val="0"/>
              <c:showVal val="1"/>
              <c:showCatName val="0"/>
              <c:showSerName val="0"/>
              <c:showPercent val="0"/>
              <c:showBubbleSize val="0"/>
              <c:extLst>
                <c:ext xmlns:c15="http://schemas.microsoft.com/office/drawing/2012/chart" uri="{CE6537A1-D6FC-4f65-9D91-7224C49458BB}"/>
              </c:extLst>
            </c:dLbl>
            <c:dLbl>
              <c:idx val="1"/>
              <c:layout>
                <c:manualLayout>
                  <c:x val="-3.4257749876615264E-2"/>
                  <c:y val="8.211679422070188E-2"/>
                </c:manualLayout>
              </c:layout>
              <c:showLegendKey val="0"/>
              <c:showVal val="1"/>
              <c:showCatName val="0"/>
              <c:showSerName val="0"/>
              <c:showPercent val="0"/>
              <c:showBubbleSize val="0"/>
              <c:extLst>
                <c:ext xmlns:c15="http://schemas.microsoft.com/office/drawing/2012/chart" uri="{CE6537A1-D6FC-4f65-9D91-7224C49458BB}"/>
              </c:extLst>
            </c:dLbl>
            <c:dLbl>
              <c:idx val="2"/>
              <c:layout>
                <c:manualLayout>
                  <c:x val="-3.1810767742571355E-2"/>
                  <c:y val="7.1167888324608339E-2"/>
                </c:manualLayout>
              </c:layout>
              <c:showLegendKey val="0"/>
              <c:showVal val="1"/>
              <c:showCatName val="0"/>
              <c:showSerName val="0"/>
              <c:showPercent val="0"/>
              <c:showBubbleSize val="0"/>
              <c:extLst>
                <c:ext xmlns:c15="http://schemas.microsoft.com/office/drawing/2012/chart" uri="{CE6537A1-D6FC-4f65-9D91-7224C49458BB}"/>
              </c:extLst>
            </c:dLbl>
            <c:dLbl>
              <c:idx val="3"/>
              <c:layout>
                <c:manualLayout>
                  <c:x val="-3.5481240943637325E-2"/>
                  <c:y val="8.2116794220701922E-2"/>
                </c:manualLayout>
              </c:layout>
              <c:showLegendKey val="0"/>
              <c:showVal val="1"/>
              <c:showCatName val="0"/>
              <c:showSerName val="0"/>
              <c:showPercent val="0"/>
              <c:showBubbleSize val="0"/>
              <c:extLst>
                <c:ext xmlns:c15="http://schemas.microsoft.com/office/drawing/2012/chart" uri="{CE6537A1-D6FC-4f65-9D91-7224C49458BB}"/>
              </c:extLst>
            </c:dLbl>
            <c:dLbl>
              <c:idx val="4"/>
              <c:layout>
                <c:manualLayout>
                  <c:x val="-5.5057098015988813E-2"/>
                  <c:y val="1.094890589609359E-2"/>
                </c:manualLayout>
              </c:layout>
              <c:showLegendKey val="0"/>
              <c:showVal val="1"/>
              <c:showCatName val="0"/>
              <c:showSerName val="0"/>
              <c:showPercent val="0"/>
              <c:showBubbleSize val="0"/>
              <c:extLst>
                <c:ext xmlns:c15="http://schemas.microsoft.com/office/drawing/2012/chart" uri="{CE6537A1-D6FC-4f65-9D91-7224C49458BB}"/>
              </c:extLst>
            </c:dLbl>
            <c:dLbl>
              <c:idx val="5"/>
              <c:layout>
                <c:manualLayout>
                  <c:x val="-3.1810767742571314E-2"/>
                  <c:y val="9.8540153064842206E-2"/>
                </c:manualLayout>
              </c:layout>
              <c:showLegendKey val="0"/>
              <c:showVal val="1"/>
              <c:showCatName val="0"/>
              <c:showSerName val="0"/>
              <c:showPercent val="0"/>
              <c:showBubbleSize val="0"/>
              <c:extLst>
                <c:ext xmlns:c15="http://schemas.microsoft.com/office/drawing/2012/chart" uri="{CE6537A1-D6FC-4f65-9D91-7224C49458BB}"/>
              </c:extLst>
            </c:dLbl>
            <c:dLbl>
              <c:idx val="6"/>
              <c:layout>
                <c:manualLayout>
                  <c:x val="-3.7928223077681185E-2"/>
                  <c:y val="7.3905114798631738E-2"/>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pl-PL"/>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wielkopolskie!$Q$56:$W$56</c:f>
              <c:numCache>
                <c:formatCode>General</c:formatCode>
                <c:ptCount val="7"/>
                <c:pt idx="0">
                  <c:v>2010</c:v>
                </c:pt>
                <c:pt idx="1">
                  <c:v>2011</c:v>
                </c:pt>
                <c:pt idx="2">
                  <c:v>2012</c:v>
                </c:pt>
                <c:pt idx="3">
                  <c:v>2013</c:v>
                </c:pt>
                <c:pt idx="4">
                  <c:v>2014</c:v>
                </c:pt>
                <c:pt idx="5">
                  <c:v>2015</c:v>
                </c:pt>
                <c:pt idx="6">
                  <c:v>2016</c:v>
                </c:pt>
              </c:numCache>
            </c:numRef>
          </c:cat>
          <c:val>
            <c:numRef>
              <c:f>wielkopolskie!$Q$57:$W$57</c:f>
              <c:numCache>
                <c:formatCode>General</c:formatCode>
                <c:ptCount val="7"/>
                <c:pt idx="0">
                  <c:v>46</c:v>
                </c:pt>
                <c:pt idx="1">
                  <c:v>46</c:v>
                </c:pt>
                <c:pt idx="2">
                  <c:v>27</c:v>
                </c:pt>
                <c:pt idx="3">
                  <c:v>31</c:v>
                </c:pt>
                <c:pt idx="4">
                  <c:v>21</c:v>
                </c:pt>
                <c:pt idx="5">
                  <c:v>34</c:v>
                </c:pt>
                <c:pt idx="6">
                  <c:v>30</c:v>
                </c:pt>
              </c:numCache>
            </c:numRef>
          </c:val>
          <c:smooth val="0"/>
        </c:ser>
        <c:ser>
          <c:idx val="1"/>
          <c:order val="1"/>
          <c:tx>
            <c:strRef>
              <c:f>wielkopolskie!$P$58</c:f>
              <c:strCache>
                <c:ptCount val="1"/>
                <c:pt idx="0">
                  <c:v>liczba ciężko rannych w wypadkach na przejazdach/przejściach kat. A-E z udziałem pojazdów i pieszych (Polska) </c:v>
                </c:pt>
              </c:strCache>
            </c:strRef>
          </c:tx>
          <c:spPr>
            <a:ln w="28575" cap="rnd">
              <a:solidFill>
                <a:schemeClr val="accent2"/>
              </a:solidFill>
              <a:round/>
            </a:ln>
            <a:effectLst/>
          </c:spPr>
          <c:marker>
            <c:symbol val="none"/>
          </c:marker>
          <c:dLbls>
            <c:dLbl>
              <c:idx val="0"/>
              <c:layout>
                <c:manualLayout>
                  <c:x val="-1.4681892804263706E-2"/>
                  <c:y val="-5.4744529480467964E-2"/>
                </c:manualLayout>
              </c:layout>
              <c:showLegendKey val="0"/>
              <c:showVal val="1"/>
              <c:showCatName val="0"/>
              <c:showSerName val="0"/>
              <c:showPercent val="0"/>
              <c:showBubbleSize val="0"/>
              <c:extLst>
                <c:ext xmlns:c15="http://schemas.microsoft.com/office/drawing/2012/chart" uri="{CE6537A1-D6FC-4f65-9D91-7224C49458BB}"/>
              </c:extLst>
            </c:dLbl>
            <c:dLbl>
              <c:idx val="1"/>
              <c:layout>
                <c:manualLayout>
                  <c:x val="-6.1174553351099129E-3"/>
                  <c:y val="-5.748175595449135E-2"/>
                </c:manualLayout>
              </c:layout>
              <c:showLegendKey val="0"/>
              <c:showVal val="1"/>
              <c:showCatName val="0"/>
              <c:showSerName val="0"/>
              <c:showPercent val="0"/>
              <c:showBubbleSize val="0"/>
              <c:extLst>
                <c:ext xmlns:c15="http://schemas.microsoft.com/office/drawing/2012/chart" uri="{CE6537A1-D6FC-4f65-9D91-7224C49458BB}"/>
              </c:extLst>
            </c:dLbl>
            <c:dLbl>
              <c:idx val="2"/>
              <c:layout>
                <c:manualLayout>
                  <c:x val="-8.5644374691538159E-3"/>
                  <c:y val="-7.6642341272655179E-2"/>
                </c:manualLayout>
              </c:layout>
              <c:showLegendKey val="0"/>
              <c:showVal val="1"/>
              <c:showCatName val="0"/>
              <c:showSerName val="0"/>
              <c:showPercent val="0"/>
              <c:showBubbleSize val="0"/>
              <c:extLst>
                <c:ext xmlns:c15="http://schemas.microsoft.com/office/drawing/2012/chart" uri="{CE6537A1-D6FC-4f65-9D91-7224C49458BB}"/>
              </c:extLst>
            </c:dLbl>
            <c:dLbl>
              <c:idx val="3"/>
              <c:layout>
                <c:manualLayout>
                  <c:x val="-1.2234910670219826E-2"/>
                  <c:y val="-6.2956208902538197E-2"/>
                </c:manualLayout>
              </c:layout>
              <c:showLegendKey val="0"/>
              <c:showVal val="1"/>
              <c:showCatName val="0"/>
              <c:showSerName val="0"/>
              <c:showPercent val="0"/>
              <c:showBubbleSize val="0"/>
              <c:extLst>
                <c:ext xmlns:c15="http://schemas.microsoft.com/office/drawing/2012/chart" uri="{CE6537A1-D6FC-4f65-9D91-7224C49458BB}"/>
              </c:extLst>
            </c:dLbl>
            <c:dLbl>
              <c:idx val="4"/>
              <c:layout>
                <c:manualLayout>
                  <c:x val="-1.345840173724171E-2"/>
                  <c:y val="-9.3065700116795616E-2"/>
                </c:manualLayout>
              </c:layout>
              <c:showLegendKey val="0"/>
              <c:showVal val="1"/>
              <c:showCatName val="0"/>
              <c:showSerName val="0"/>
              <c:showPercent val="0"/>
              <c:showBubbleSize val="0"/>
              <c:extLst>
                <c:ext xmlns:c15="http://schemas.microsoft.com/office/drawing/2012/chart" uri="{CE6537A1-D6FC-4f65-9D91-7224C49458BB}"/>
              </c:extLst>
            </c:dLbl>
            <c:dLbl>
              <c:idx val="5"/>
              <c:layout>
                <c:manualLayout>
                  <c:x val="-9.7879285361757891E-3"/>
                  <c:y val="-7.116788832460838E-2"/>
                </c:manualLayout>
              </c:layout>
              <c:showLegendKey val="0"/>
              <c:showVal val="1"/>
              <c:showCatName val="0"/>
              <c:showSerName val="0"/>
              <c:showPercent val="0"/>
              <c:showBubbleSize val="0"/>
              <c:extLst>
                <c:ext xmlns:c15="http://schemas.microsoft.com/office/drawing/2012/chart" uri="{CE6537A1-D6FC-4f65-9D91-7224C49458BB}"/>
              </c:extLst>
            </c:dLbl>
            <c:dLbl>
              <c:idx val="6"/>
              <c:layout>
                <c:manualLayout>
                  <c:x val="-6.1174553351098677E-3"/>
                  <c:y val="-7.3905114798631738E-2"/>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pl-PL"/>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wielkopolskie!$Q$56:$W$56</c:f>
              <c:numCache>
                <c:formatCode>General</c:formatCode>
                <c:ptCount val="7"/>
                <c:pt idx="0">
                  <c:v>2010</c:v>
                </c:pt>
                <c:pt idx="1">
                  <c:v>2011</c:v>
                </c:pt>
                <c:pt idx="2">
                  <c:v>2012</c:v>
                </c:pt>
                <c:pt idx="3">
                  <c:v>2013</c:v>
                </c:pt>
                <c:pt idx="4">
                  <c:v>2014</c:v>
                </c:pt>
                <c:pt idx="5">
                  <c:v>2015</c:v>
                </c:pt>
                <c:pt idx="6">
                  <c:v>2016</c:v>
                </c:pt>
              </c:numCache>
            </c:numRef>
          </c:cat>
          <c:val>
            <c:numRef>
              <c:f>wielkopolskie!$Q$58:$W$58</c:f>
              <c:numCache>
                <c:formatCode>General</c:formatCode>
                <c:ptCount val="7"/>
                <c:pt idx="0">
                  <c:v>56</c:v>
                </c:pt>
                <c:pt idx="1">
                  <c:v>51</c:v>
                </c:pt>
                <c:pt idx="2">
                  <c:v>36</c:v>
                </c:pt>
                <c:pt idx="3">
                  <c:v>36</c:v>
                </c:pt>
                <c:pt idx="4">
                  <c:v>24</c:v>
                </c:pt>
                <c:pt idx="5">
                  <c:v>40</c:v>
                </c:pt>
                <c:pt idx="6">
                  <c:v>37</c:v>
                </c:pt>
              </c:numCache>
            </c:numRef>
          </c:val>
          <c:smooth val="0"/>
        </c:ser>
        <c:ser>
          <c:idx val="2"/>
          <c:order val="2"/>
          <c:spPr>
            <a:ln w="28575" cap="rnd">
              <a:solidFill>
                <a:schemeClr val="accent3"/>
              </a:solidFill>
              <a:round/>
            </a:ln>
            <a:effectLst/>
          </c:spPr>
          <c:marker>
            <c:symbol val="none"/>
          </c:marker>
          <c:cat>
            <c:numRef>
              <c:f>wielkopolskie!$Q$56:$W$56</c:f>
              <c:numCache>
                <c:formatCode>General</c:formatCode>
                <c:ptCount val="7"/>
                <c:pt idx="0">
                  <c:v>2010</c:v>
                </c:pt>
                <c:pt idx="1">
                  <c:v>2011</c:v>
                </c:pt>
                <c:pt idx="2">
                  <c:v>2012</c:v>
                </c:pt>
                <c:pt idx="3">
                  <c:v>2013</c:v>
                </c:pt>
                <c:pt idx="4">
                  <c:v>2014</c:v>
                </c:pt>
                <c:pt idx="5">
                  <c:v>2015</c:v>
                </c:pt>
                <c:pt idx="6">
                  <c:v>2016</c:v>
                </c:pt>
              </c:numCache>
            </c:numRef>
          </c:cat>
          <c:val>
            <c:numRef>
              <c:f>wielkopolskie!$Q$54</c:f>
              <c:numCache>
                <c:formatCode>General</c:formatCode>
                <c:ptCount val="1"/>
                <c:pt idx="0">
                  <c:v>0</c:v>
                </c:pt>
              </c:numCache>
            </c:numRef>
          </c:val>
          <c:smooth val="0"/>
        </c:ser>
        <c:dLbls>
          <c:showLegendKey val="0"/>
          <c:showVal val="0"/>
          <c:showCatName val="0"/>
          <c:showSerName val="0"/>
          <c:showPercent val="0"/>
          <c:showBubbleSize val="0"/>
        </c:dLbls>
        <c:smooth val="0"/>
        <c:axId val="227269656"/>
        <c:axId val="227266128"/>
      </c:lineChart>
      <c:catAx>
        <c:axId val="2272696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1"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pl-PL"/>
          </a:p>
        </c:txPr>
        <c:crossAx val="227266128"/>
        <c:crosses val="autoZero"/>
        <c:auto val="1"/>
        <c:lblAlgn val="ctr"/>
        <c:lblOffset val="100"/>
        <c:noMultiLvlLbl val="0"/>
      </c:catAx>
      <c:valAx>
        <c:axId val="227266128"/>
        <c:scaling>
          <c:orientation val="minMax"/>
          <c:min val="2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1"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pl-PL"/>
          </a:p>
        </c:txPr>
        <c:crossAx val="227269656"/>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pl-PL"/>
          </a:p>
        </c:txPr>
      </c:legendEntry>
      <c:legendEntry>
        <c:idx val="1"/>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pl-PL"/>
          </a:p>
        </c:txPr>
      </c:legendEntry>
      <c:legendEntry>
        <c:idx val="2"/>
        <c:delete val="1"/>
      </c:legendEntry>
      <c:layout>
        <c:manualLayout>
          <c:xMode val="edge"/>
          <c:yMode val="edge"/>
          <c:x val="7.5850954896242662E-2"/>
          <c:y val="0.80428034864657239"/>
          <c:w val="0.84829799386963534"/>
          <c:h val="0.19571965135342767"/>
        </c:manualLayout>
      </c:layout>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pl-PL"/>
        </a:p>
      </c:txPr>
    </c:legend>
    <c:plotVisOnly val="1"/>
    <c:dispBlanksAs val="gap"/>
    <c:showDLblsOverMax val="0"/>
  </c:chart>
  <c:spPr>
    <a:noFill/>
    <a:ln>
      <a:noFill/>
    </a:ln>
    <a:effectLst/>
  </c:spPr>
  <c:txPr>
    <a:bodyPr/>
    <a:lstStyle/>
    <a:p>
      <a:pPr>
        <a:defRPr/>
      </a:pPr>
      <a:endParaRPr lang="pl-PL"/>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pl-PL"/>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wielkopolskie!$P$65</c:f>
              <c:strCache>
                <c:ptCount val="1"/>
                <c:pt idx="0">
                  <c:v>liczba zabitych w wypadkach na przejazdach/przejściach kat. A-E z udziałem pojazdów i pieszych (Polska) </c:v>
                </c:pt>
              </c:strCache>
            </c:strRef>
          </c:tx>
          <c:spPr>
            <a:ln w="28575" cap="rnd">
              <a:solidFill>
                <a:srgbClr val="ED7D31"/>
              </a:solidFill>
              <a:round/>
            </a:ln>
            <a:effectLst/>
          </c:spPr>
          <c:marker>
            <c:symbol val="none"/>
          </c:marker>
          <c:dLbls>
            <c:dLbl>
              <c:idx val="0"/>
              <c:layout>
                <c:manualLayout>
                  <c:x val="-1.1618899723131683E-2"/>
                  <c:y val="-7.8378395058181546E-2"/>
                </c:manualLayout>
              </c:layout>
              <c:showLegendKey val="0"/>
              <c:showVal val="1"/>
              <c:showCatName val="0"/>
              <c:showSerName val="0"/>
              <c:showPercent val="0"/>
              <c:showBubbleSize val="0"/>
              <c:extLst>
                <c:ext xmlns:c15="http://schemas.microsoft.com/office/drawing/2012/chart" uri="{CE6537A1-D6FC-4f65-9D91-7224C49458BB}"/>
              </c:extLst>
            </c:dLbl>
            <c:dLbl>
              <c:idx val="1"/>
              <c:layout>
                <c:manualLayout>
                  <c:x val="8.1332298061921361E-3"/>
                  <c:y val="-4.8648659001629929E-2"/>
                </c:manualLayout>
              </c:layout>
              <c:showLegendKey val="0"/>
              <c:showVal val="1"/>
              <c:showCatName val="0"/>
              <c:showSerName val="0"/>
              <c:showPercent val="0"/>
              <c:showBubbleSize val="0"/>
              <c:extLst>
                <c:ext xmlns:c15="http://schemas.microsoft.com/office/drawing/2012/chart" uri="{CE6537A1-D6FC-4f65-9D91-7224C49458BB}"/>
              </c:extLst>
            </c:dLbl>
            <c:dLbl>
              <c:idx val="2"/>
              <c:layout>
                <c:manualLayout>
                  <c:x val="5.8094498615658416E-3"/>
                  <c:y val="-4.5945955723761603E-2"/>
                </c:manualLayout>
              </c:layout>
              <c:showLegendKey val="0"/>
              <c:showVal val="1"/>
              <c:showCatName val="0"/>
              <c:showSerName val="0"/>
              <c:showPercent val="0"/>
              <c:showBubbleSize val="0"/>
              <c:extLst>
                <c:ext xmlns:c15="http://schemas.microsoft.com/office/drawing/2012/chart" uri="{CE6537A1-D6FC-4f65-9D91-7224C49458BB}"/>
              </c:extLst>
            </c:dLbl>
            <c:dLbl>
              <c:idx val="3"/>
              <c:layout>
                <c:manualLayout>
                  <c:x val="1.2780789695444852E-2"/>
                  <c:y val="-5.4054065557366582E-2"/>
                </c:manualLayout>
              </c:layout>
              <c:showLegendKey val="0"/>
              <c:showVal val="1"/>
              <c:showCatName val="0"/>
              <c:showSerName val="0"/>
              <c:showPercent val="0"/>
              <c:showBubbleSize val="0"/>
              <c:extLst>
                <c:ext xmlns:c15="http://schemas.microsoft.com/office/drawing/2012/chart" uri="{CE6537A1-D6FC-4f65-9D91-7224C49458BB}"/>
              </c:extLst>
            </c:dLbl>
            <c:dLbl>
              <c:idx val="4"/>
              <c:layout>
                <c:manualLayout>
                  <c:x val="8.1332298061921778E-3"/>
                  <c:y val="-8.3783801613918255E-2"/>
                </c:manualLayout>
              </c:layout>
              <c:showLegendKey val="0"/>
              <c:showVal val="1"/>
              <c:showCatName val="0"/>
              <c:showSerName val="0"/>
              <c:showPercent val="0"/>
              <c:showBubbleSize val="0"/>
              <c:extLst>
                <c:ext xmlns:c15="http://schemas.microsoft.com/office/drawing/2012/chart" uri="{CE6537A1-D6FC-4f65-9D91-7224C49458BB}"/>
              </c:extLst>
            </c:dLbl>
            <c:dLbl>
              <c:idx val="5"/>
              <c:layout>
                <c:manualLayout>
                  <c:x val="2.20759094739502E-2"/>
                  <c:y val="-6.4864878668839915E-2"/>
                </c:manualLayout>
              </c:layout>
              <c:showLegendKey val="0"/>
              <c:showVal val="1"/>
              <c:showCatName val="0"/>
              <c:showSerName val="0"/>
              <c:showPercent val="0"/>
              <c:showBubbleSize val="0"/>
              <c:extLst>
                <c:ext xmlns:c15="http://schemas.microsoft.com/office/drawing/2012/chart" uri="{CE6537A1-D6FC-4f65-9D91-7224C49458BB}"/>
              </c:extLst>
            </c:dLbl>
            <c:dLbl>
              <c:idx val="6"/>
              <c:layout>
                <c:manualLayout>
                  <c:x val="1.5104569640071189E-2"/>
                  <c:y val="-6.4864878668839873E-2"/>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pl-PL"/>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wielkopolskie!$Q$64:$W$64</c:f>
              <c:numCache>
                <c:formatCode>General</c:formatCode>
                <c:ptCount val="7"/>
                <c:pt idx="0">
                  <c:v>2010</c:v>
                </c:pt>
                <c:pt idx="1">
                  <c:v>2011</c:v>
                </c:pt>
                <c:pt idx="2">
                  <c:v>2012</c:v>
                </c:pt>
                <c:pt idx="3">
                  <c:v>2013</c:v>
                </c:pt>
                <c:pt idx="4">
                  <c:v>2014</c:v>
                </c:pt>
                <c:pt idx="5">
                  <c:v>2015</c:v>
                </c:pt>
                <c:pt idx="6">
                  <c:v>2016</c:v>
                </c:pt>
              </c:numCache>
            </c:numRef>
          </c:cat>
          <c:val>
            <c:numRef>
              <c:f>wielkopolskie!$Q$65:$W$65</c:f>
              <c:numCache>
                <c:formatCode>General</c:formatCode>
                <c:ptCount val="7"/>
                <c:pt idx="0">
                  <c:v>52</c:v>
                </c:pt>
                <c:pt idx="1">
                  <c:v>62</c:v>
                </c:pt>
                <c:pt idx="2">
                  <c:v>59</c:v>
                </c:pt>
                <c:pt idx="3">
                  <c:v>49</c:v>
                </c:pt>
                <c:pt idx="4">
                  <c:v>42</c:v>
                </c:pt>
                <c:pt idx="5">
                  <c:v>53</c:v>
                </c:pt>
                <c:pt idx="6">
                  <c:v>48</c:v>
                </c:pt>
              </c:numCache>
            </c:numRef>
          </c:val>
          <c:smooth val="0"/>
        </c:ser>
        <c:ser>
          <c:idx val="1"/>
          <c:order val="1"/>
          <c:tx>
            <c:strRef>
              <c:f>wielkopolskie!$P$66</c:f>
              <c:strCache>
                <c:ptCount val="1"/>
                <c:pt idx="0">
                  <c:v>liczba zabitych w wypadkach na przejazdach kat. A-D z udziałem pojazdów (Polska)</c:v>
                </c:pt>
              </c:strCache>
            </c:strRef>
          </c:tx>
          <c:spPr>
            <a:ln w="28575" cap="rnd">
              <a:solidFill>
                <a:srgbClr val="0070C0"/>
              </a:solidFill>
              <a:round/>
            </a:ln>
            <a:effectLst/>
          </c:spPr>
          <c:marker>
            <c:symbol val="none"/>
          </c:marker>
          <c:dLbls>
            <c:dLbl>
              <c:idx val="0"/>
              <c:layout>
                <c:manualLayout>
                  <c:x val="-2.5561579390889703E-2"/>
                  <c:y val="7.0270285224576554E-2"/>
                </c:manualLayout>
              </c:layout>
              <c:showLegendKey val="0"/>
              <c:showVal val="1"/>
              <c:showCatName val="0"/>
              <c:showSerName val="0"/>
              <c:showPercent val="0"/>
              <c:showBubbleSize val="0"/>
              <c:extLst>
                <c:ext xmlns:c15="http://schemas.microsoft.com/office/drawing/2012/chart" uri="{CE6537A1-D6FC-4f65-9D91-7224C49458BB}"/>
              </c:extLst>
            </c:dLbl>
            <c:dLbl>
              <c:idx val="1"/>
              <c:layout>
                <c:manualLayout>
                  <c:x val="-3.3694809197081926E-2"/>
                  <c:y val="7.2972988502444783E-2"/>
                </c:manualLayout>
              </c:layout>
              <c:showLegendKey val="0"/>
              <c:showVal val="1"/>
              <c:showCatName val="0"/>
              <c:showSerName val="0"/>
              <c:showPercent val="0"/>
              <c:showBubbleSize val="0"/>
              <c:extLst>
                <c:ext xmlns:c15="http://schemas.microsoft.com/office/drawing/2012/chart" uri="{CE6537A1-D6FC-4f65-9D91-7224C49458BB}"/>
              </c:extLst>
            </c:dLbl>
            <c:dLbl>
              <c:idx val="2"/>
              <c:layout>
                <c:manualLayout>
                  <c:x val="-2.788535933551604E-2"/>
                  <c:y val="7.5675691780313109E-2"/>
                </c:manualLayout>
              </c:layout>
              <c:showLegendKey val="0"/>
              <c:showVal val="1"/>
              <c:showCatName val="0"/>
              <c:showSerName val="0"/>
              <c:showPercent val="0"/>
              <c:showBubbleSize val="0"/>
              <c:extLst>
                <c:ext xmlns:c15="http://schemas.microsoft.com/office/drawing/2012/chart" uri="{CE6537A1-D6FC-4f65-9D91-7224C49458BB}"/>
              </c:extLst>
            </c:dLbl>
            <c:dLbl>
              <c:idx val="3"/>
              <c:layout>
                <c:manualLayout>
                  <c:x val="-3.0209139280142377E-2"/>
                  <c:y val="7.8378395058181435E-2"/>
                </c:manualLayout>
              </c:layout>
              <c:showLegendKey val="0"/>
              <c:showVal val="1"/>
              <c:showCatName val="0"/>
              <c:showSerName val="0"/>
              <c:showPercent val="0"/>
              <c:showBubbleSize val="0"/>
              <c:extLst>
                <c:ext xmlns:c15="http://schemas.microsoft.com/office/drawing/2012/chart" uri="{CE6537A1-D6FC-4f65-9D91-7224C49458BB}"/>
              </c:extLst>
            </c:dLbl>
            <c:dLbl>
              <c:idx val="4"/>
              <c:layout>
                <c:manualLayout>
                  <c:x val="-2.788535933551604E-2"/>
                  <c:y val="5.6756768835234811E-2"/>
                </c:manualLayout>
              </c:layout>
              <c:showLegendKey val="0"/>
              <c:showVal val="1"/>
              <c:showCatName val="0"/>
              <c:showSerName val="0"/>
              <c:showPercent val="0"/>
              <c:showBubbleSize val="0"/>
              <c:extLst>
                <c:ext xmlns:c15="http://schemas.microsoft.com/office/drawing/2012/chart" uri="{CE6537A1-D6FC-4f65-9D91-7224C49458BB}"/>
              </c:extLst>
            </c:dLbl>
            <c:dLbl>
              <c:idx val="5"/>
              <c:layout>
                <c:manualLayout>
                  <c:x val="-2.9047249307829207E-2"/>
                  <c:y val="8.1081098336049873E-2"/>
                </c:manualLayout>
              </c:layout>
              <c:showLegendKey val="0"/>
              <c:showVal val="1"/>
              <c:showCatName val="0"/>
              <c:showSerName val="0"/>
              <c:showPercent val="0"/>
              <c:showBubbleSize val="0"/>
              <c:extLst>
                <c:ext xmlns:c15="http://schemas.microsoft.com/office/drawing/2012/chart" uri="{CE6537A1-D6FC-4f65-9D91-7224C49458BB}"/>
              </c:extLst>
            </c:dLbl>
            <c:dLbl>
              <c:idx val="6"/>
              <c:layout>
                <c:manualLayout>
                  <c:x val="-3.2532919224768711E-2"/>
                  <c:y val="6.4864878668839901E-2"/>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pl-PL"/>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wielkopolskie!$Q$64:$W$64</c:f>
              <c:numCache>
                <c:formatCode>General</c:formatCode>
                <c:ptCount val="7"/>
                <c:pt idx="0">
                  <c:v>2010</c:v>
                </c:pt>
                <c:pt idx="1">
                  <c:v>2011</c:v>
                </c:pt>
                <c:pt idx="2">
                  <c:v>2012</c:v>
                </c:pt>
                <c:pt idx="3">
                  <c:v>2013</c:v>
                </c:pt>
                <c:pt idx="4">
                  <c:v>2014</c:v>
                </c:pt>
                <c:pt idx="5">
                  <c:v>2015</c:v>
                </c:pt>
                <c:pt idx="6">
                  <c:v>2016</c:v>
                </c:pt>
              </c:numCache>
            </c:numRef>
          </c:cat>
          <c:val>
            <c:numRef>
              <c:f>wielkopolskie!$Q$66:$W$66</c:f>
              <c:numCache>
                <c:formatCode>General</c:formatCode>
                <c:ptCount val="7"/>
                <c:pt idx="0">
                  <c:v>29</c:v>
                </c:pt>
                <c:pt idx="1">
                  <c:v>32</c:v>
                </c:pt>
                <c:pt idx="2">
                  <c:v>37</c:v>
                </c:pt>
                <c:pt idx="3">
                  <c:v>36</c:v>
                </c:pt>
                <c:pt idx="4">
                  <c:v>24</c:v>
                </c:pt>
                <c:pt idx="5">
                  <c:v>33</c:v>
                </c:pt>
                <c:pt idx="6">
                  <c:v>30</c:v>
                </c:pt>
              </c:numCache>
            </c:numRef>
          </c:val>
          <c:smooth val="0"/>
        </c:ser>
        <c:dLbls>
          <c:showLegendKey val="0"/>
          <c:showVal val="0"/>
          <c:showCatName val="0"/>
          <c:showSerName val="0"/>
          <c:showPercent val="0"/>
          <c:showBubbleSize val="0"/>
        </c:dLbls>
        <c:smooth val="0"/>
        <c:axId val="227267696"/>
        <c:axId val="396451712"/>
      </c:lineChart>
      <c:catAx>
        <c:axId val="2272676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1" i="0" u="none" strike="noStrike" kern="1200" baseline="0">
                <a:solidFill>
                  <a:schemeClr val="tx1">
                    <a:lumMod val="65000"/>
                    <a:lumOff val="35000"/>
                  </a:schemeClr>
                </a:solidFill>
                <a:latin typeface="+mn-lt"/>
                <a:ea typeface="+mn-ea"/>
                <a:cs typeface="+mn-cs"/>
              </a:defRPr>
            </a:pPr>
            <a:endParaRPr lang="pl-PL"/>
          </a:p>
        </c:txPr>
        <c:crossAx val="396451712"/>
        <c:crosses val="autoZero"/>
        <c:auto val="1"/>
        <c:lblAlgn val="ctr"/>
        <c:lblOffset val="100"/>
        <c:noMultiLvlLbl val="0"/>
      </c:catAx>
      <c:valAx>
        <c:axId val="396451712"/>
        <c:scaling>
          <c:orientation val="minMax"/>
          <c:min val="2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1"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pl-PL"/>
          </a:p>
        </c:txPr>
        <c:crossAx val="2272676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pl-PL"/>
        </a:p>
      </c:txPr>
    </c:legend>
    <c:plotVisOnly val="1"/>
    <c:dispBlanksAs val="gap"/>
    <c:showDLblsOverMax val="0"/>
  </c:chart>
  <c:spPr>
    <a:noFill/>
    <a:ln>
      <a:noFill/>
    </a:ln>
    <a:effectLst/>
  </c:spPr>
  <c:txPr>
    <a:bodyPr/>
    <a:lstStyle/>
    <a:p>
      <a:pPr>
        <a:defRPr/>
      </a:pPr>
      <a:endParaRPr lang="pl-PL"/>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ajd tytułowy">
    <p:spTree>
      <p:nvGrpSpPr>
        <p:cNvPr id="1" name=""/>
        <p:cNvGrpSpPr/>
        <p:nvPr/>
      </p:nvGrpSpPr>
      <p:grpSpPr>
        <a:xfrm>
          <a:off x="0" y="0"/>
          <a:ext cx="0" cy="0"/>
          <a:chOff x="0" y="0"/>
          <a:chExt cx="0" cy="0"/>
        </a:xfrm>
      </p:grpSpPr>
      <p:sp>
        <p:nvSpPr>
          <p:cNvPr id="2" name="Tytuł 1"/>
          <p:cNvSpPr>
            <a:spLocks noGrp="1"/>
          </p:cNvSpPr>
          <p:nvPr>
            <p:ph type="ctrTitle"/>
          </p:nvPr>
        </p:nvSpPr>
        <p:spPr>
          <a:xfrm>
            <a:off x="1524000" y="1122363"/>
            <a:ext cx="9144000" cy="2387600"/>
          </a:xfrm>
        </p:spPr>
        <p:txBody>
          <a:bodyPr anchor="b"/>
          <a:lstStyle>
            <a:lvl1pPr algn="ctr">
              <a:defRPr sz="6000"/>
            </a:lvl1pPr>
          </a:lstStyle>
          <a:p>
            <a:r>
              <a:rPr lang="pl-PL" smtClean="0"/>
              <a:t>Kliknij, aby edytować styl</a:t>
            </a:r>
            <a:endParaRPr lang="pl-PL"/>
          </a:p>
        </p:txBody>
      </p:sp>
      <p:sp>
        <p:nvSpPr>
          <p:cNvPr id="3" name="Podtytuł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l-PL" smtClean="0"/>
              <a:t>Kliknij, aby edytować styl wzorca podtytułu</a:t>
            </a:r>
            <a:endParaRPr lang="pl-PL"/>
          </a:p>
        </p:txBody>
      </p:sp>
      <p:sp>
        <p:nvSpPr>
          <p:cNvPr id="4" name="Symbol zastępczy daty 3"/>
          <p:cNvSpPr>
            <a:spLocks noGrp="1"/>
          </p:cNvSpPr>
          <p:nvPr>
            <p:ph type="dt" sz="half" idx="10"/>
          </p:nvPr>
        </p:nvSpPr>
        <p:spPr/>
        <p:txBody>
          <a:bodyPr/>
          <a:lstStyle/>
          <a:p>
            <a:fld id="{B30EE397-83D2-4F8A-99AF-73DA14156AB4}" type="datetimeFigureOut">
              <a:rPr lang="pl-PL" smtClean="0"/>
              <a:t>2017-12-04</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A7D90E6F-E3C0-44AF-8EA2-8106AEC0CD46}" type="slidenum">
              <a:rPr lang="pl-PL" smtClean="0"/>
              <a:t>‹#›</a:t>
            </a:fld>
            <a:endParaRPr lang="pl-PL"/>
          </a:p>
        </p:txBody>
      </p:sp>
    </p:spTree>
    <p:extLst>
      <p:ext uri="{BB962C8B-B14F-4D97-AF65-F5344CB8AC3E}">
        <p14:creationId xmlns:p14="http://schemas.microsoft.com/office/powerpoint/2010/main" val="22470037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pl-PL"/>
          </a:p>
        </p:txBody>
      </p:sp>
      <p:sp>
        <p:nvSpPr>
          <p:cNvPr id="3" name="Symbol zastępczy zawartości 2"/>
          <p:cNvSpPr>
            <a:spLocks noGrp="1"/>
          </p:cNvSpPr>
          <p:nvPr>
            <p:ph idx="1"/>
          </p:nvPr>
        </p:nvSpPr>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a:spLocks noGrp="1"/>
          </p:cNvSpPr>
          <p:nvPr>
            <p:ph type="dt" sz="half" idx="10"/>
          </p:nvPr>
        </p:nvSpPr>
        <p:spPr/>
        <p:txBody>
          <a:bodyPr/>
          <a:lstStyle/>
          <a:p>
            <a:fld id="{B30EE397-83D2-4F8A-99AF-73DA14156AB4}" type="datetimeFigureOut">
              <a:rPr lang="pl-PL" smtClean="0"/>
              <a:t>2017-12-04</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A7D90E6F-E3C0-44AF-8EA2-8106AEC0CD46}" type="slidenum">
              <a:rPr lang="pl-PL" smtClean="0"/>
              <a:t>‹#›</a:t>
            </a:fld>
            <a:endParaRPr lang="pl-PL"/>
          </a:p>
        </p:txBody>
      </p:sp>
    </p:spTree>
    <p:extLst>
      <p:ext uri="{BB962C8B-B14F-4D97-AF65-F5344CB8AC3E}">
        <p14:creationId xmlns:p14="http://schemas.microsoft.com/office/powerpoint/2010/main" val="3176186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Nagłówek sekcji">
    <p:spTree>
      <p:nvGrpSpPr>
        <p:cNvPr id="1" name=""/>
        <p:cNvGrpSpPr/>
        <p:nvPr/>
      </p:nvGrpSpPr>
      <p:grpSpPr>
        <a:xfrm>
          <a:off x="0" y="0"/>
          <a:ext cx="0" cy="0"/>
          <a:chOff x="0" y="0"/>
          <a:chExt cx="0" cy="0"/>
        </a:xfrm>
      </p:grpSpPr>
      <p:sp>
        <p:nvSpPr>
          <p:cNvPr id="2" name="Tytuł 1"/>
          <p:cNvSpPr>
            <a:spLocks noGrp="1"/>
          </p:cNvSpPr>
          <p:nvPr>
            <p:ph type="title"/>
          </p:nvPr>
        </p:nvSpPr>
        <p:spPr>
          <a:xfrm>
            <a:off x="831850" y="1709738"/>
            <a:ext cx="10515600" cy="2852737"/>
          </a:xfrm>
        </p:spPr>
        <p:txBody>
          <a:bodyPr anchor="b"/>
          <a:lstStyle>
            <a:lvl1pPr>
              <a:defRPr sz="6000"/>
            </a:lvl1pPr>
          </a:lstStyle>
          <a:p>
            <a:r>
              <a:rPr lang="pl-PL" smtClean="0"/>
              <a:t>Kliknij, aby edytować styl</a:t>
            </a:r>
            <a:endParaRPr lang="pl-PL"/>
          </a:p>
        </p:txBody>
      </p:sp>
      <p:sp>
        <p:nvSpPr>
          <p:cNvPr id="3" name="Symbol zastępczy tekst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l-PL" smtClean="0"/>
              <a:t>Kliknij, aby edytować style wzorca tekstu</a:t>
            </a:r>
          </a:p>
        </p:txBody>
      </p:sp>
      <p:sp>
        <p:nvSpPr>
          <p:cNvPr id="4" name="Symbol zastępczy daty 3"/>
          <p:cNvSpPr>
            <a:spLocks noGrp="1"/>
          </p:cNvSpPr>
          <p:nvPr>
            <p:ph type="dt" sz="half" idx="10"/>
          </p:nvPr>
        </p:nvSpPr>
        <p:spPr/>
        <p:txBody>
          <a:bodyPr/>
          <a:lstStyle/>
          <a:p>
            <a:fld id="{B30EE397-83D2-4F8A-99AF-73DA14156AB4}" type="datetimeFigureOut">
              <a:rPr lang="pl-PL" smtClean="0"/>
              <a:t>2017-12-04</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A7D90E6F-E3C0-44AF-8EA2-8106AEC0CD46}" type="slidenum">
              <a:rPr lang="pl-PL" smtClean="0"/>
              <a:t>‹#›</a:t>
            </a:fld>
            <a:endParaRPr lang="pl-PL"/>
          </a:p>
        </p:txBody>
      </p:sp>
    </p:spTree>
    <p:extLst>
      <p:ext uri="{BB962C8B-B14F-4D97-AF65-F5344CB8AC3E}">
        <p14:creationId xmlns:p14="http://schemas.microsoft.com/office/powerpoint/2010/main" val="29163797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pl-PL"/>
          </a:p>
        </p:txBody>
      </p:sp>
      <p:sp>
        <p:nvSpPr>
          <p:cNvPr id="3" name="Symbol zastępczy zawartości 2"/>
          <p:cNvSpPr>
            <a:spLocks noGrp="1"/>
          </p:cNvSpPr>
          <p:nvPr>
            <p:ph sz="half" idx="1"/>
          </p:nvPr>
        </p:nvSpPr>
        <p:spPr>
          <a:xfrm>
            <a:off x="838200" y="1825625"/>
            <a:ext cx="5181600" cy="4351338"/>
          </a:xfrm>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zawartości 3"/>
          <p:cNvSpPr>
            <a:spLocks noGrp="1"/>
          </p:cNvSpPr>
          <p:nvPr>
            <p:ph sz="half" idx="2"/>
          </p:nvPr>
        </p:nvSpPr>
        <p:spPr>
          <a:xfrm>
            <a:off x="6172200" y="1825625"/>
            <a:ext cx="5181600" cy="4351338"/>
          </a:xfrm>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5" name="Symbol zastępczy daty 4"/>
          <p:cNvSpPr>
            <a:spLocks noGrp="1"/>
          </p:cNvSpPr>
          <p:nvPr>
            <p:ph type="dt" sz="half" idx="10"/>
          </p:nvPr>
        </p:nvSpPr>
        <p:spPr/>
        <p:txBody>
          <a:bodyPr/>
          <a:lstStyle/>
          <a:p>
            <a:fld id="{B30EE397-83D2-4F8A-99AF-73DA14156AB4}" type="datetimeFigureOut">
              <a:rPr lang="pl-PL" smtClean="0"/>
              <a:t>2017-12-04</a:t>
            </a:fld>
            <a:endParaRPr lang="pl-PL"/>
          </a:p>
        </p:txBody>
      </p:sp>
      <p:sp>
        <p:nvSpPr>
          <p:cNvPr id="6" name="Symbol zastępczy stopki 5"/>
          <p:cNvSpPr>
            <a:spLocks noGrp="1"/>
          </p:cNvSpPr>
          <p:nvPr>
            <p:ph type="ftr" sz="quarter" idx="11"/>
          </p:nvPr>
        </p:nvSpPr>
        <p:spPr/>
        <p:txBody>
          <a:bodyPr/>
          <a:lstStyle/>
          <a:p>
            <a:endParaRPr lang="pl-PL"/>
          </a:p>
        </p:txBody>
      </p:sp>
      <p:sp>
        <p:nvSpPr>
          <p:cNvPr id="7" name="Symbol zastępczy numeru slajdu 6"/>
          <p:cNvSpPr>
            <a:spLocks noGrp="1"/>
          </p:cNvSpPr>
          <p:nvPr>
            <p:ph type="sldNum" sz="quarter" idx="12"/>
          </p:nvPr>
        </p:nvSpPr>
        <p:spPr/>
        <p:txBody>
          <a:bodyPr/>
          <a:lstStyle/>
          <a:p>
            <a:fld id="{A7D90E6F-E3C0-44AF-8EA2-8106AEC0CD46}" type="slidenum">
              <a:rPr lang="pl-PL" smtClean="0"/>
              <a:t>‹#›</a:t>
            </a:fld>
            <a:endParaRPr lang="pl-PL"/>
          </a:p>
        </p:txBody>
      </p:sp>
    </p:spTree>
    <p:extLst>
      <p:ext uri="{BB962C8B-B14F-4D97-AF65-F5344CB8AC3E}">
        <p14:creationId xmlns:p14="http://schemas.microsoft.com/office/powerpoint/2010/main" val="5941132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2" name="Tytuł 1"/>
          <p:cNvSpPr>
            <a:spLocks noGrp="1"/>
          </p:cNvSpPr>
          <p:nvPr>
            <p:ph type="title"/>
          </p:nvPr>
        </p:nvSpPr>
        <p:spPr>
          <a:xfrm>
            <a:off x="839788" y="365125"/>
            <a:ext cx="10515600" cy="1325563"/>
          </a:xfrm>
        </p:spPr>
        <p:txBody>
          <a:bodyPr/>
          <a:lstStyle/>
          <a:p>
            <a:r>
              <a:rPr lang="pl-PL" smtClean="0"/>
              <a:t>Kliknij, aby edytować styl</a:t>
            </a:r>
            <a:endParaRPr lang="pl-PL"/>
          </a:p>
        </p:txBody>
      </p:sp>
      <p:sp>
        <p:nvSpPr>
          <p:cNvPr id="3" name="Symbol zastępczy tekst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Kliknij, aby edytować style wzorca tekstu</a:t>
            </a:r>
          </a:p>
        </p:txBody>
      </p:sp>
      <p:sp>
        <p:nvSpPr>
          <p:cNvPr id="4" name="Symbol zastępczy zawartości 3"/>
          <p:cNvSpPr>
            <a:spLocks noGrp="1"/>
          </p:cNvSpPr>
          <p:nvPr>
            <p:ph sz="half" idx="2"/>
          </p:nvPr>
        </p:nvSpPr>
        <p:spPr>
          <a:xfrm>
            <a:off x="839788" y="2505075"/>
            <a:ext cx="5157787" cy="3684588"/>
          </a:xfrm>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5" name="Symbol zastępczy tekst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Kliknij, aby edytować style wzorca tekstu</a:t>
            </a:r>
          </a:p>
        </p:txBody>
      </p:sp>
      <p:sp>
        <p:nvSpPr>
          <p:cNvPr id="6" name="Symbol zastępczy zawartości 5"/>
          <p:cNvSpPr>
            <a:spLocks noGrp="1"/>
          </p:cNvSpPr>
          <p:nvPr>
            <p:ph sz="quarter" idx="4"/>
          </p:nvPr>
        </p:nvSpPr>
        <p:spPr>
          <a:xfrm>
            <a:off x="6172200" y="2505075"/>
            <a:ext cx="5183188" cy="3684588"/>
          </a:xfrm>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7" name="Symbol zastępczy daty 6"/>
          <p:cNvSpPr>
            <a:spLocks noGrp="1"/>
          </p:cNvSpPr>
          <p:nvPr>
            <p:ph type="dt" sz="half" idx="10"/>
          </p:nvPr>
        </p:nvSpPr>
        <p:spPr/>
        <p:txBody>
          <a:bodyPr/>
          <a:lstStyle/>
          <a:p>
            <a:fld id="{B30EE397-83D2-4F8A-99AF-73DA14156AB4}" type="datetimeFigureOut">
              <a:rPr lang="pl-PL" smtClean="0"/>
              <a:t>2017-12-04</a:t>
            </a:fld>
            <a:endParaRPr lang="pl-PL"/>
          </a:p>
        </p:txBody>
      </p:sp>
      <p:sp>
        <p:nvSpPr>
          <p:cNvPr id="8" name="Symbol zastępczy stopki 7"/>
          <p:cNvSpPr>
            <a:spLocks noGrp="1"/>
          </p:cNvSpPr>
          <p:nvPr>
            <p:ph type="ftr" sz="quarter" idx="11"/>
          </p:nvPr>
        </p:nvSpPr>
        <p:spPr/>
        <p:txBody>
          <a:bodyPr/>
          <a:lstStyle/>
          <a:p>
            <a:endParaRPr lang="pl-PL"/>
          </a:p>
        </p:txBody>
      </p:sp>
      <p:sp>
        <p:nvSpPr>
          <p:cNvPr id="9" name="Symbol zastępczy numeru slajdu 8"/>
          <p:cNvSpPr>
            <a:spLocks noGrp="1"/>
          </p:cNvSpPr>
          <p:nvPr>
            <p:ph type="sldNum" sz="quarter" idx="12"/>
          </p:nvPr>
        </p:nvSpPr>
        <p:spPr/>
        <p:txBody>
          <a:bodyPr/>
          <a:lstStyle/>
          <a:p>
            <a:fld id="{A7D90E6F-E3C0-44AF-8EA2-8106AEC0CD46}" type="slidenum">
              <a:rPr lang="pl-PL" smtClean="0"/>
              <a:t>‹#›</a:t>
            </a:fld>
            <a:endParaRPr lang="pl-PL"/>
          </a:p>
        </p:txBody>
      </p:sp>
    </p:spTree>
    <p:extLst>
      <p:ext uri="{BB962C8B-B14F-4D97-AF65-F5344CB8AC3E}">
        <p14:creationId xmlns:p14="http://schemas.microsoft.com/office/powerpoint/2010/main" val="2146480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pl-PL"/>
          </a:p>
        </p:txBody>
      </p:sp>
      <p:sp>
        <p:nvSpPr>
          <p:cNvPr id="3" name="Symbol zastępczy daty 2"/>
          <p:cNvSpPr>
            <a:spLocks noGrp="1"/>
          </p:cNvSpPr>
          <p:nvPr>
            <p:ph type="dt" sz="half" idx="10"/>
          </p:nvPr>
        </p:nvSpPr>
        <p:spPr/>
        <p:txBody>
          <a:bodyPr/>
          <a:lstStyle/>
          <a:p>
            <a:fld id="{B30EE397-83D2-4F8A-99AF-73DA14156AB4}" type="datetimeFigureOut">
              <a:rPr lang="pl-PL" smtClean="0"/>
              <a:t>2017-12-04</a:t>
            </a:fld>
            <a:endParaRPr lang="pl-PL"/>
          </a:p>
        </p:txBody>
      </p:sp>
      <p:sp>
        <p:nvSpPr>
          <p:cNvPr id="4" name="Symbol zastępczy stopki 3"/>
          <p:cNvSpPr>
            <a:spLocks noGrp="1"/>
          </p:cNvSpPr>
          <p:nvPr>
            <p:ph type="ftr" sz="quarter" idx="11"/>
          </p:nvPr>
        </p:nvSpPr>
        <p:spPr/>
        <p:txBody>
          <a:bodyPr/>
          <a:lstStyle/>
          <a:p>
            <a:endParaRPr lang="pl-PL"/>
          </a:p>
        </p:txBody>
      </p:sp>
      <p:sp>
        <p:nvSpPr>
          <p:cNvPr id="5" name="Symbol zastępczy numeru slajdu 4"/>
          <p:cNvSpPr>
            <a:spLocks noGrp="1"/>
          </p:cNvSpPr>
          <p:nvPr>
            <p:ph type="sldNum" sz="quarter" idx="12"/>
          </p:nvPr>
        </p:nvSpPr>
        <p:spPr/>
        <p:txBody>
          <a:bodyPr/>
          <a:lstStyle/>
          <a:p>
            <a:fld id="{A7D90E6F-E3C0-44AF-8EA2-8106AEC0CD46}" type="slidenum">
              <a:rPr lang="pl-PL" smtClean="0"/>
              <a:t>‹#›</a:t>
            </a:fld>
            <a:endParaRPr lang="pl-PL"/>
          </a:p>
        </p:txBody>
      </p:sp>
    </p:spTree>
    <p:extLst>
      <p:ext uri="{BB962C8B-B14F-4D97-AF65-F5344CB8AC3E}">
        <p14:creationId xmlns:p14="http://schemas.microsoft.com/office/powerpoint/2010/main" val="41193770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sp>
        <p:nvSpPr>
          <p:cNvPr id="2" name="Symbol zastępczy daty 1"/>
          <p:cNvSpPr>
            <a:spLocks noGrp="1"/>
          </p:cNvSpPr>
          <p:nvPr>
            <p:ph type="dt" sz="half" idx="10"/>
          </p:nvPr>
        </p:nvSpPr>
        <p:spPr/>
        <p:txBody>
          <a:bodyPr/>
          <a:lstStyle/>
          <a:p>
            <a:fld id="{B30EE397-83D2-4F8A-99AF-73DA14156AB4}" type="datetimeFigureOut">
              <a:rPr lang="pl-PL" smtClean="0"/>
              <a:t>2017-12-04</a:t>
            </a:fld>
            <a:endParaRPr lang="pl-PL"/>
          </a:p>
        </p:txBody>
      </p:sp>
      <p:sp>
        <p:nvSpPr>
          <p:cNvPr id="3" name="Symbol zastępczy stopki 2"/>
          <p:cNvSpPr>
            <a:spLocks noGrp="1"/>
          </p:cNvSpPr>
          <p:nvPr>
            <p:ph type="ftr" sz="quarter" idx="11"/>
          </p:nvPr>
        </p:nvSpPr>
        <p:spPr/>
        <p:txBody>
          <a:bodyPr/>
          <a:lstStyle/>
          <a:p>
            <a:endParaRPr lang="pl-PL"/>
          </a:p>
        </p:txBody>
      </p:sp>
      <p:sp>
        <p:nvSpPr>
          <p:cNvPr id="4" name="Symbol zastępczy numeru slajdu 3"/>
          <p:cNvSpPr>
            <a:spLocks noGrp="1"/>
          </p:cNvSpPr>
          <p:nvPr>
            <p:ph type="sldNum" sz="quarter" idx="12"/>
          </p:nvPr>
        </p:nvSpPr>
        <p:spPr/>
        <p:txBody>
          <a:bodyPr/>
          <a:lstStyle/>
          <a:p>
            <a:fld id="{A7D90E6F-E3C0-44AF-8EA2-8106AEC0CD46}" type="slidenum">
              <a:rPr lang="pl-PL" smtClean="0"/>
              <a:t>‹#›</a:t>
            </a:fld>
            <a:endParaRPr lang="pl-PL"/>
          </a:p>
        </p:txBody>
      </p:sp>
    </p:spTree>
    <p:extLst>
      <p:ext uri="{BB962C8B-B14F-4D97-AF65-F5344CB8AC3E}">
        <p14:creationId xmlns:p14="http://schemas.microsoft.com/office/powerpoint/2010/main" val="10890298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Zawartość z podpisem">
    <p:spTree>
      <p:nvGrpSpPr>
        <p:cNvPr id="1" name=""/>
        <p:cNvGrpSpPr/>
        <p:nvPr/>
      </p:nvGrpSpPr>
      <p:grpSpPr>
        <a:xfrm>
          <a:off x="0" y="0"/>
          <a:ext cx="0" cy="0"/>
          <a:chOff x="0" y="0"/>
          <a:chExt cx="0" cy="0"/>
        </a:xfrm>
      </p:grpSpPr>
      <p:sp>
        <p:nvSpPr>
          <p:cNvPr id="2" name="Tytuł 1"/>
          <p:cNvSpPr>
            <a:spLocks noGrp="1"/>
          </p:cNvSpPr>
          <p:nvPr>
            <p:ph type="title"/>
          </p:nvPr>
        </p:nvSpPr>
        <p:spPr>
          <a:xfrm>
            <a:off x="839788" y="457200"/>
            <a:ext cx="3932237" cy="1600200"/>
          </a:xfrm>
        </p:spPr>
        <p:txBody>
          <a:bodyPr anchor="b"/>
          <a:lstStyle>
            <a:lvl1pPr>
              <a:defRPr sz="3200"/>
            </a:lvl1pPr>
          </a:lstStyle>
          <a:p>
            <a:r>
              <a:rPr lang="pl-PL" smtClean="0"/>
              <a:t>Kliknij, aby edytować styl</a:t>
            </a:r>
            <a:endParaRPr lang="pl-PL"/>
          </a:p>
        </p:txBody>
      </p:sp>
      <p:sp>
        <p:nvSpPr>
          <p:cNvPr id="3" name="Symbol zastępczy zawartości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tekst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smtClean="0"/>
              <a:t>Kliknij, aby edytować style wzorca tekstu</a:t>
            </a:r>
          </a:p>
        </p:txBody>
      </p:sp>
      <p:sp>
        <p:nvSpPr>
          <p:cNvPr id="5" name="Symbol zastępczy daty 4"/>
          <p:cNvSpPr>
            <a:spLocks noGrp="1"/>
          </p:cNvSpPr>
          <p:nvPr>
            <p:ph type="dt" sz="half" idx="10"/>
          </p:nvPr>
        </p:nvSpPr>
        <p:spPr/>
        <p:txBody>
          <a:bodyPr/>
          <a:lstStyle/>
          <a:p>
            <a:fld id="{B30EE397-83D2-4F8A-99AF-73DA14156AB4}" type="datetimeFigureOut">
              <a:rPr lang="pl-PL" smtClean="0"/>
              <a:t>2017-12-04</a:t>
            </a:fld>
            <a:endParaRPr lang="pl-PL"/>
          </a:p>
        </p:txBody>
      </p:sp>
      <p:sp>
        <p:nvSpPr>
          <p:cNvPr id="6" name="Symbol zastępczy stopki 5"/>
          <p:cNvSpPr>
            <a:spLocks noGrp="1"/>
          </p:cNvSpPr>
          <p:nvPr>
            <p:ph type="ftr" sz="quarter" idx="11"/>
          </p:nvPr>
        </p:nvSpPr>
        <p:spPr/>
        <p:txBody>
          <a:bodyPr/>
          <a:lstStyle/>
          <a:p>
            <a:endParaRPr lang="pl-PL"/>
          </a:p>
        </p:txBody>
      </p:sp>
      <p:sp>
        <p:nvSpPr>
          <p:cNvPr id="7" name="Symbol zastępczy numeru slajdu 6"/>
          <p:cNvSpPr>
            <a:spLocks noGrp="1"/>
          </p:cNvSpPr>
          <p:nvPr>
            <p:ph type="sldNum" sz="quarter" idx="12"/>
          </p:nvPr>
        </p:nvSpPr>
        <p:spPr/>
        <p:txBody>
          <a:bodyPr/>
          <a:lstStyle/>
          <a:p>
            <a:fld id="{A7D90E6F-E3C0-44AF-8EA2-8106AEC0CD46}" type="slidenum">
              <a:rPr lang="pl-PL" smtClean="0"/>
              <a:t>‹#›</a:t>
            </a:fld>
            <a:endParaRPr lang="pl-PL"/>
          </a:p>
        </p:txBody>
      </p:sp>
    </p:spTree>
    <p:extLst>
      <p:ext uri="{BB962C8B-B14F-4D97-AF65-F5344CB8AC3E}">
        <p14:creationId xmlns:p14="http://schemas.microsoft.com/office/powerpoint/2010/main" val="17768596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az z podpisem">
    <p:spTree>
      <p:nvGrpSpPr>
        <p:cNvPr id="1" name=""/>
        <p:cNvGrpSpPr/>
        <p:nvPr/>
      </p:nvGrpSpPr>
      <p:grpSpPr>
        <a:xfrm>
          <a:off x="0" y="0"/>
          <a:ext cx="0" cy="0"/>
          <a:chOff x="0" y="0"/>
          <a:chExt cx="0" cy="0"/>
        </a:xfrm>
      </p:grpSpPr>
      <p:sp>
        <p:nvSpPr>
          <p:cNvPr id="2" name="Tytuł 1"/>
          <p:cNvSpPr>
            <a:spLocks noGrp="1"/>
          </p:cNvSpPr>
          <p:nvPr>
            <p:ph type="title"/>
          </p:nvPr>
        </p:nvSpPr>
        <p:spPr>
          <a:xfrm>
            <a:off x="839788" y="457200"/>
            <a:ext cx="3932237" cy="1600200"/>
          </a:xfrm>
        </p:spPr>
        <p:txBody>
          <a:bodyPr anchor="b"/>
          <a:lstStyle>
            <a:lvl1pPr>
              <a:defRPr sz="3200"/>
            </a:lvl1pPr>
          </a:lstStyle>
          <a:p>
            <a:r>
              <a:rPr lang="pl-PL" smtClean="0"/>
              <a:t>Kliknij, aby edytować styl</a:t>
            </a:r>
            <a:endParaRPr lang="pl-PL"/>
          </a:p>
        </p:txBody>
      </p:sp>
      <p:sp>
        <p:nvSpPr>
          <p:cNvPr id="3" name="Symbol zastępczy obrazu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l-PL"/>
          </a:p>
        </p:txBody>
      </p:sp>
      <p:sp>
        <p:nvSpPr>
          <p:cNvPr id="4" name="Symbol zastępczy tekst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smtClean="0"/>
              <a:t>Kliknij, aby edytować style wzorca tekstu</a:t>
            </a:r>
          </a:p>
        </p:txBody>
      </p:sp>
      <p:sp>
        <p:nvSpPr>
          <p:cNvPr id="5" name="Symbol zastępczy daty 4"/>
          <p:cNvSpPr>
            <a:spLocks noGrp="1"/>
          </p:cNvSpPr>
          <p:nvPr>
            <p:ph type="dt" sz="half" idx="10"/>
          </p:nvPr>
        </p:nvSpPr>
        <p:spPr/>
        <p:txBody>
          <a:bodyPr/>
          <a:lstStyle/>
          <a:p>
            <a:fld id="{B30EE397-83D2-4F8A-99AF-73DA14156AB4}" type="datetimeFigureOut">
              <a:rPr lang="pl-PL" smtClean="0"/>
              <a:t>2017-12-04</a:t>
            </a:fld>
            <a:endParaRPr lang="pl-PL"/>
          </a:p>
        </p:txBody>
      </p:sp>
      <p:sp>
        <p:nvSpPr>
          <p:cNvPr id="6" name="Symbol zastępczy stopki 5"/>
          <p:cNvSpPr>
            <a:spLocks noGrp="1"/>
          </p:cNvSpPr>
          <p:nvPr>
            <p:ph type="ftr" sz="quarter" idx="11"/>
          </p:nvPr>
        </p:nvSpPr>
        <p:spPr/>
        <p:txBody>
          <a:bodyPr/>
          <a:lstStyle/>
          <a:p>
            <a:endParaRPr lang="pl-PL"/>
          </a:p>
        </p:txBody>
      </p:sp>
      <p:sp>
        <p:nvSpPr>
          <p:cNvPr id="7" name="Symbol zastępczy numeru slajdu 6"/>
          <p:cNvSpPr>
            <a:spLocks noGrp="1"/>
          </p:cNvSpPr>
          <p:nvPr>
            <p:ph type="sldNum" sz="quarter" idx="12"/>
          </p:nvPr>
        </p:nvSpPr>
        <p:spPr/>
        <p:txBody>
          <a:bodyPr/>
          <a:lstStyle/>
          <a:p>
            <a:fld id="{A7D90E6F-E3C0-44AF-8EA2-8106AEC0CD46}" type="slidenum">
              <a:rPr lang="pl-PL" smtClean="0"/>
              <a:t>‹#›</a:t>
            </a:fld>
            <a:endParaRPr lang="pl-PL"/>
          </a:p>
        </p:txBody>
      </p:sp>
    </p:spTree>
    <p:extLst>
      <p:ext uri="{BB962C8B-B14F-4D97-AF65-F5344CB8AC3E}">
        <p14:creationId xmlns:p14="http://schemas.microsoft.com/office/powerpoint/2010/main" val="23019741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pl-PL"/>
          </a:p>
        </p:txBody>
      </p:sp>
      <p:sp>
        <p:nvSpPr>
          <p:cNvPr id="3" name="Symbol zastępczy tytułu pionowego 2"/>
          <p:cNvSpPr>
            <a:spLocks noGrp="1"/>
          </p:cNvSpPr>
          <p:nvPr>
            <p:ph type="body" orient="vert" idx="1"/>
          </p:nvPr>
        </p:nvSpPr>
        <p:spPr/>
        <p:txBody>
          <a:bodyPr vert="eaVert"/>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a:spLocks noGrp="1"/>
          </p:cNvSpPr>
          <p:nvPr>
            <p:ph type="dt" sz="half" idx="10"/>
          </p:nvPr>
        </p:nvSpPr>
        <p:spPr/>
        <p:txBody>
          <a:bodyPr/>
          <a:lstStyle/>
          <a:p>
            <a:fld id="{B30EE397-83D2-4F8A-99AF-73DA14156AB4}" type="datetimeFigureOut">
              <a:rPr lang="pl-PL" smtClean="0"/>
              <a:t>2017-12-04</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A7D90E6F-E3C0-44AF-8EA2-8106AEC0CD46}" type="slidenum">
              <a:rPr lang="pl-PL" smtClean="0"/>
              <a:t>‹#›</a:t>
            </a:fld>
            <a:endParaRPr lang="pl-PL"/>
          </a:p>
        </p:txBody>
      </p:sp>
    </p:spTree>
    <p:extLst>
      <p:ext uri="{BB962C8B-B14F-4D97-AF65-F5344CB8AC3E}">
        <p14:creationId xmlns:p14="http://schemas.microsoft.com/office/powerpoint/2010/main" val="4254134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ytuł pionowy i tekst">
    <p:spTree>
      <p:nvGrpSpPr>
        <p:cNvPr id="1" name=""/>
        <p:cNvGrpSpPr/>
        <p:nvPr/>
      </p:nvGrpSpPr>
      <p:grpSpPr>
        <a:xfrm>
          <a:off x="0" y="0"/>
          <a:ext cx="0" cy="0"/>
          <a:chOff x="0" y="0"/>
          <a:chExt cx="0" cy="0"/>
        </a:xfrm>
      </p:grpSpPr>
      <p:sp>
        <p:nvSpPr>
          <p:cNvPr id="2" name="Tytuł pionowy 1"/>
          <p:cNvSpPr>
            <a:spLocks noGrp="1"/>
          </p:cNvSpPr>
          <p:nvPr>
            <p:ph type="title" orient="vert"/>
          </p:nvPr>
        </p:nvSpPr>
        <p:spPr>
          <a:xfrm>
            <a:off x="8724900" y="365125"/>
            <a:ext cx="2628900" cy="5811838"/>
          </a:xfrm>
        </p:spPr>
        <p:txBody>
          <a:bodyPr vert="eaVert"/>
          <a:lstStyle/>
          <a:p>
            <a:r>
              <a:rPr lang="pl-PL" smtClean="0"/>
              <a:t>Kliknij, aby edytować styl</a:t>
            </a:r>
            <a:endParaRPr lang="pl-PL"/>
          </a:p>
        </p:txBody>
      </p:sp>
      <p:sp>
        <p:nvSpPr>
          <p:cNvPr id="3" name="Symbol zastępczy tytułu pionowego 2"/>
          <p:cNvSpPr>
            <a:spLocks noGrp="1"/>
          </p:cNvSpPr>
          <p:nvPr>
            <p:ph type="body" orient="vert" idx="1"/>
          </p:nvPr>
        </p:nvSpPr>
        <p:spPr>
          <a:xfrm>
            <a:off x="838200" y="365125"/>
            <a:ext cx="7734300" cy="5811838"/>
          </a:xfrm>
        </p:spPr>
        <p:txBody>
          <a:bodyPr vert="eaVert"/>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a:spLocks noGrp="1"/>
          </p:cNvSpPr>
          <p:nvPr>
            <p:ph type="dt" sz="half" idx="10"/>
          </p:nvPr>
        </p:nvSpPr>
        <p:spPr/>
        <p:txBody>
          <a:bodyPr/>
          <a:lstStyle/>
          <a:p>
            <a:fld id="{B30EE397-83D2-4F8A-99AF-73DA14156AB4}" type="datetimeFigureOut">
              <a:rPr lang="pl-PL" smtClean="0"/>
              <a:t>2017-12-04</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A7D90E6F-E3C0-44AF-8EA2-8106AEC0CD46}" type="slidenum">
              <a:rPr lang="pl-PL" smtClean="0"/>
              <a:t>‹#›</a:t>
            </a:fld>
            <a:endParaRPr lang="pl-PL"/>
          </a:p>
        </p:txBody>
      </p:sp>
    </p:spTree>
    <p:extLst>
      <p:ext uri="{BB962C8B-B14F-4D97-AF65-F5344CB8AC3E}">
        <p14:creationId xmlns:p14="http://schemas.microsoft.com/office/powerpoint/2010/main" val="31353970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Symbol zastępczy tytułu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l-PL" smtClean="0"/>
              <a:t>Kliknij, aby edytować styl</a:t>
            </a:r>
            <a:endParaRPr lang="pl-PL"/>
          </a:p>
        </p:txBody>
      </p:sp>
      <p:sp>
        <p:nvSpPr>
          <p:cNvPr id="3" name="Symbol zastępczy tekst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30EE397-83D2-4F8A-99AF-73DA14156AB4}" type="datetimeFigureOut">
              <a:rPr lang="pl-PL" smtClean="0"/>
              <a:t>2017-12-04</a:t>
            </a:fld>
            <a:endParaRPr lang="pl-PL"/>
          </a:p>
        </p:txBody>
      </p:sp>
      <p:sp>
        <p:nvSpPr>
          <p:cNvPr id="5" name="Symbol zastępczy stopki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l-PL"/>
          </a:p>
        </p:txBody>
      </p:sp>
      <p:sp>
        <p:nvSpPr>
          <p:cNvPr id="6" name="Symbol zastępczy numeru slajd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7D90E6F-E3C0-44AF-8EA2-8106AEC0CD46}" type="slidenum">
              <a:rPr lang="pl-PL" smtClean="0"/>
              <a:t>‹#›</a:t>
            </a:fld>
            <a:endParaRPr lang="pl-PL"/>
          </a:p>
        </p:txBody>
      </p:sp>
    </p:spTree>
    <p:extLst>
      <p:ext uri="{BB962C8B-B14F-4D97-AF65-F5344CB8AC3E}">
        <p14:creationId xmlns:p14="http://schemas.microsoft.com/office/powerpoint/2010/main" val="159852950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chart" Target="../charts/chart3.xml"/><Relationship Id="rId7" Type="http://schemas.openxmlformats.org/officeDocument/2006/relationships/chart" Target="../charts/chart7.xml"/><Relationship Id="rId2" Type="http://schemas.openxmlformats.org/officeDocument/2006/relationships/chart" Target="../charts/chart2.xml"/><Relationship Id="rId1" Type="http://schemas.openxmlformats.org/officeDocument/2006/relationships/slideLayout" Target="../slideLayouts/slideLayout2.xml"/><Relationship Id="rId6" Type="http://schemas.openxmlformats.org/officeDocument/2006/relationships/chart" Target="../charts/chart6.xml"/><Relationship Id="rId5" Type="http://schemas.openxmlformats.org/officeDocument/2006/relationships/chart" Target="../charts/chart5.xml"/><Relationship Id="rId4" Type="http://schemas.openxmlformats.org/officeDocument/2006/relationships/chart" Target="../charts/chart4.xml"/></Relationships>
</file>

<file path=ppt/slides/_rels/slide17.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 Id="rId5" Type="http://schemas.openxmlformats.org/officeDocument/2006/relationships/image" Target="../media/image21.png"/><Relationship Id="rId4" Type="http://schemas.openxmlformats.org/officeDocument/2006/relationships/image" Target="../media/image20.png"/></Relationships>
</file>

<file path=ppt/slides/_rels/slide2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2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 Id="rId5" Type="http://schemas.openxmlformats.org/officeDocument/2006/relationships/image" Target="../media/image30.png"/><Relationship Id="rId4" Type="http://schemas.openxmlformats.org/officeDocument/2006/relationships/image" Target="../media/image29.png"/></Relationships>
</file>

<file path=ppt/slides/_rels/slide2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 Id="rId5" Type="http://schemas.openxmlformats.org/officeDocument/2006/relationships/image" Target="../media/image34.png"/><Relationship Id="rId4" Type="http://schemas.openxmlformats.org/officeDocument/2006/relationships/image" Target="../media/image33.png"/></Relationships>
</file>

<file path=ppt/slides/_rels/slide2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xml"/><Relationship Id="rId5" Type="http://schemas.openxmlformats.org/officeDocument/2006/relationships/image" Target="../media/image38.png"/><Relationship Id="rId4" Type="http://schemas.openxmlformats.org/officeDocument/2006/relationships/image" Target="../media/image37.png"/></Relationships>
</file>

<file path=ppt/slides/_rels/slide27.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2.xml"/><Relationship Id="rId4" Type="http://schemas.openxmlformats.org/officeDocument/2006/relationships/image" Target="../media/image41.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2.xml"/><Relationship Id="rId4" Type="http://schemas.openxmlformats.org/officeDocument/2006/relationships/image" Target="../media/image44.png"/></Relationships>
</file>

<file path=ppt/slides/_rels/slide30.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47.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ctrTitle"/>
          </p:nvPr>
        </p:nvSpPr>
        <p:spPr/>
        <p:txBody>
          <a:bodyPr/>
          <a:lstStyle/>
          <a:p>
            <a:endParaRPr lang="pl-PL"/>
          </a:p>
        </p:txBody>
      </p:sp>
      <p:sp>
        <p:nvSpPr>
          <p:cNvPr id="3" name="Podtytuł 2"/>
          <p:cNvSpPr>
            <a:spLocks noGrp="1"/>
          </p:cNvSpPr>
          <p:nvPr>
            <p:ph type="subTitle" idx="1"/>
          </p:nvPr>
        </p:nvSpPr>
        <p:spPr/>
        <p:txBody>
          <a:bodyPr/>
          <a:lstStyle/>
          <a:p>
            <a:endParaRPr lang="pl-PL"/>
          </a:p>
        </p:txBody>
      </p:sp>
      <p:pic>
        <p:nvPicPr>
          <p:cNvPr id="4" name="Obraz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63"/>
            <a:ext cx="12192646" cy="6857637"/>
          </a:xfrm>
          <a:prstGeom prst="rect">
            <a:avLst/>
          </a:prstGeom>
        </p:spPr>
      </p:pic>
      <p:sp>
        <p:nvSpPr>
          <p:cNvPr id="5" name="pole tekstowe 4"/>
          <p:cNvSpPr txBox="1"/>
          <p:nvPr/>
        </p:nvSpPr>
        <p:spPr>
          <a:xfrm>
            <a:off x="114159" y="112113"/>
            <a:ext cx="2390463" cy="369332"/>
          </a:xfrm>
          <a:prstGeom prst="rect">
            <a:avLst/>
          </a:prstGeom>
          <a:noFill/>
        </p:spPr>
        <p:txBody>
          <a:bodyPr wrap="none" rtlCol="0">
            <a:spAutoFit/>
          </a:bodyPr>
          <a:lstStyle/>
          <a:p>
            <a:r>
              <a:rPr lang="pl-PL" dirty="0" smtClean="0">
                <a:latin typeface="Arial" panose="020B0604020202020204" pitchFamily="34" charset="0"/>
                <a:cs typeface="Arial" panose="020B0604020202020204" pitchFamily="34" charset="0"/>
              </a:rPr>
              <a:t>Rzeszów, 13.12.2017</a:t>
            </a:r>
            <a:endParaRPr lang="pl-PL"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0758015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04670" y="144062"/>
            <a:ext cx="10515600" cy="328210"/>
          </a:xfrm>
        </p:spPr>
        <p:txBody>
          <a:bodyPr>
            <a:noAutofit/>
          </a:bodyPr>
          <a:lstStyle/>
          <a:p>
            <a:r>
              <a:rPr lang="pl-PL" sz="3200" dirty="0" smtClean="0">
                <a:solidFill>
                  <a:schemeClr val="bg1"/>
                </a:solidFill>
                <a:latin typeface="Arial" panose="020B0604020202020204" pitchFamily="34" charset="0"/>
                <a:cs typeface="Arial" panose="020B0604020202020204" pitchFamily="34" charset="0"/>
              </a:rPr>
              <a:t>Przejazdy kolejowo-drogowe w Rzeszowie</a:t>
            </a:r>
            <a:endParaRPr lang="pl-PL" sz="3200" dirty="0">
              <a:solidFill>
                <a:schemeClr val="bg1"/>
              </a:solidFill>
              <a:latin typeface="Arial" panose="020B0604020202020204" pitchFamily="34" charset="0"/>
              <a:cs typeface="Arial" panose="020B0604020202020204" pitchFamily="34" charset="0"/>
            </a:endParaRPr>
          </a:p>
        </p:txBody>
      </p:sp>
      <p:pic>
        <p:nvPicPr>
          <p:cNvPr id="3" name="Obraz 2"/>
          <p:cNvPicPr>
            <a:picLocks noChangeAspect="1"/>
          </p:cNvPicPr>
          <p:nvPr/>
        </p:nvPicPr>
        <p:blipFill rotWithShape="1">
          <a:blip r:embed="rId2"/>
          <a:srcRect l="36250" t="31605" r="48681" b="24691"/>
          <a:stretch/>
        </p:blipFill>
        <p:spPr>
          <a:xfrm>
            <a:off x="4148668" y="988103"/>
            <a:ext cx="3386666" cy="5524792"/>
          </a:xfrm>
          <a:prstGeom prst="rect">
            <a:avLst/>
          </a:prstGeom>
        </p:spPr>
      </p:pic>
    </p:spTree>
    <p:extLst>
      <p:ext uri="{BB962C8B-B14F-4D97-AF65-F5344CB8AC3E}">
        <p14:creationId xmlns:p14="http://schemas.microsoft.com/office/powerpoint/2010/main" val="219737739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04670" y="144062"/>
            <a:ext cx="10515600" cy="328210"/>
          </a:xfrm>
        </p:spPr>
        <p:txBody>
          <a:bodyPr>
            <a:normAutofit fontScale="90000"/>
          </a:bodyPr>
          <a:lstStyle/>
          <a:p>
            <a:r>
              <a:rPr lang="pl-PL" dirty="0" smtClean="0">
                <a:solidFill>
                  <a:schemeClr val="bg1"/>
                </a:solidFill>
                <a:latin typeface="Arial" panose="020B0604020202020204" pitchFamily="34" charset="0"/>
                <a:cs typeface="Arial" panose="020B0604020202020204" pitchFamily="34" charset="0"/>
              </a:rPr>
              <a:t>Przejazd kolejowo-drogowy</a:t>
            </a:r>
            <a:endParaRPr lang="pl-PL" dirty="0">
              <a:solidFill>
                <a:schemeClr val="bg1"/>
              </a:solidFill>
              <a:latin typeface="Arial" panose="020B0604020202020204" pitchFamily="34" charset="0"/>
              <a:cs typeface="Arial" panose="020B0604020202020204" pitchFamily="34" charset="0"/>
            </a:endParaRPr>
          </a:p>
        </p:txBody>
      </p:sp>
      <p:sp>
        <p:nvSpPr>
          <p:cNvPr id="6" name="Symbol zastępczy zawartości 5"/>
          <p:cNvSpPr>
            <a:spLocks noGrp="1"/>
          </p:cNvSpPr>
          <p:nvPr>
            <p:ph idx="1"/>
          </p:nvPr>
        </p:nvSpPr>
        <p:spPr>
          <a:xfrm>
            <a:off x="969731" y="2790359"/>
            <a:ext cx="5815118" cy="1121833"/>
          </a:xfrm>
        </p:spPr>
        <p:txBody>
          <a:bodyPr>
            <a:normAutofit/>
          </a:bodyPr>
          <a:lstStyle/>
          <a:p>
            <a:pPr marL="0" indent="0" algn="ctr">
              <a:spcBef>
                <a:spcPts val="0"/>
              </a:spcBef>
              <a:buNone/>
            </a:pPr>
            <a:r>
              <a:rPr lang="pl-PL" dirty="0" smtClean="0">
                <a:latin typeface="Arial" panose="020B0604020202020204" pitchFamily="34" charset="0"/>
                <a:cs typeface="Arial" panose="020B0604020202020204" pitchFamily="34" charset="0"/>
              </a:rPr>
              <a:t>skrzyżowanie linii kolejowej </a:t>
            </a:r>
          </a:p>
          <a:p>
            <a:pPr marL="0" indent="0" algn="ctr">
              <a:spcBef>
                <a:spcPts val="0"/>
              </a:spcBef>
              <a:buNone/>
            </a:pPr>
            <a:r>
              <a:rPr lang="pl-PL" dirty="0" smtClean="0">
                <a:latin typeface="Arial" panose="020B0604020202020204" pitchFamily="34" charset="0"/>
                <a:cs typeface="Arial" panose="020B0604020202020204" pitchFamily="34" charset="0"/>
              </a:rPr>
              <a:t>z drogą kołową w jednym poziomie</a:t>
            </a:r>
            <a:endParaRPr lang="pl-PL" dirty="0">
              <a:latin typeface="Arial" panose="020B0604020202020204" pitchFamily="34" charset="0"/>
              <a:cs typeface="Arial" panose="020B0604020202020204" pitchFamily="34" charset="0"/>
            </a:endParaRPr>
          </a:p>
        </p:txBody>
      </p:sp>
      <p:pic>
        <p:nvPicPr>
          <p:cNvPr id="3" name="Obraz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906784" y="1773936"/>
            <a:ext cx="4755799" cy="3154680"/>
          </a:xfrm>
          <a:prstGeom prst="rect">
            <a:avLst/>
          </a:prstGeom>
        </p:spPr>
      </p:pic>
    </p:spTree>
    <p:extLst>
      <p:ext uri="{BB962C8B-B14F-4D97-AF65-F5344CB8AC3E}">
        <p14:creationId xmlns:p14="http://schemas.microsoft.com/office/powerpoint/2010/main" val="249842785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04670" y="144062"/>
            <a:ext cx="10515600" cy="328210"/>
          </a:xfrm>
        </p:spPr>
        <p:txBody>
          <a:bodyPr>
            <a:normAutofit fontScale="90000"/>
          </a:bodyPr>
          <a:lstStyle/>
          <a:p>
            <a:r>
              <a:rPr lang="pl-PL" dirty="0" smtClean="0">
                <a:solidFill>
                  <a:schemeClr val="bg1"/>
                </a:solidFill>
                <a:latin typeface="Arial" panose="020B0604020202020204" pitchFamily="34" charset="0"/>
                <a:cs typeface="Arial" panose="020B0604020202020204" pitchFamily="34" charset="0"/>
              </a:rPr>
              <a:t>Przejazd kolejowo-drogowy</a:t>
            </a:r>
            <a:endParaRPr lang="pl-PL" dirty="0">
              <a:solidFill>
                <a:schemeClr val="bg1"/>
              </a:solidFill>
              <a:latin typeface="Arial" panose="020B0604020202020204" pitchFamily="34" charset="0"/>
              <a:cs typeface="Arial" panose="020B0604020202020204" pitchFamily="34" charset="0"/>
            </a:endParaRPr>
          </a:p>
        </p:txBody>
      </p:sp>
      <p:sp>
        <p:nvSpPr>
          <p:cNvPr id="6" name="Symbol zastępczy zawartości 5"/>
          <p:cNvSpPr>
            <a:spLocks noGrp="1"/>
          </p:cNvSpPr>
          <p:nvPr>
            <p:ph idx="1"/>
          </p:nvPr>
        </p:nvSpPr>
        <p:spPr>
          <a:xfrm>
            <a:off x="762000" y="1647825"/>
            <a:ext cx="10515600" cy="4351338"/>
          </a:xfrm>
        </p:spPr>
        <p:txBody>
          <a:bodyPr>
            <a:normAutofit fontScale="85000" lnSpcReduction="20000"/>
          </a:bodyPr>
          <a:lstStyle/>
          <a:p>
            <a:pPr algn="just"/>
            <a:r>
              <a:rPr lang="pl-PL" dirty="0" smtClean="0">
                <a:latin typeface="Arial" panose="020B0604020202020204" pitchFamily="34" charset="0"/>
                <a:cs typeface="Arial" panose="020B0604020202020204" pitchFamily="34" charset="0"/>
              </a:rPr>
              <a:t>Art</a:t>
            </a:r>
            <a:r>
              <a:rPr lang="pl-PL" dirty="0">
                <a:latin typeface="Arial" panose="020B0604020202020204" pitchFamily="34" charset="0"/>
                <a:cs typeface="Arial" panose="020B0604020202020204" pitchFamily="34" charset="0"/>
              </a:rPr>
              <a:t>. 28. pkt </a:t>
            </a:r>
            <a:r>
              <a:rPr lang="pl-PL" dirty="0" smtClean="0">
                <a:latin typeface="Arial" panose="020B0604020202020204" pitchFamily="34" charset="0"/>
                <a:cs typeface="Arial" panose="020B0604020202020204" pitchFamily="34" charset="0"/>
              </a:rPr>
              <a:t>1. Prawa o Ruchu </a:t>
            </a:r>
            <a:r>
              <a:rPr lang="pl-PL" dirty="0">
                <a:latin typeface="Arial" panose="020B0604020202020204" pitchFamily="34" charset="0"/>
                <a:cs typeface="Arial" panose="020B0604020202020204" pitchFamily="34" charset="0"/>
              </a:rPr>
              <a:t>D</a:t>
            </a:r>
            <a:r>
              <a:rPr lang="pl-PL" dirty="0" smtClean="0">
                <a:latin typeface="Arial" panose="020B0604020202020204" pitchFamily="34" charset="0"/>
                <a:cs typeface="Arial" panose="020B0604020202020204" pitchFamily="34" charset="0"/>
              </a:rPr>
              <a:t>rogowym: </a:t>
            </a:r>
            <a:r>
              <a:rPr lang="pl-PL" dirty="0">
                <a:latin typeface="Arial" panose="020B0604020202020204" pitchFamily="34" charset="0"/>
                <a:cs typeface="Arial" panose="020B0604020202020204" pitchFamily="34" charset="0"/>
              </a:rPr>
              <a:t>„Kierujący pojazdem, zbliżając się do przejazdu kolejowego oraz przejeżdżając przez przejazd, jest obowiązany zachować szczególną ostrożność. Przed wjechaniem na tory jest on obowiązany upewnić się, czy nie zbliża się pojazd szynowy, oraz przedsięwziąć odpowiednie środki ostrożności, zwłaszcza jeżeli wskutek mgły lub z innych powodów przejrzystość powietrza jest zmniejszona</a:t>
            </a:r>
            <a:r>
              <a:rPr lang="pl-PL" dirty="0" smtClean="0">
                <a:latin typeface="Arial" panose="020B0604020202020204" pitchFamily="34" charset="0"/>
                <a:cs typeface="Arial" panose="020B0604020202020204" pitchFamily="34" charset="0"/>
              </a:rPr>
              <a:t>.”</a:t>
            </a:r>
          </a:p>
          <a:p>
            <a:pPr marL="0" indent="0" algn="just">
              <a:buNone/>
            </a:pPr>
            <a:endParaRPr lang="pl-PL" dirty="0" smtClean="0">
              <a:latin typeface="Arial" panose="020B0604020202020204" pitchFamily="34" charset="0"/>
              <a:cs typeface="Arial" panose="020B0604020202020204" pitchFamily="34" charset="0"/>
            </a:endParaRPr>
          </a:p>
          <a:p>
            <a:pPr algn="just"/>
            <a:r>
              <a:rPr lang="pl-PL" dirty="0" smtClean="0">
                <a:latin typeface="Arial" panose="020B0604020202020204" pitchFamily="34" charset="0"/>
                <a:cs typeface="Arial" panose="020B0604020202020204" pitchFamily="34" charset="0"/>
              </a:rPr>
              <a:t>Ponadto </a:t>
            </a:r>
            <a:r>
              <a:rPr lang="pl-PL" dirty="0">
                <a:latin typeface="Arial" panose="020B0604020202020204" pitchFamily="34" charset="0"/>
                <a:cs typeface="Arial" panose="020B0604020202020204" pitchFamily="34" charset="0"/>
              </a:rPr>
              <a:t>Art. 28</a:t>
            </a:r>
            <a:r>
              <a:rPr lang="pl-PL" dirty="0" smtClean="0">
                <a:latin typeface="Arial" panose="020B0604020202020204" pitchFamily="34" charset="0"/>
                <a:cs typeface="Arial" panose="020B0604020202020204" pitchFamily="34" charset="0"/>
              </a:rPr>
              <a:t>. </a:t>
            </a:r>
            <a:r>
              <a:rPr lang="pl-PL" dirty="0">
                <a:latin typeface="Arial" panose="020B0604020202020204" pitchFamily="34" charset="0"/>
                <a:cs typeface="Arial" panose="020B0604020202020204" pitchFamily="34" charset="0"/>
              </a:rPr>
              <a:t>pkt 2. Prawa o </a:t>
            </a:r>
            <a:r>
              <a:rPr lang="pl-PL" dirty="0" smtClean="0">
                <a:latin typeface="Arial" panose="020B0604020202020204" pitchFamily="34" charset="0"/>
                <a:cs typeface="Arial" panose="020B0604020202020204" pitchFamily="34" charset="0"/>
              </a:rPr>
              <a:t>Ruchu Drogowym </a:t>
            </a:r>
            <a:r>
              <a:rPr lang="pl-PL" dirty="0">
                <a:latin typeface="Arial" panose="020B0604020202020204" pitchFamily="34" charset="0"/>
                <a:cs typeface="Arial" panose="020B0604020202020204" pitchFamily="34" charset="0"/>
              </a:rPr>
              <a:t>określa</a:t>
            </a:r>
            <a:r>
              <a:rPr lang="pl-PL" dirty="0" smtClean="0">
                <a:latin typeface="Arial" panose="020B0604020202020204" pitchFamily="34" charset="0"/>
                <a:cs typeface="Arial" panose="020B0604020202020204" pitchFamily="34" charset="0"/>
              </a:rPr>
              <a:t>: „</a:t>
            </a:r>
            <a:r>
              <a:rPr lang="pl-PL" dirty="0">
                <a:latin typeface="Arial" panose="020B0604020202020204" pitchFamily="34" charset="0"/>
                <a:cs typeface="Arial" panose="020B0604020202020204" pitchFamily="34" charset="0"/>
              </a:rPr>
              <a:t>Kierujący jest obowiązany prowadzić pojazd z taką prędkością, aby mógł go zatrzymać w bezpiecznym miejscu, gdy nadjeżdża pojazd szynowy lub gdy urządzenie zabezpieczające albo dawany sygnał zabrania wjazdu na przejazd.”</a:t>
            </a:r>
          </a:p>
          <a:p>
            <a:pPr marL="0" indent="0" algn="just">
              <a:buNone/>
            </a:pPr>
            <a:r>
              <a:rPr lang="pl-PL" dirty="0"/>
              <a:t/>
            </a:r>
            <a:br>
              <a:rPr lang="pl-PL" dirty="0"/>
            </a:br>
            <a:endParaRPr lang="pl-PL" dirty="0"/>
          </a:p>
        </p:txBody>
      </p:sp>
    </p:spTree>
    <p:extLst>
      <p:ext uri="{BB962C8B-B14F-4D97-AF65-F5344CB8AC3E}">
        <p14:creationId xmlns:p14="http://schemas.microsoft.com/office/powerpoint/2010/main" val="97199614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04670" y="144062"/>
            <a:ext cx="10515600" cy="328210"/>
          </a:xfrm>
        </p:spPr>
        <p:txBody>
          <a:bodyPr>
            <a:normAutofit fontScale="90000"/>
          </a:bodyPr>
          <a:lstStyle/>
          <a:p>
            <a:r>
              <a:rPr lang="pl-PL" dirty="0" smtClean="0">
                <a:solidFill>
                  <a:schemeClr val="bg1"/>
                </a:solidFill>
                <a:latin typeface="Arial" panose="020B0604020202020204" pitchFamily="34" charset="0"/>
                <a:cs typeface="Arial" panose="020B0604020202020204" pitchFamily="34" charset="0"/>
              </a:rPr>
              <a:t>Kategorie przejazdów</a:t>
            </a:r>
            <a:endParaRPr lang="pl-PL" dirty="0">
              <a:solidFill>
                <a:schemeClr val="bg1"/>
              </a:solidFill>
              <a:latin typeface="Arial" panose="020B0604020202020204" pitchFamily="34" charset="0"/>
              <a:cs typeface="Arial" panose="020B0604020202020204" pitchFamily="34" charset="0"/>
            </a:endParaRPr>
          </a:p>
        </p:txBody>
      </p:sp>
      <p:pic>
        <p:nvPicPr>
          <p:cNvPr id="4" name="Symbol zastępczy zawartości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814227" y="1216152"/>
            <a:ext cx="11219272" cy="4745736"/>
          </a:xfrm>
        </p:spPr>
      </p:pic>
    </p:spTree>
    <p:extLst>
      <p:ext uri="{BB962C8B-B14F-4D97-AF65-F5344CB8AC3E}">
        <p14:creationId xmlns:p14="http://schemas.microsoft.com/office/powerpoint/2010/main" val="162539238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04670" y="144062"/>
            <a:ext cx="10515600" cy="328210"/>
          </a:xfrm>
        </p:spPr>
        <p:txBody>
          <a:bodyPr>
            <a:noAutofit/>
          </a:bodyPr>
          <a:lstStyle/>
          <a:p>
            <a:r>
              <a:rPr lang="pl-PL" sz="3600" dirty="0" smtClean="0">
                <a:solidFill>
                  <a:schemeClr val="bg1"/>
                </a:solidFill>
                <a:latin typeface="Arial" panose="020B0604020202020204" pitchFamily="34" charset="0"/>
                <a:cs typeface="Arial" panose="020B0604020202020204" pitchFamily="34" charset="0"/>
              </a:rPr>
              <a:t>Znaki występujące przed przejazdami</a:t>
            </a:r>
            <a:endParaRPr lang="pl-PL" sz="3600" dirty="0">
              <a:solidFill>
                <a:schemeClr val="bg1"/>
              </a:solidFill>
              <a:latin typeface="Arial" panose="020B0604020202020204" pitchFamily="34" charset="0"/>
              <a:cs typeface="Arial" panose="020B0604020202020204" pitchFamily="34" charset="0"/>
            </a:endParaRPr>
          </a:p>
        </p:txBody>
      </p:sp>
      <p:sp>
        <p:nvSpPr>
          <p:cNvPr id="3" name="Symbol zastępczy zawartości 2"/>
          <p:cNvSpPr>
            <a:spLocks noGrp="1"/>
          </p:cNvSpPr>
          <p:nvPr>
            <p:ph idx="1"/>
          </p:nvPr>
        </p:nvSpPr>
        <p:spPr>
          <a:xfrm>
            <a:off x="6256867" y="3338569"/>
            <a:ext cx="6079066" cy="456083"/>
          </a:xfrm>
        </p:spPr>
        <p:txBody>
          <a:bodyPr>
            <a:noAutofit/>
          </a:bodyPr>
          <a:lstStyle/>
          <a:p>
            <a:pPr marL="0" indent="0">
              <a:spcBef>
                <a:spcPts val="0"/>
              </a:spcBef>
              <a:spcAft>
                <a:spcPts val="600"/>
              </a:spcAft>
              <a:buNone/>
            </a:pPr>
            <a:r>
              <a:rPr lang="pl-PL" sz="2400" dirty="0" smtClean="0">
                <a:latin typeface="Arial" panose="020B0604020202020204" pitchFamily="34" charset="0"/>
                <a:cs typeface="Arial" panose="020B0604020202020204" pitchFamily="34" charset="0"/>
              </a:rPr>
              <a:t>A9 – przejazd kolejowy z zaporami</a:t>
            </a:r>
          </a:p>
          <a:p>
            <a:pPr marL="0" indent="0">
              <a:spcBef>
                <a:spcPts val="0"/>
              </a:spcBef>
              <a:buNone/>
            </a:pPr>
            <a:r>
              <a:rPr lang="pl-PL" sz="2000" dirty="0">
                <a:solidFill>
                  <a:schemeClr val="bg1">
                    <a:lumMod val="50000"/>
                  </a:schemeClr>
                </a:solidFill>
                <a:latin typeface="Arial" panose="020B0604020202020204" pitchFamily="34" charset="0"/>
                <a:cs typeface="Arial" panose="020B0604020202020204" pitchFamily="34" charset="0"/>
              </a:rPr>
              <a:t>z</a:t>
            </a:r>
            <a:r>
              <a:rPr lang="pl-PL" sz="2000" dirty="0" smtClean="0">
                <a:solidFill>
                  <a:schemeClr val="bg1">
                    <a:lumMod val="50000"/>
                  </a:schemeClr>
                </a:solidFill>
                <a:latin typeface="Arial" panose="020B0604020202020204" pitchFamily="34" charset="0"/>
                <a:cs typeface="Arial" panose="020B0604020202020204" pitchFamily="34" charset="0"/>
              </a:rPr>
              <a:t>a ustawienie i czytelność znaku</a:t>
            </a:r>
          </a:p>
          <a:p>
            <a:pPr marL="0" indent="0">
              <a:spcBef>
                <a:spcPts val="0"/>
              </a:spcBef>
              <a:buNone/>
            </a:pPr>
            <a:r>
              <a:rPr lang="pl-PL" sz="2000" dirty="0" smtClean="0">
                <a:solidFill>
                  <a:schemeClr val="bg1">
                    <a:lumMod val="50000"/>
                  </a:schemeClr>
                </a:solidFill>
                <a:latin typeface="Arial" panose="020B0604020202020204" pitchFamily="34" charset="0"/>
                <a:cs typeface="Arial" panose="020B0604020202020204" pitchFamily="34" charset="0"/>
              </a:rPr>
              <a:t>odpowiada zarządca drogi</a:t>
            </a:r>
            <a:endParaRPr lang="pl-PL" sz="2000" dirty="0">
              <a:solidFill>
                <a:schemeClr val="bg1">
                  <a:lumMod val="50000"/>
                </a:schemeClr>
              </a:solidFill>
              <a:latin typeface="Arial" panose="020B0604020202020204" pitchFamily="34" charset="0"/>
              <a:cs typeface="Arial" panose="020B0604020202020204" pitchFamily="34" charset="0"/>
            </a:endParaRPr>
          </a:p>
        </p:txBody>
      </p:sp>
      <p:pic>
        <p:nvPicPr>
          <p:cNvPr id="4" name="Obraz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71373" y="2738553"/>
            <a:ext cx="2482094" cy="2182163"/>
          </a:xfrm>
          <a:prstGeom prst="rect">
            <a:avLst/>
          </a:prstGeom>
        </p:spPr>
      </p:pic>
      <p:sp>
        <p:nvSpPr>
          <p:cNvPr id="5" name="Równoległobok 4"/>
          <p:cNvSpPr/>
          <p:nvPr/>
        </p:nvSpPr>
        <p:spPr>
          <a:xfrm>
            <a:off x="5757334" y="3338569"/>
            <a:ext cx="499533" cy="982133"/>
          </a:xfrm>
          <a:prstGeom prst="parallelogram">
            <a:avLst>
              <a:gd name="adj" fmla="val 75299"/>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solidFill>
                <a:schemeClr val="bg1">
                  <a:lumMod val="75000"/>
                </a:schemeClr>
              </a:solidFill>
            </a:endParaRPr>
          </a:p>
        </p:txBody>
      </p:sp>
    </p:spTree>
    <p:extLst>
      <p:ext uri="{BB962C8B-B14F-4D97-AF65-F5344CB8AC3E}">
        <p14:creationId xmlns:p14="http://schemas.microsoft.com/office/powerpoint/2010/main" val="176641157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04670" y="144062"/>
            <a:ext cx="10515600" cy="328210"/>
          </a:xfrm>
        </p:spPr>
        <p:txBody>
          <a:bodyPr>
            <a:noAutofit/>
          </a:bodyPr>
          <a:lstStyle/>
          <a:p>
            <a:r>
              <a:rPr lang="pl-PL" sz="3600" dirty="0" smtClean="0">
                <a:solidFill>
                  <a:schemeClr val="bg1"/>
                </a:solidFill>
                <a:latin typeface="Arial" panose="020B0604020202020204" pitchFamily="34" charset="0"/>
                <a:cs typeface="Arial" panose="020B0604020202020204" pitchFamily="34" charset="0"/>
              </a:rPr>
              <a:t>Znaki występujące przed przejazdami</a:t>
            </a:r>
            <a:endParaRPr lang="pl-PL" sz="3600" dirty="0">
              <a:solidFill>
                <a:schemeClr val="bg1"/>
              </a:solidFill>
              <a:latin typeface="Arial" panose="020B0604020202020204" pitchFamily="34" charset="0"/>
              <a:cs typeface="Arial" panose="020B0604020202020204" pitchFamily="34" charset="0"/>
            </a:endParaRPr>
          </a:p>
        </p:txBody>
      </p:sp>
      <p:sp>
        <p:nvSpPr>
          <p:cNvPr id="5" name="Równoległobok 4"/>
          <p:cNvSpPr/>
          <p:nvPr/>
        </p:nvSpPr>
        <p:spPr>
          <a:xfrm>
            <a:off x="5757334" y="3338569"/>
            <a:ext cx="499533" cy="982133"/>
          </a:xfrm>
          <a:prstGeom prst="parallelogram">
            <a:avLst>
              <a:gd name="adj" fmla="val 75299"/>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solidFill>
                <a:schemeClr val="bg1">
                  <a:lumMod val="75000"/>
                </a:schemeClr>
              </a:solidFill>
            </a:endParaRPr>
          </a:p>
        </p:txBody>
      </p:sp>
      <p:pic>
        <p:nvPicPr>
          <p:cNvPr id="6" name="Obraz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71373" y="2738553"/>
            <a:ext cx="2482094" cy="2182163"/>
          </a:xfrm>
          <a:prstGeom prst="rect">
            <a:avLst/>
          </a:prstGeom>
        </p:spPr>
      </p:pic>
      <p:sp>
        <p:nvSpPr>
          <p:cNvPr id="7" name="Symbol zastępczy zawartości 2"/>
          <p:cNvSpPr txBox="1">
            <a:spLocks/>
          </p:cNvSpPr>
          <p:nvPr/>
        </p:nvSpPr>
        <p:spPr>
          <a:xfrm>
            <a:off x="6256867" y="3338569"/>
            <a:ext cx="6079066" cy="45608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spcAft>
                <a:spcPts val="600"/>
              </a:spcAft>
              <a:buNone/>
            </a:pPr>
            <a:r>
              <a:rPr lang="pl-PL" sz="2400" dirty="0">
                <a:latin typeface="Arial" panose="020B0604020202020204" pitchFamily="34" charset="0"/>
                <a:cs typeface="Arial" panose="020B0604020202020204" pitchFamily="34" charset="0"/>
              </a:rPr>
              <a:t>A10 – przejazd kolejowy bez zapór</a:t>
            </a:r>
          </a:p>
          <a:p>
            <a:pPr marL="0" indent="0">
              <a:spcBef>
                <a:spcPts val="0"/>
              </a:spcBef>
              <a:buNone/>
            </a:pPr>
            <a:r>
              <a:rPr lang="pl-PL" sz="2000" dirty="0">
                <a:solidFill>
                  <a:schemeClr val="bg1">
                    <a:lumMod val="50000"/>
                  </a:schemeClr>
                </a:solidFill>
                <a:latin typeface="Arial" panose="020B0604020202020204" pitchFamily="34" charset="0"/>
                <a:cs typeface="Arial" panose="020B0604020202020204" pitchFamily="34" charset="0"/>
              </a:rPr>
              <a:t>za ustawienie i czytelność znaku</a:t>
            </a:r>
          </a:p>
          <a:p>
            <a:pPr marL="0" indent="0">
              <a:spcBef>
                <a:spcPts val="0"/>
              </a:spcBef>
              <a:buNone/>
            </a:pPr>
            <a:r>
              <a:rPr lang="pl-PL" sz="2000" dirty="0">
                <a:solidFill>
                  <a:schemeClr val="bg1">
                    <a:lumMod val="50000"/>
                  </a:schemeClr>
                </a:solidFill>
                <a:latin typeface="Arial" panose="020B0604020202020204" pitchFamily="34" charset="0"/>
                <a:cs typeface="Arial" panose="020B0604020202020204" pitchFamily="34" charset="0"/>
              </a:rPr>
              <a:t>odpowiada zarządca drogi</a:t>
            </a:r>
          </a:p>
        </p:txBody>
      </p:sp>
    </p:spTree>
    <p:extLst>
      <p:ext uri="{BB962C8B-B14F-4D97-AF65-F5344CB8AC3E}">
        <p14:creationId xmlns:p14="http://schemas.microsoft.com/office/powerpoint/2010/main" val="162525265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04670" y="144062"/>
            <a:ext cx="10515600" cy="328210"/>
          </a:xfrm>
        </p:spPr>
        <p:txBody>
          <a:bodyPr>
            <a:noAutofit/>
          </a:bodyPr>
          <a:lstStyle/>
          <a:p>
            <a:r>
              <a:rPr lang="pl-PL" sz="3600" dirty="0" smtClean="0">
                <a:solidFill>
                  <a:schemeClr val="bg1"/>
                </a:solidFill>
                <a:latin typeface="Arial" panose="020B0604020202020204" pitchFamily="34" charset="0"/>
                <a:cs typeface="Arial" panose="020B0604020202020204" pitchFamily="34" charset="0"/>
              </a:rPr>
              <a:t>Znaki występujące przed przejazdami</a:t>
            </a:r>
            <a:endParaRPr lang="pl-PL" sz="3600" dirty="0">
              <a:solidFill>
                <a:schemeClr val="bg1"/>
              </a:solidFill>
              <a:latin typeface="Arial" panose="020B0604020202020204" pitchFamily="34" charset="0"/>
              <a:cs typeface="Arial" panose="020B0604020202020204" pitchFamily="34" charset="0"/>
            </a:endParaRPr>
          </a:p>
        </p:txBody>
      </p:sp>
      <p:sp>
        <p:nvSpPr>
          <p:cNvPr id="3" name="Symbol zastępczy zawartości 2"/>
          <p:cNvSpPr>
            <a:spLocks noGrp="1"/>
          </p:cNvSpPr>
          <p:nvPr>
            <p:ph idx="1"/>
          </p:nvPr>
        </p:nvSpPr>
        <p:spPr>
          <a:xfrm>
            <a:off x="6256867" y="2040790"/>
            <a:ext cx="5775960" cy="3577689"/>
          </a:xfrm>
        </p:spPr>
        <p:txBody>
          <a:bodyPr>
            <a:normAutofit fontScale="55000" lnSpcReduction="20000"/>
          </a:bodyPr>
          <a:lstStyle/>
          <a:p>
            <a:pPr marL="0" indent="0" algn="just">
              <a:spcBef>
                <a:spcPts val="600"/>
              </a:spcBef>
              <a:buNone/>
            </a:pPr>
            <a:r>
              <a:rPr lang="pl-PL" sz="3400" dirty="0" smtClean="0">
                <a:latin typeface="Arial" panose="020B0604020202020204" pitchFamily="34" charset="0"/>
                <a:cs typeface="Arial" panose="020B0604020202020204" pitchFamily="34" charset="0"/>
              </a:rPr>
              <a:t>słupki wskaźnikowe:</a:t>
            </a:r>
          </a:p>
          <a:p>
            <a:pPr algn="just">
              <a:spcBef>
                <a:spcPts val="600"/>
              </a:spcBef>
            </a:pPr>
            <a:r>
              <a:rPr lang="pl-PL" sz="3400" dirty="0" smtClean="0">
                <a:latin typeface="Arial" panose="020B0604020202020204" pitchFamily="34" charset="0"/>
                <a:cs typeface="Arial" panose="020B0604020202020204" pitchFamily="34" charset="0"/>
              </a:rPr>
              <a:t>G1a – umieszczany pod znakiem ostrzegawczym</a:t>
            </a:r>
          </a:p>
          <a:p>
            <a:pPr>
              <a:spcBef>
                <a:spcPts val="600"/>
              </a:spcBef>
            </a:pPr>
            <a:r>
              <a:rPr lang="pl-PL" sz="3400" dirty="0" smtClean="0">
                <a:latin typeface="Arial" panose="020B0604020202020204" pitchFamily="34" charset="0"/>
                <a:cs typeface="Arial" panose="020B0604020202020204" pitchFamily="34" charset="0"/>
              </a:rPr>
              <a:t>G1b – umieszczany na 2/3 odległości znaku ostrzegawczego od przejazdu</a:t>
            </a:r>
          </a:p>
          <a:p>
            <a:pPr>
              <a:spcBef>
                <a:spcPts val="600"/>
              </a:spcBef>
            </a:pPr>
            <a:r>
              <a:rPr lang="pl-PL" sz="3400" dirty="0" smtClean="0">
                <a:latin typeface="Arial" panose="020B0604020202020204" pitchFamily="34" charset="0"/>
                <a:cs typeface="Arial" panose="020B0604020202020204" pitchFamily="34" charset="0"/>
              </a:rPr>
              <a:t>G1c – umieszczany na 1/3 odległości </a:t>
            </a:r>
            <a:r>
              <a:rPr lang="pl-PL" sz="3400" dirty="0">
                <a:latin typeface="Arial" panose="020B0604020202020204" pitchFamily="34" charset="0"/>
                <a:cs typeface="Arial" panose="020B0604020202020204" pitchFamily="34" charset="0"/>
              </a:rPr>
              <a:t>znaku ostrzegawczego od </a:t>
            </a:r>
            <a:r>
              <a:rPr lang="pl-PL" sz="3400" dirty="0" smtClean="0">
                <a:latin typeface="Arial" panose="020B0604020202020204" pitchFamily="34" charset="0"/>
                <a:cs typeface="Arial" panose="020B0604020202020204" pitchFamily="34" charset="0"/>
              </a:rPr>
              <a:t>przejazdu</a:t>
            </a:r>
          </a:p>
          <a:p>
            <a:pPr algn="just">
              <a:spcBef>
                <a:spcPts val="600"/>
              </a:spcBef>
              <a:spcAft>
                <a:spcPts val="1200"/>
              </a:spcAft>
            </a:pPr>
            <a:r>
              <a:rPr lang="pl-PL" sz="3400" dirty="0" smtClean="0">
                <a:latin typeface="Arial" panose="020B0604020202020204" pitchFamily="34" charset="0"/>
                <a:cs typeface="Arial" panose="020B0604020202020204" pitchFamily="34" charset="0"/>
              </a:rPr>
              <a:t>G1d, e, f – umieszczane analogicznie jak słupki G1a, b, c, po lewej stronie, na drodze </a:t>
            </a:r>
            <a:br>
              <a:rPr lang="pl-PL" sz="3400" dirty="0" smtClean="0">
                <a:latin typeface="Arial" panose="020B0604020202020204" pitchFamily="34" charset="0"/>
                <a:cs typeface="Arial" panose="020B0604020202020204" pitchFamily="34" charset="0"/>
              </a:rPr>
            </a:br>
            <a:r>
              <a:rPr lang="pl-PL" sz="3400" dirty="0" smtClean="0">
                <a:latin typeface="Arial" panose="020B0604020202020204" pitchFamily="34" charset="0"/>
                <a:cs typeface="Arial" panose="020B0604020202020204" pitchFamily="34" charset="0"/>
              </a:rPr>
              <a:t>o dozwolonej prędkości &gt;60km/h</a:t>
            </a:r>
            <a:r>
              <a:rPr lang="pl-PL" sz="3400" dirty="0">
                <a:latin typeface="Arial" panose="020B0604020202020204" pitchFamily="34" charset="0"/>
                <a:cs typeface="Arial" panose="020B0604020202020204" pitchFamily="34" charset="0"/>
              </a:rPr>
              <a:t>, w przypadku widoczności przejazdu z odległości mniejszej niż 100 </a:t>
            </a:r>
            <a:r>
              <a:rPr lang="pl-PL" sz="3400" dirty="0" smtClean="0">
                <a:latin typeface="Arial" panose="020B0604020202020204" pitchFamily="34" charset="0"/>
                <a:cs typeface="Arial" panose="020B0604020202020204" pitchFamily="34" charset="0"/>
              </a:rPr>
              <a:t>metrów lub na drodze jednokierunkowej</a:t>
            </a:r>
          </a:p>
          <a:p>
            <a:pPr marL="0" indent="0">
              <a:spcBef>
                <a:spcPts val="0"/>
              </a:spcBef>
              <a:spcAft>
                <a:spcPts val="600"/>
              </a:spcAft>
              <a:buNone/>
            </a:pPr>
            <a:r>
              <a:rPr lang="pl-PL" sz="3600" dirty="0">
                <a:solidFill>
                  <a:schemeClr val="bg1">
                    <a:lumMod val="50000"/>
                  </a:schemeClr>
                </a:solidFill>
                <a:latin typeface="Arial" panose="020B0604020202020204" pitchFamily="34" charset="0"/>
                <a:cs typeface="Arial" panose="020B0604020202020204" pitchFamily="34" charset="0"/>
              </a:rPr>
              <a:t>za ustawienie i czytelność znaków</a:t>
            </a:r>
          </a:p>
          <a:p>
            <a:pPr marL="0" indent="0">
              <a:spcBef>
                <a:spcPts val="0"/>
              </a:spcBef>
              <a:spcAft>
                <a:spcPts val="600"/>
              </a:spcAft>
              <a:buNone/>
            </a:pPr>
            <a:r>
              <a:rPr lang="pl-PL" sz="3600" dirty="0">
                <a:solidFill>
                  <a:schemeClr val="bg1">
                    <a:lumMod val="50000"/>
                  </a:schemeClr>
                </a:solidFill>
                <a:latin typeface="Arial" panose="020B0604020202020204" pitchFamily="34" charset="0"/>
                <a:cs typeface="Arial" panose="020B0604020202020204" pitchFamily="34" charset="0"/>
              </a:rPr>
              <a:t>odpowiada zarządca </a:t>
            </a:r>
            <a:r>
              <a:rPr lang="pl-PL" sz="3600" dirty="0" smtClean="0">
                <a:solidFill>
                  <a:schemeClr val="bg1">
                    <a:lumMod val="50000"/>
                  </a:schemeClr>
                </a:solidFill>
                <a:latin typeface="Arial" panose="020B0604020202020204" pitchFamily="34" charset="0"/>
                <a:cs typeface="Arial" panose="020B0604020202020204" pitchFamily="34" charset="0"/>
              </a:rPr>
              <a:t>drogi</a:t>
            </a:r>
            <a:endParaRPr lang="pl-PL" dirty="0">
              <a:latin typeface="Ubuntu" panose="020B0504030602030204" pitchFamily="34" charset="0"/>
            </a:endParaRPr>
          </a:p>
        </p:txBody>
      </p:sp>
      <p:pic>
        <p:nvPicPr>
          <p:cNvPr id="4" name="Obraz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59575" y="2797942"/>
            <a:ext cx="4305689" cy="2074676"/>
          </a:xfrm>
          <a:prstGeom prst="rect">
            <a:avLst/>
          </a:prstGeom>
        </p:spPr>
      </p:pic>
      <p:sp>
        <p:nvSpPr>
          <p:cNvPr id="6" name="pole tekstowe 5"/>
          <p:cNvSpPr txBox="1"/>
          <p:nvPr/>
        </p:nvSpPr>
        <p:spPr>
          <a:xfrm>
            <a:off x="3488266" y="4982949"/>
            <a:ext cx="620683" cy="369332"/>
          </a:xfrm>
          <a:prstGeom prst="rect">
            <a:avLst/>
          </a:prstGeom>
          <a:noFill/>
        </p:spPr>
        <p:txBody>
          <a:bodyPr wrap="none" rtlCol="0">
            <a:spAutoFit/>
          </a:bodyPr>
          <a:lstStyle/>
          <a:p>
            <a:r>
              <a:rPr lang="pl-PL" dirty="0" smtClean="0">
                <a:latin typeface="Arial" panose="020B0604020202020204" pitchFamily="34" charset="0"/>
                <a:cs typeface="Arial" panose="020B0604020202020204" pitchFamily="34" charset="0"/>
              </a:rPr>
              <a:t>G1a</a:t>
            </a:r>
            <a:endParaRPr lang="pl-PL" dirty="0">
              <a:latin typeface="Arial" panose="020B0604020202020204" pitchFamily="34" charset="0"/>
              <a:cs typeface="Arial" panose="020B0604020202020204" pitchFamily="34" charset="0"/>
            </a:endParaRPr>
          </a:p>
        </p:txBody>
      </p:sp>
      <p:sp>
        <p:nvSpPr>
          <p:cNvPr id="7" name="pole tekstowe 6"/>
          <p:cNvSpPr txBox="1"/>
          <p:nvPr/>
        </p:nvSpPr>
        <p:spPr>
          <a:xfrm>
            <a:off x="4103893" y="4982949"/>
            <a:ext cx="620683" cy="369332"/>
          </a:xfrm>
          <a:prstGeom prst="rect">
            <a:avLst/>
          </a:prstGeom>
          <a:noFill/>
        </p:spPr>
        <p:txBody>
          <a:bodyPr wrap="none" rtlCol="0">
            <a:spAutoFit/>
          </a:bodyPr>
          <a:lstStyle/>
          <a:p>
            <a:r>
              <a:rPr lang="pl-PL" dirty="0" smtClean="0">
                <a:latin typeface="Arial" panose="020B0604020202020204" pitchFamily="34" charset="0"/>
                <a:cs typeface="Arial" panose="020B0604020202020204" pitchFamily="34" charset="0"/>
              </a:rPr>
              <a:t>G1b</a:t>
            </a:r>
            <a:endParaRPr lang="pl-PL" dirty="0">
              <a:latin typeface="Arial" panose="020B0604020202020204" pitchFamily="34" charset="0"/>
              <a:cs typeface="Arial" panose="020B0604020202020204" pitchFamily="34" charset="0"/>
            </a:endParaRPr>
          </a:p>
        </p:txBody>
      </p:sp>
      <p:sp>
        <p:nvSpPr>
          <p:cNvPr id="8" name="pole tekstowe 7"/>
          <p:cNvSpPr txBox="1"/>
          <p:nvPr/>
        </p:nvSpPr>
        <p:spPr>
          <a:xfrm>
            <a:off x="4758898" y="4982949"/>
            <a:ext cx="607859" cy="369332"/>
          </a:xfrm>
          <a:prstGeom prst="rect">
            <a:avLst/>
          </a:prstGeom>
          <a:noFill/>
        </p:spPr>
        <p:txBody>
          <a:bodyPr wrap="none" rtlCol="0">
            <a:spAutoFit/>
          </a:bodyPr>
          <a:lstStyle/>
          <a:p>
            <a:r>
              <a:rPr lang="pl-PL" dirty="0" smtClean="0">
                <a:latin typeface="Arial" panose="020B0604020202020204" pitchFamily="34" charset="0"/>
                <a:cs typeface="Arial" panose="020B0604020202020204" pitchFamily="34" charset="0"/>
              </a:rPr>
              <a:t>G1c</a:t>
            </a:r>
            <a:endParaRPr lang="pl-PL" dirty="0">
              <a:latin typeface="Arial" panose="020B0604020202020204" pitchFamily="34" charset="0"/>
              <a:cs typeface="Arial" panose="020B0604020202020204" pitchFamily="34" charset="0"/>
            </a:endParaRPr>
          </a:p>
        </p:txBody>
      </p:sp>
      <p:sp>
        <p:nvSpPr>
          <p:cNvPr id="9" name="pole tekstowe 8"/>
          <p:cNvSpPr txBox="1"/>
          <p:nvPr/>
        </p:nvSpPr>
        <p:spPr>
          <a:xfrm>
            <a:off x="1125366" y="4982949"/>
            <a:ext cx="620683" cy="369332"/>
          </a:xfrm>
          <a:prstGeom prst="rect">
            <a:avLst/>
          </a:prstGeom>
          <a:noFill/>
        </p:spPr>
        <p:txBody>
          <a:bodyPr wrap="none" rtlCol="0">
            <a:spAutoFit/>
          </a:bodyPr>
          <a:lstStyle/>
          <a:p>
            <a:r>
              <a:rPr lang="pl-PL" dirty="0" smtClean="0">
                <a:latin typeface="Arial" panose="020B0604020202020204" pitchFamily="34" charset="0"/>
                <a:cs typeface="Arial" panose="020B0604020202020204" pitchFamily="34" charset="0"/>
              </a:rPr>
              <a:t>G1d</a:t>
            </a:r>
            <a:endParaRPr lang="pl-PL" dirty="0">
              <a:latin typeface="Arial" panose="020B0604020202020204" pitchFamily="34" charset="0"/>
              <a:cs typeface="Arial" panose="020B0604020202020204" pitchFamily="34" charset="0"/>
            </a:endParaRPr>
          </a:p>
        </p:txBody>
      </p:sp>
      <p:sp>
        <p:nvSpPr>
          <p:cNvPr id="10" name="pole tekstowe 9"/>
          <p:cNvSpPr txBox="1"/>
          <p:nvPr/>
        </p:nvSpPr>
        <p:spPr>
          <a:xfrm>
            <a:off x="1740993" y="4982949"/>
            <a:ext cx="620683" cy="369332"/>
          </a:xfrm>
          <a:prstGeom prst="rect">
            <a:avLst/>
          </a:prstGeom>
          <a:noFill/>
        </p:spPr>
        <p:txBody>
          <a:bodyPr wrap="none" rtlCol="0">
            <a:spAutoFit/>
          </a:bodyPr>
          <a:lstStyle/>
          <a:p>
            <a:r>
              <a:rPr lang="pl-PL" dirty="0" smtClean="0">
                <a:latin typeface="Arial" panose="020B0604020202020204" pitchFamily="34" charset="0"/>
                <a:cs typeface="Arial" panose="020B0604020202020204" pitchFamily="34" charset="0"/>
              </a:rPr>
              <a:t>G1e</a:t>
            </a:r>
            <a:endParaRPr lang="pl-PL" dirty="0">
              <a:latin typeface="Arial" panose="020B0604020202020204" pitchFamily="34" charset="0"/>
              <a:cs typeface="Arial" panose="020B0604020202020204" pitchFamily="34" charset="0"/>
            </a:endParaRPr>
          </a:p>
        </p:txBody>
      </p:sp>
      <p:sp>
        <p:nvSpPr>
          <p:cNvPr id="11" name="pole tekstowe 10"/>
          <p:cNvSpPr txBox="1"/>
          <p:nvPr/>
        </p:nvSpPr>
        <p:spPr>
          <a:xfrm>
            <a:off x="2395998" y="4982949"/>
            <a:ext cx="559769" cy="369332"/>
          </a:xfrm>
          <a:prstGeom prst="rect">
            <a:avLst/>
          </a:prstGeom>
          <a:noFill/>
        </p:spPr>
        <p:txBody>
          <a:bodyPr wrap="none" rtlCol="0">
            <a:spAutoFit/>
          </a:bodyPr>
          <a:lstStyle/>
          <a:p>
            <a:r>
              <a:rPr lang="pl-PL" dirty="0" smtClean="0">
                <a:latin typeface="Arial" panose="020B0604020202020204" pitchFamily="34" charset="0"/>
                <a:cs typeface="Arial" panose="020B0604020202020204" pitchFamily="34" charset="0"/>
              </a:rPr>
              <a:t>G1f</a:t>
            </a:r>
            <a:endParaRPr lang="pl-PL" dirty="0">
              <a:latin typeface="Arial" panose="020B0604020202020204" pitchFamily="34" charset="0"/>
              <a:cs typeface="Arial" panose="020B0604020202020204" pitchFamily="34" charset="0"/>
            </a:endParaRPr>
          </a:p>
        </p:txBody>
      </p:sp>
      <p:sp>
        <p:nvSpPr>
          <p:cNvPr id="12" name="Równoległobok 11"/>
          <p:cNvSpPr/>
          <p:nvPr/>
        </p:nvSpPr>
        <p:spPr>
          <a:xfrm>
            <a:off x="5757334" y="3338569"/>
            <a:ext cx="499533" cy="982133"/>
          </a:xfrm>
          <a:prstGeom prst="parallelogram">
            <a:avLst>
              <a:gd name="adj" fmla="val 75299"/>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solidFill>
                <a:schemeClr val="bg1">
                  <a:lumMod val="75000"/>
                </a:schemeClr>
              </a:solidFill>
            </a:endParaRPr>
          </a:p>
        </p:txBody>
      </p:sp>
    </p:spTree>
    <p:extLst>
      <p:ext uri="{BB962C8B-B14F-4D97-AF65-F5344CB8AC3E}">
        <p14:creationId xmlns:p14="http://schemas.microsoft.com/office/powerpoint/2010/main" val="80183329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04670" y="144062"/>
            <a:ext cx="10515600" cy="328210"/>
          </a:xfrm>
        </p:spPr>
        <p:txBody>
          <a:bodyPr>
            <a:noAutofit/>
          </a:bodyPr>
          <a:lstStyle/>
          <a:p>
            <a:r>
              <a:rPr lang="pl-PL" sz="3600" dirty="0" smtClean="0">
                <a:solidFill>
                  <a:schemeClr val="bg1"/>
                </a:solidFill>
                <a:latin typeface="Arial" panose="020B0604020202020204" pitchFamily="34" charset="0"/>
                <a:cs typeface="Arial" panose="020B0604020202020204" pitchFamily="34" charset="0"/>
              </a:rPr>
              <a:t>Znaki występujące przed przejazdami</a:t>
            </a:r>
            <a:endParaRPr lang="pl-PL" sz="3600" dirty="0">
              <a:solidFill>
                <a:schemeClr val="bg1"/>
              </a:solidFill>
              <a:latin typeface="Arial" panose="020B0604020202020204" pitchFamily="34" charset="0"/>
              <a:cs typeface="Arial" panose="020B0604020202020204" pitchFamily="34" charset="0"/>
            </a:endParaRPr>
          </a:p>
        </p:txBody>
      </p:sp>
      <p:sp>
        <p:nvSpPr>
          <p:cNvPr id="3" name="Symbol zastępczy zawartości 2"/>
          <p:cNvSpPr>
            <a:spLocks noGrp="1"/>
          </p:cNvSpPr>
          <p:nvPr>
            <p:ph idx="1"/>
          </p:nvPr>
        </p:nvSpPr>
        <p:spPr>
          <a:xfrm>
            <a:off x="2091265" y="4064324"/>
            <a:ext cx="4007783" cy="457200"/>
          </a:xfrm>
        </p:spPr>
        <p:txBody>
          <a:bodyPr>
            <a:noAutofit/>
          </a:bodyPr>
          <a:lstStyle/>
          <a:p>
            <a:pPr marL="0" indent="0">
              <a:spcBef>
                <a:spcPts val="0"/>
              </a:spcBef>
              <a:spcAft>
                <a:spcPts val="600"/>
              </a:spcAft>
              <a:buNone/>
            </a:pPr>
            <a:r>
              <a:rPr lang="pl-PL" sz="2400" dirty="0" smtClean="0">
                <a:latin typeface="Arial" panose="020B0604020202020204" pitchFamily="34" charset="0"/>
                <a:cs typeface="Arial" panose="020B0604020202020204" pitchFamily="34" charset="0"/>
              </a:rPr>
              <a:t>B20 – STOP</a:t>
            </a:r>
          </a:p>
          <a:p>
            <a:pPr marL="0" indent="0">
              <a:spcBef>
                <a:spcPts val="0"/>
              </a:spcBef>
              <a:buNone/>
            </a:pPr>
            <a:r>
              <a:rPr lang="pl-PL" sz="2000" dirty="0">
                <a:solidFill>
                  <a:schemeClr val="bg1">
                    <a:lumMod val="50000"/>
                  </a:schemeClr>
                </a:solidFill>
                <a:latin typeface="Arial" panose="020B0604020202020204" pitchFamily="34" charset="0"/>
                <a:cs typeface="Arial" panose="020B0604020202020204" pitchFamily="34" charset="0"/>
              </a:rPr>
              <a:t>za ustawienie i czytelność znaku</a:t>
            </a:r>
          </a:p>
          <a:p>
            <a:pPr marL="0" indent="0">
              <a:spcBef>
                <a:spcPts val="0"/>
              </a:spcBef>
              <a:buNone/>
            </a:pPr>
            <a:r>
              <a:rPr lang="pl-PL" sz="2000" dirty="0">
                <a:solidFill>
                  <a:schemeClr val="bg1">
                    <a:lumMod val="50000"/>
                  </a:schemeClr>
                </a:solidFill>
                <a:latin typeface="Arial" panose="020B0604020202020204" pitchFamily="34" charset="0"/>
                <a:cs typeface="Arial" panose="020B0604020202020204" pitchFamily="34" charset="0"/>
              </a:rPr>
              <a:t>odpowiada zarządca </a:t>
            </a:r>
            <a:r>
              <a:rPr lang="pl-PL" sz="2000" dirty="0" smtClean="0">
                <a:solidFill>
                  <a:schemeClr val="bg1">
                    <a:lumMod val="50000"/>
                  </a:schemeClr>
                </a:solidFill>
                <a:latin typeface="Arial" panose="020B0604020202020204" pitchFamily="34" charset="0"/>
                <a:cs typeface="Arial" panose="020B0604020202020204" pitchFamily="34" charset="0"/>
              </a:rPr>
              <a:t>drogi</a:t>
            </a:r>
            <a:endParaRPr lang="pl-PL" sz="2000" dirty="0">
              <a:solidFill>
                <a:schemeClr val="bg1">
                  <a:lumMod val="50000"/>
                </a:schemeClr>
              </a:solidFill>
              <a:latin typeface="Arial" panose="020B0604020202020204" pitchFamily="34" charset="0"/>
              <a:cs typeface="Arial" panose="020B0604020202020204" pitchFamily="34" charset="0"/>
            </a:endParaRPr>
          </a:p>
        </p:txBody>
      </p:sp>
      <p:sp>
        <p:nvSpPr>
          <p:cNvPr id="5" name="Równoległobok 4"/>
          <p:cNvSpPr/>
          <p:nvPr/>
        </p:nvSpPr>
        <p:spPr>
          <a:xfrm>
            <a:off x="1591732" y="4066702"/>
            <a:ext cx="499533" cy="982133"/>
          </a:xfrm>
          <a:prstGeom prst="parallelogram">
            <a:avLst>
              <a:gd name="adj" fmla="val 75299"/>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solidFill>
                <a:schemeClr val="bg1">
                  <a:lumMod val="75000"/>
                </a:schemeClr>
              </a:solidFill>
            </a:endParaRPr>
          </a:p>
        </p:txBody>
      </p:sp>
      <p:pic>
        <p:nvPicPr>
          <p:cNvPr id="6" name="Obraz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50375" y="1654942"/>
            <a:ext cx="2074676" cy="2074676"/>
          </a:xfrm>
          <a:prstGeom prst="rect">
            <a:avLst/>
          </a:prstGeom>
          <a:effectLst>
            <a:outerShdw blurRad="63500" sx="102000" sy="102000" algn="ctr" rotWithShape="0">
              <a:prstClr val="black">
                <a:alpha val="40000"/>
              </a:prstClr>
            </a:outerShdw>
          </a:effectLst>
        </p:spPr>
      </p:pic>
      <p:pic>
        <p:nvPicPr>
          <p:cNvPr id="7" name="Picture 4" descr="C:\Documents and Settings\Paulina Pawłowska\Pulpit\sygnalizator_drogowy_sdk2.jpg"/>
          <p:cNvPicPr>
            <a:picLocks noChangeAspect="1" noChangeArrowheads="1"/>
          </p:cNvPicPr>
          <p:nvPr/>
        </p:nvPicPr>
        <p:blipFill rotWithShape="1">
          <a:blip r:embed="rId3">
            <a:extLst>
              <a:ext uri="{28A0092B-C50C-407E-A947-70E740481C1C}">
                <a14:useLocalDpi xmlns:a14="http://schemas.microsoft.com/office/drawing/2010/main" val="0"/>
              </a:ext>
            </a:extLst>
          </a:blip>
          <a:srcRect b="34534"/>
          <a:stretch/>
        </p:blipFill>
        <p:spPr bwMode="auto">
          <a:xfrm>
            <a:off x="7083474" y="1297573"/>
            <a:ext cx="1943100" cy="24558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Obraz 7"/>
          <p:cNvPicPr>
            <a:picLocks noChangeAspect="1"/>
          </p:cNvPicPr>
          <p:nvPr/>
        </p:nvPicPr>
        <p:blipFill>
          <a:blip r:embed="rId4">
            <a:extLst>
              <a:ext uri="{28A0092B-C50C-407E-A947-70E740481C1C}">
                <a14:useLocalDpi xmlns:a14="http://schemas.microsoft.com/office/drawing/2010/main" val="0"/>
              </a:ext>
            </a:extLst>
          </a:blip>
          <a:srcRect l="22701" t="30167" r="21500" b="39265"/>
          <a:stretch>
            <a:fillRect/>
          </a:stretch>
        </p:blipFill>
        <p:spPr bwMode="auto">
          <a:xfrm>
            <a:off x="7031086" y="1240422"/>
            <a:ext cx="1060450" cy="1046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Obraz 8"/>
          <p:cNvPicPr>
            <a:picLocks noChangeAspect="1"/>
          </p:cNvPicPr>
          <p:nvPr/>
        </p:nvPicPr>
        <p:blipFill>
          <a:blip r:embed="rId4">
            <a:extLst>
              <a:ext uri="{28A0092B-C50C-407E-A947-70E740481C1C}">
                <a14:useLocalDpi xmlns:a14="http://schemas.microsoft.com/office/drawing/2010/main" val="0"/>
              </a:ext>
            </a:extLst>
          </a:blip>
          <a:srcRect l="22701" t="30167" r="21500" b="39265"/>
          <a:stretch>
            <a:fillRect/>
          </a:stretch>
        </p:blipFill>
        <p:spPr bwMode="auto">
          <a:xfrm>
            <a:off x="7966124" y="1240422"/>
            <a:ext cx="1060450" cy="1046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Prostokąt 3"/>
          <p:cNvSpPr/>
          <p:nvPr/>
        </p:nvSpPr>
        <p:spPr>
          <a:xfrm>
            <a:off x="5291667" y="2633133"/>
            <a:ext cx="1278466" cy="270934"/>
          </a:xfrm>
          <a:prstGeom prst="rect">
            <a:avLst/>
          </a:prstGeom>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pl-PL"/>
          </a:p>
        </p:txBody>
      </p:sp>
      <p:sp>
        <p:nvSpPr>
          <p:cNvPr id="10" name="Prostokąt 9"/>
          <p:cNvSpPr/>
          <p:nvPr/>
        </p:nvSpPr>
        <p:spPr>
          <a:xfrm>
            <a:off x="5291667" y="3037736"/>
            <a:ext cx="1278466" cy="270934"/>
          </a:xfrm>
          <a:prstGeom prst="rect">
            <a:avLst/>
          </a:prstGeom>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pl-PL"/>
          </a:p>
        </p:txBody>
      </p:sp>
      <p:sp>
        <p:nvSpPr>
          <p:cNvPr id="11" name="Równoległobok 10"/>
          <p:cNvSpPr/>
          <p:nvPr/>
        </p:nvSpPr>
        <p:spPr>
          <a:xfrm>
            <a:off x="6907383" y="4066702"/>
            <a:ext cx="499533" cy="982133"/>
          </a:xfrm>
          <a:prstGeom prst="parallelogram">
            <a:avLst>
              <a:gd name="adj" fmla="val 75299"/>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solidFill>
                <a:schemeClr val="bg1">
                  <a:lumMod val="75000"/>
                </a:schemeClr>
              </a:solidFill>
            </a:endParaRPr>
          </a:p>
        </p:txBody>
      </p:sp>
      <p:sp>
        <p:nvSpPr>
          <p:cNvPr id="12" name="Symbol zastępczy zawartości 2"/>
          <p:cNvSpPr txBox="1">
            <a:spLocks/>
          </p:cNvSpPr>
          <p:nvPr/>
        </p:nvSpPr>
        <p:spPr>
          <a:xfrm>
            <a:off x="7406916" y="4066702"/>
            <a:ext cx="4169388" cy="1575146"/>
          </a:xfrm>
          <a:prstGeom prst="rect">
            <a:avLst/>
          </a:prstGeom>
        </p:spPr>
        <p:txBody>
          <a:bodyPr vert="horz" lIns="91440" tIns="45720" rIns="91440" bIns="45720" rtlCol="0">
            <a:normAutofit fontScale="2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Aft>
                <a:spcPts val="1200"/>
              </a:spcAft>
              <a:buFont typeface="Arial" panose="020B0604020202020204" pitchFamily="34" charset="0"/>
              <a:buNone/>
            </a:pPr>
            <a:r>
              <a:rPr lang="pl-PL" sz="9600" dirty="0" smtClean="0">
                <a:latin typeface="Arial" panose="020B0604020202020204" pitchFamily="34" charset="0"/>
                <a:cs typeface="Arial" panose="020B0604020202020204" pitchFamily="34" charset="0"/>
              </a:rPr>
              <a:t>sygnalizacja przejazdowa</a:t>
            </a:r>
          </a:p>
          <a:p>
            <a:pPr marL="0" indent="0">
              <a:spcBef>
                <a:spcPts val="0"/>
              </a:spcBef>
              <a:spcAft>
                <a:spcPts val="600"/>
              </a:spcAft>
              <a:buNone/>
            </a:pPr>
            <a:r>
              <a:rPr lang="pl-PL" sz="8000" dirty="0">
                <a:solidFill>
                  <a:schemeClr val="bg1">
                    <a:lumMod val="50000"/>
                  </a:schemeClr>
                </a:solidFill>
                <a:latin typeface="Arial" panose="020B0604020202020204" pitchFamily="34" charset="0"/>
                <a:cs typeface="Arial" panose="020B0604020202020204" pitchFamily="34" charset="0"/>
              </a:rPr>
              <a:t>za ustawienie i czytelność znaku</a:t>
            </a:r>
          </a:p>
          <a:p>
            <a:pPr marL="0" indent="0">
              <a:spcBef>
                <a:spcPts val="0"/>
              </a:spcBef>
              <a:spcAft>
                <a:spcPts val="600"/>
              </a:spcAft>
              <a:buNone/>
            </a:pPr>
            <a:r>
              <a:rPr lang="pl-PL" sz="8000" dirty="0">
                <a:solidFill>
                  <a:schemeClr val="bg1">
                    <a:lumMod val="50000"/>
                  </a:schemeClr>
                </a:solidFill>
                <a:latin typeface="Arial" panose="020B0604020202020204" pitchFamily="34" charset="0"/>
                <a:cs typeface="Arial" panose="020B0604020202020204" pitchFamily="34" charset="0"/>
              </a:rPr>
              <a:t>odpowiadają </a:t>
            </a:r>
          </a:p>
          <a:p>
            <a:pPr marL="0" indent="0">
              <a:spcBef>
                <a:spcPts val="0"/>
              </a:spcBef>
              <a:spcAft>
                <a:spcPts val="600"/>
              </a:spcAft>
              <a:buNone/>
            </a:pPr>
            <a:r>
              <a:rPr lang="pl-PL" sz="8000" dirty="0">
                <a:solidFill>
                  <a:schemeClr val="bg1">
                    <a:lumMod val="50000"/>
                  </a:schemeClr>
                </a:solidFill>
                <a:latin typeface="Arial" panose="020B0604020202020204" pitchFamily="34" charset="0"/>
                <a:cs typeface="Arial" panose="020B0604020202020204" pitchFamily="34" charset="0"/>
              </a:rPr>
              <a:t>PKP Polskie Linie Kolejowe S.A.</a:t>
            </a:r>
          </a:p>
        </p:txBody>
      </p:sp>
    </p:spTree>
    <p:extLst>
      <p:ext uri="{BB962C8B-B14F-4D97-AF65-F5344CB8AC3E}">
        <p14:creationId xmlns:p14="http://schemas.microsoft.com/office/powerpoint/2010/main" val="339558452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repeatCount="indefinite" fill="hold" nodeType="afterEffect">
                                  <p:stCondLst>
                                    <p:cond delay="0"/>
                                  </p:stCondLst>
                                  <p:childTnLst>
                                    <p:animEffect transition="out" filter="fade">
                                      <p:cBhvr>
                                        <p:cTn id="6" dur="1000" tmFilter="0, 0; .2, .5; .8, .5; 1, 0"/>
                                        <p:tgtEl>
                                          <p:spTgt spid="8"/>
                                        </p:tgtEl>
                                      </p:cBhvr>
                                    </p:animEffect>
                                    <p:animScale>
                                      <p:cBhvr>
                                        <p:cTn id="7" dur="500" autoRev="1" fill="hold"/>
                                        <p:tgtEl>
                                          <p:spTgt spid="8"/>
                                        </p:tgtEl>
                                      </p:cBhvr>
                                      <p:by x="105000" y="105000"/>
                                    </p:animScale>
                                  </p:childTnLst>
                                </p:cTn>
                              </p:par>
                              <p:par>
                                <p:cTn id="8" presetID="26" presetClass="emph" presetSubtype="0" repeatCount="indefinite" fill="hold" nodeType="withEffect">
                                  <p:stCondLst>
                                    <p:cond delay="500"/>
                                  </p:stCondLst>
                                  <p:childTnLst>
                                    <p:animEffect transition="out" filter="fade">
                                      <p:cBhvr>
                                        <p:cTn id="9" dur="1000" tmFilter="0, 0; .2, .5; .8, .5; 1, 0"/>
                                        <p:tgtEl>
                                          <p:spTgt spid="9"/>
                                        </p:tgtEl>
                                      </p:cBhvr>
                                    </p:animEffect>
                                    <p:animScale>
                                      <p:cBhvr>
                                        <p:cTn id="10" dur="500" autoRev="1" fill="hold"/>
                                        <p:tgtEl>
                                          <p:spTgt spid="9"/>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04670" y="144062"/>
            <a:ext cx="10515600" cy="328210"/>
          </a:xfrm>
        </p:spPr>
        <p:txBody>
          <a:bodyPr>
            <a:noAutofit/>
          </a:bodyPr>
          <a:lstStyle/>
          <a:p>
            <a:r>
              <a:rPr lang="pl-PL" sz="3600" dirty="0" smtClean="0">
                <a:solidFill>
                  <a:schemeClr val="bg1"/>
                </a:solidFill>
                <a:latin typeface="Arial" panose="020B0604020202020204" pitchFamily="34" charset="0"/>
                <a:cs typeface="Arial" panose="020B0604020202020204" pitchFamily="34" charset="0"/>
              </a:rPr>
              <a:t>Znaki występujące przed przejazdami</a:t>
            </a:r>
            <a:endParaRPr lang="pl-PL" sz="3600" dirty="0">
              <a:solidFill>
                <a:schemeClr val="bg1"/>
              </a:solidFill>
              <a:latin typeface="Arial" panose="020B0604020202020204" pitchFamily="34" charset="0"/>
              <a:cs typeface="Arial" panose="020B0604020202020204" pitchFamily="34" charset="0"/>
            </a:endParaRPr>
          </a:p>
        </p:txBody>
      </p:sp>
      <p:pic>
        <p:nvPicPr>
          <p:cNvPr id="4" name="Obraz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20497" y="2792297"/>
            <a:ext cx="3774697" cy="2074676"/>
          </a:xfrm>
          <a:prstGeom prst="rect">
            <a:avLst/>
          </a:prstGeom>
          <a:effectLst>
            <a:outerShdw blurRad="63500" sx="102000" sy="102000" algn="ctr" rotWithShape="0">
              <a:prstClr val="black">
                <a:alpha val="40000"/>
              </a:prstClr>
            </a:outerShdw>
          </a:effectLst>
        </p:spPr>
      </p:pic>
      <p:sp>
        <p:nvSpPr>
          <p:cNvPr id="6" name="Równoległobok 5"/>
          <p:cNvSpPr/>
          <p:nvPr/>
        </p:nvSpPr>
        <p:spPr>
          <a:xfrm>
            <a:off x="5757334" y="3338569"/>
            <a:ext cx="499533" cy="982133"/>
          </a:xfrm>
          <a:prstGeom prst="parallelogram">
            <a:avLst>
              <a:gd name="adj" fmla="val 75299"/>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solidFill>
                <a:schemeClr val="bg1">
                  <a:lumMod val="75000"/>
                </a:schemeClr>
              </a:solidFill>
            </a:endParaRPr>
          </a:p>
        </p:txBody>
      </p:sp>
      <p:sp>
        <p:nvSpPr>
          <p:cNvPr id="7" name="Symbol zastępczy zawartości 2"/>
          <p:cNvSpPr txBox="1">
            <a:spLocks/>
          </p:cNvSpPr>
          <p:nvPr/>
        </p:nvSpPr>
        <p:spPr>
          <a:xfrm>
            <a:off x="6256867" y="3338569"/>
            <a:ext cx="6079066" cy="45608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spcAft>
                <a:spcPts val="600"/>
              </a:spcAft>
              <a:buNone/>
            </a:pPr>
            <a:r>
              <a:rPr lang="pl-PL" sz="2400" dirty="0">
                <a:latin typeface="Arial" panose="020B0604020202020204" pitchFamily="34" charset="0"/>
                <a:cs typeface="Arial" panose="020B0604020202020204" pitchFamily="34" charset="0"/>
              </a:rPr>
              <a:t>G3 – krzyż świętego </a:t>
            </a:r>
            <a:r>
              <a:rPr lang="pl-PL" sz="2400" dirty="0" smtClean="0">
                <a:latin typeface="Arial" panose="020B0604020202020204" pitchFamily="34" charset="0"/>
                <a:cs typeface="Arial" panose="020B0604020202020204" pitchFamily="34" charset="0"/>
              </a:rPr>
              <a:t>Andrzeja </a:t>
            </a:r>
            <a:br>
              <a:rPr lang="pl-PL" sz="2400" dirty="0" smtClean="0">
                <a:latin typeface="Arial" panose="020B0604020202020204" pitchFamily="34" charset="0"/>
                <a:cs typeface="Arial" panose="020B0604020202020204" pitchFamily="34" charset="0"/>
              </a:rPr>
            </a:br>
            <a:r>
              <a:rPr lang="pl-PL" sz="2400" dirty="0" smtClean="0">
                <a:latin typeface="Arial" panose="020B0604020202020204" pitchFamily="34" charset="0"/>
                <a:cs typeface="Arial" panose="020B0604020202020204" pitchFamily="34" charset="0"/>
              </a:rPr>
              <a:t>przed </a:t>
            </a:r>
            <a:r>
              <a:rPr lang="pl-PL" sz="2400" dirty="0">
                <a:latin typeface="Arial" panose="020B0604020202020204" pitchFamily="34" charset="0"/>
                <a:cs typeface="Arial" panose="020B0604020202020204" pitchFamily="34" charset="0"/>
              </a:rPr>
              <a:t>przejazdem jednotorowym</a:t>
            </a:r>
          </a:p>
          <a:p>
            <a:pPr marL="0" indent="0">
              <a:spcBef>
                <a:spcPts val="0"/>
              </a:spcBef>
              <a:spcAft>
                <a:spcPts val="600"/>
              </a:spcAft>
              <a:buNone/>
            </a:pPr>
            <a:r>
              <a:rPr lang="pl-PL" sz="2000" dirty="0" smtClean="0">
                <a:solidFill>
                  <a:schemeClr val="bg1">
                    <a:lumMod val="50000"/>
                  </a:schemeClr>
                </a:solidFill>
                <a:latin typeface="Arial" panose="020B0604020202020204" pitchFamily="34" charset="0"/>
                <a:cs typeface="Arial" panose="020B0604020202020204" pitchFamily="34" charset="0"/>
              </a:rPr>
              <a:t>za </a:t>
            </a:r>
            <a:r>
              <a:rPr lang="pl-PL" sz="2000" dirty="0">
                <a:solidFill>
                  <a:schemeClr val="bg1">
                    <a:lumMod val="50000"/>
                  </a:schemeClr>
                </a:solidFill>
                <a:latin typeface="Arial" panose="020B0604020202020204" pitchFamily="34" charset="0"/>
                <a:cs typeface="Arial" panose="020B0604020202020204" pitchFamily="34" charset="0"/>
              </a:rPr>
              <a:t>ustawienie i czytelność </a:t>
            </a:r>
            <a:r>
              <a:rPr lang="pl-PL" sz="2000" dirty="0" smtClean="0">
                <a:solidFill>
                  <a:schemeClr val="bg1">
                    <a:lumMod val="50000"/>
                  </a:schemeClr>
                </a:solidFill>
                <a:latin typeface="Arial" panose="020B0604020202020204" pitchFamily="34" charset="0"/>
                <a:cs typeface="Arial" panose="020B0604020202020204" pitchFamily="34" charset="0"/>
              </a:rPr>
              <a:t>znaku odpowiadają </a:t>
            </a:r>
            <a:br>
              <a:rPr lang="pl-PL" sz="2000" dirty="0" smtClean="0">
                <a:solidFill>
                  <a:schemeClr val="bg1">
                    <a:lumMod val="50000"/>
                  </a:schemeClr>
                </a:solidFill>
                <a:latin typeface="Arial" panose="020B0604020202020204" pitchFamily="34" charset="0"/>
                <a:cs typeface="Arial" panose="020B0604020202020204" pitchFamily="34" charset="0"/>
              </a:rPr>
            </a:br>
            <a:r>
              <a:rPr lang="pl-PL" sz="2000" dirty="0" smtClean="0">
                <a:solidFill>
                  <a:schemeClr val="bg1">
                    <a:lumMod val="50000"/>
                  </a:schemeClr>
                </a:solidFill>
                <a:latin typeface="Arial" panose="020B0604020202020204" pitchFamily="34" charset="0"/>
                <a:cs typeface="Arial" panose="020B0604020202020204" pitchFamily="34" charset="0"/>
              </a:rPr>
              <a:t>PKP Polskie Linie Kolejowe S.A.</a:t>
            </a:r>
            <a:endParaRPr lang="pl-PL" sz="2000" dirty="0">
              <a:solidFill>
                <a:schemeClr val="bg1">
                  <a:lumMod val="5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0144132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04670" y="144062"/>
            <a:ext cx="10515600" cy="328210"/>
          </a:xfrm>
        </p:spPr>
        <p:txBody>
          <a:bodyPr>
            <a:noAutofit/>
          </a:bodyPr>
          <a:lstStyle/>
          <a:p>
            <a:r>
              <a:rPr lang="pl-PL" sz="3600" dirty="0" smtClean="0">
                <a:solidFill>
                  <a:schemeClr val="bg1"/>
                </a:solidFill>
                <a:latin typeface="Arial" panose="020B0604020202020204" pitchFamily="34" charset="0"/>
                <a:cs typeface="Arial" panose="020B0604020202020204" pitchFamily="34" charset="0"/>
              </a:rPr>
              <a:t>Znaki występujące przed przejazdami</a:t>
            </a:r>
            <a:endParaRPr lang="pl-PL" sz="3600" dirty="0">
              <a:solidFill>
                <a:schemeClr val="bg1"/>
              </a:solidFill>
              <a:latin typeface="Arial" panose="020B0604020202020204" pitchFamily="34" charset="0"/>
              <a:cs typeface="Arial" panose="020B0604020202020204" pitchFamily="34" charset="0"/>
            </a:endParaRPr>
          </a:p>
        </p:txBody>
      </p:sp>
      <p:pic>
        <p:nvPicPr>
          <p:cNvPr id="6" name="Obraz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62830" y="2355837"/>
            <a:ext cx="3774915" cy="2947595"/>
          </a:xfrm>
          <a:prstGeom prst="rect">
            <a:avLst/>
          </a:prstGeom>
          <a:effectLst>
            <a:outerShdw blurRad="63500" sx="102000" sy="102000" algn="ctr" rotWithShape="0">
              <a:prstClr val="black">
                <a:alpha val="40000"/>
              </a:prstClr>
            </a:outerShdw>
          </a:effectLst>
        </p:spPr>
      </p:pic>
      <p:sp>
        <p:nvSpPr>
          <p:cNvPr id="7" name="Równoległobok 6"/>
          <p:cNvSpPr/>
          <p:nvPr/>
        </p:nvSpPr>
        <p:spPr>
          <a:xfrm>
            <a:off x="5757334" y="3338569"/>
            <a:ext cx="499533" cy="982133"/>
          </a:xfrm>
          <a:prstGeom prst="parallelogram">
            <a:avLst>
              <a:gd name="adj" fmla="val 75299"/>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solidFill>
                <a:schemeClr val="bg1">
                  <a:lumMod val="75000"/>
                </a:schemeClr>
              </a:solidFill>
            </a:endParaRPr>
          </a:p>
        </p:txBody>
      </p:sp>
      <p:sp>
        <p:nvSpPr>
          <p:cNvPr id="8" name="Symbol zastępczy zawartości 2"/>
          <p:cNvSpPr txBox="1">
            <a:spLocks/>
          </p:cNvSpPr>
          <p:nvPr/>
        </p:nvSpPr>
        <p:spPr>
          <a:xfrm>
            <a:off x="6256867" y="3338569"/>
            <a:ext cx="5676053" cy="196486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spcAft>
                <a:spcPts val="600"/>
              </a:spcAft>
              <a:buNone/>
            </a:pPr>
            <a:r>
              <a:rPr lang="pl-PL" sz="2400" dirty="0">
                <a:latin typeface="Arial" panose="020B0604020202020204" pitchFamily="34" charset="0"/>
                <a:cs typeface="Arial" panose="020B0604020202020204" pitchFamily="34" charset="0"/>
              </a:rPr>
              <a:t>G4 – krzyż świętego Andrzeja </a:t>
            </a:r>
            <a:br>
              <a:rPr lang="pl-PL" sz="2400" dirty="0">
                <a:latin typeface="Arial" panose="020B0604020202020204" pitchFamily="34" charset="0"/>
                <a:cs typeface="Arial" panose="020B0604020202020204" pitchFamily="34" charset="0"/>
              </a:rPr>
            </a:br>
            <a:r>
              <a:rPr lang="pl-PL" sz="2400" dirty="0">
                <a:latin typeface="Arial" panose="020B0604020202020204" pitchFamily="34" charset="0"/>
                <a:cs typeface="Arial" panose="020B0604020202020204" pitchFamily="34" charset="0"/>
              </a:rPr>
              <a:t>przed przejazdem wielotorowym</a:t>
            </a:r>
          </a:p>
          <a:p>
            <a:pPr marL="0" indent="0">
              <a:spcBef>
                <a:spcPts val="0"/>
              </a:spcBef>
              <a:buNone/>
            </a:pPr>
            <a:r>
              <a:rPr lang="pl-PL" sz="2000" dirty="0" smtClean="0">
                <a:solidFill>
                  <a:schemeClr val="bg1">
                    <a:lumMod val="50000"/>
                  </a:schemeClr>
                </a:solidFill>
                <a:latin typeface="Arial" panose="020B0604020202020204" pitchFamily="34" charset="0"/>
                <a:cs typeface="Arial" panose="020B0604020202020204" pitchFamily="34" charset="0"/>
              </a:rPr>
              <a:t>za </a:t>
            </a:r>
            <a:r>
              <a:rPr lang="pl-PL" sz="2000" dirty="0">
                <a:solidFill>
                  <a:schemeClr val="bg1">
                    <a:lumMod val="50000"/>
                  </a:schemeClr>
                </a:solidFill>
                <a:latin typeface="Arial" panose="020B0604020202020204" pitchFamily="34" charset="0"/>
                <a:cs typeface="Arial" panose="020B0604020202020204" pitchFamily="34" charset="0"/>
              </a:rPr>
              <a:t>ustawienie i czytelność </a:t>
            </a:r>
            <a:r>
              <a:rPr lang="pl-PL" sz="2000" dirty="0" smtClean="0">
                <a:solidFill>
                  <a:schemeClr val="bg1">
                    <a:lumMod val="50000"/>
                  </a:schemeClr>
                </a:solidFill>
                <a:latin typeface="Arial" panose="020B0604020202020204" pitchFamily="34" charset="0"/>
                <a:cs typeface="Arial" panose="020B0604020202020204" pitchFamily="34" charset="0"/>
              </a:rPr>
              <a:t>znaku odpowiadają </a:t>
            </a:r>
            <a:br>
              <a:rPr lang="pl-PL" sz="2000" dirty="0" smtClean="0">
                <a:solidFill>
                  <a:schemeClr val="bg1">
                    <a:lumMod val="50000"/>
                  </a:schemeClr>
                </a:solidFill>
                <a:latin typeface="Arial" panose="020B0604020202020204" pitchFamily="34" charset="0"/>
                <a:cs typeface="Arial" panose="020B0604020202020204" pitchFamily="34" charset="0"/>
              </a:rPr>
            </a:br>
            <a:r>
              <a:rPr lang="pl-PL" sz="2000" dirty="0" smtClean="0">
                <a:solidFill>
                  <a:schemeClr val="bg1">
                    <a:lumMod val="50000"/>
                  </a:schemeClr>
                </a:solidFill>
                <a:latin typeface="Arial" panose="020B0604020202020204" pitchFamily="34" charset="0"/>
                <a:cs typeface="Arial" panose="020B0604020202020204" pitchFamily="34" charset="0"/>
              </a:rPr>
              <a:t>PKP Polskie Linie Kolejowe S.A.</a:t>
            </a:r>
            <a:endParaRPr lang="pl-PL" sz="2000" dirty="0">
              <a:solidFill>
                <a:schemeClr val="bg1">
                  <a:lumMod val="5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8790120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04670" y="144062"/>
            <a:ext cx="10515600" cy="328210"/>
          </a:xfrm>
        </p:spPr>
        <p:txBody>
          <a:bodyPr>
            <a:noAutofit/>
          </a:bodyPr>
          <a:lstStyle/>
          <a:p>
            <a:r>
              <a:rPr lang="pl-PL" sz="3600" dirty="0" smtClean="0">
                <a:solidFill>
                  <a:schemeClr val="bg1"/>
                </a:solidFill>
                <a:latin typeface="Arial" panose="020B0604020202020204" pitchFamily="34" charset="0"/>
                <a:cs typeface="Arial" panose="020B0604020202020204" pitchFamily="34" charset="0"/>
              </a:rPr>
              <a:t>Znaki występujące przed przejazdami</a:t>
            </a:r>
            <a:endParaRPr lang="pl-PL" sz="3600" dirty="0">
              <a:solidFill>
                <a:schemeClr val="bg1"/>
              </a:solidFill>
              <a:latin typeface="Arial" panose="020B0604020202020204" pitchFamily="34" charset="0"/>
              <a:cs typeface="Arial" panose="020B0604020202020204" pitchFamily="34" charset="0"/>
            </a:endParaRPr>
          </a:p>
        </p:txBody>
      </p:sp>
      <p:pic>
        <p:nvPicPr>
          <p:cNvPr id="4" name="Obraz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23493" y="2353792"/>
            <a:ext cx="2160640" cy="2951686"/>
          </a:xfrm>
          <a:prstGeom prst="rect">
            <a:avLst/>
          </a:prstGeom>
          <a:effectLst>
            <a:outerShdw blurRad="63500" sx="102000" sy="102000" algn="ctr" rotWithShape="0">
              <a:prstClr val="black">
                <a:alpha val="40000"/>
              </a:prstClr>
            </a:outerShdw>
          </a:effectLst>
        </p:spPr>
      </p:pic>
      <p:sp>
        <p:nvSpPr>
          <p:cNvPr id="6" name="Równoległobok 5"/>
          <p:cNvSpPr/>
          <p:nvPr/>
        </p:nvSpPr>
        <p:spPr>
          <a:xfrm>
            <a:off x="5757334" y="3338569"/>
            <a:ext cx="499533" cy="982133"/>
          </a:xfrm>
          <a:prstGeom prst="parallelogram">
            <a:avLst>
              <a:gd name="adj" fmla="val 75299"/>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solidFill>
                <a:schemeClr val="bg1">
                  <a:lumMod val="75000"/>
                </a:schemeClr>
              </a:solidFill>
            </a:endParaRPr>
          </a:p>
        </p:txBody>
      </p:sp>
      <p:sp>
        <p:nvSpPr>
          <p:cNvPr id="7" name="Symbol zastępczy zawartości 2"/>
          <p:cNvSpPr txBox="1">
            <a:spLocks/>
          </p:cNvSpPr>
          <p:nvPr/>
        </p:nvSpPr>
        <p:spPr>
          <a:xfrm>
            <a:off x="6256867" y="3338569"/>
            <a:ext cx="5676053" cy="196486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spcAft>
                <a:spcPts val="600"/>
              </a:spcAft>
              <a:buNone/>
            </a:pPr>
            <a:r>
              <a:rPr lang="pl-PL" sz="2400" dirty="0">
                <a:latin typeface="Arial" panose="020B0604020202020204" pitchFamily="34" charset="0"/>
                <a:cs typeface="Arial" panose="020B0604020202020204" pitchFamily="34" charset="0"/>
              </a:rPr>
              <a:t>G2 – tabliczka „sieć pod napięciem”</a:t>
            </a:r>
          </a:p>
          <a:p>
            <a:pPr marL="0" indent="0">
              <a:spcBef>
                <a:spcPts val="0"/>
              </a:spcBef>
              <a:spcAft>
                <a:spcPts val="600"/>
              </a:spcAft>
              <a:buNone/>
            </a:pPr>
            <a:r>
              <a:rPr lang="pl-PL" sz="2400" dirty="0">
                <a:latin typeface="Arial" panose="020B0604020202020204" pitchFamily="34" charset="0"/>
                <a:cs typeface="Arial" panose="020B0604020202020204" pitchFamily="34" charset="0"/>
              </a:rPr>
              <a:t>ustawiana przed przejazdami </a:t>
            </a:r>
          </a:p>
          <a:p>
            <a:pPr marL="0" indent="0">
              <a:spcBef>
                <a:spcPts val="0"/>
              </a:spcBef>
              <a:spcAft>
                <a:spcPts val="600"/>
              </a:spcAft>
              <a:buNone/>
            </a:pPr>
            <a:r>
              <a:rPr lang="pl-PL" sz="2400" dirty="0">
                <a:latin typeface="Arial" panose="020B0604020202020204" pitchFamily="34" charset="0"/>
                <a:cs typeface="Arial" panose="020B0604020202020204" pitchFamily="34" charset="0"/>
              </a:rPr>
              <a:t>na liniach zelektryfikowanych</a:t>
            </a:r>
          </a:p>
          <a:p>
            <a:pPr marL="0" indent="0">
              <a:spcBef>
                <a:spcPts val="0"/>
              </a:spcBef>
              <a:buNone/>
            </a:pPr>
            <a:r>
              <a:rPr lang="pl-PL" sz="2000" dirty="0" smtClean="0">
                <a:solidFill>
                  <a:schemeClr val="bg1">
                    <a:lumMod val="50000"/>
                  </a:schemeClr>
                </a:solidFill>
                <a:latin typeface="Arial" panose="020B0604020202020204" pitchFamily="34" charset="0"/>
                <a:cs typeface="Arial" panose="020B0604020202020204" pitchFamily="34" charset="0"/>
              </a:rPr>
              <a:t>za </a:t>
            </a:r>
            <a:r>
              <a:rPr lang="pl-PL" sz="2000" dirty="0">
                <a:solidFill>
                  <a:schemeClr val="bg1">
                    <a:lumMod val="50000"/>
                  </a:schemeClr>
                </a:solidFill>
                <a:latin typeface="Arial" panose="020B0604020202020204" pitchFamily="34" charset="0"/>
                <a:cs typeface="Arial" panose="020B0604020202020204" pitchFamily="34" charset="0"/>
              </a:rPr>
              <a:t>ustawienie i czytelność </a:t>
            </a:r>
            <a:r>
              <a:rPr lang="pl-PL" sz="2000" dirty="0" smtClean="0">
                <a:solidFill>
                  <a:schemeClr val="bg1">
                    <a:lumMod val="50000"/>
                  </a:schemeClr>
                </a:solidFill>
                <a:latin typeface="Arial" panose="020B0604020202020204" pitchFamily="34" charset="0"/>
                <a:cs typeface="Arial" panose="020B0604020202020204" pitchFamily="34" charset="0"/>
              </a:rPr>
              <a:t>znaku odpowiadają </a:t>
            </a:r>
            <a:br>
              <a:rPr lang="pl-PL" sz="2000" dirty="0" smtClean="0">
                <a:solidFill>
                  <a:schemeClr val="bg1">
                    <a:lumMod val="50000"/>
                  </a:schemeClr>
                </a:solidFill>
                <a:latin typeface="Arial" panose="020B0604020202020204" pitchFamily="34" charset="0"/>
                <a:cs typeface="Arial" panose="020B0604020202020204" pitchFamily="34" charset="0"/>
              </a:rPr>
            </a:br>
            <a:r>
              <a:rPr lang="pl-PL" sz="2000" dirty="0" smtClean="0">
                <a:solidFill>
                  <a:schemeClr val="bg1">
                    <a:lumMod val="50000"/>
                  </a:schemeClr>
                </a:solidFill>
                <a:latin typeface="Arial" panose="020B0604020202020204" pitchFamily="34" charset="0"/>
                <a:cs typeface="Arial" panose="020B0604020202020204" pitchFamily="34" charset="0"/>
              </a:rPr>
              <a:t>PKP Polskie Linie Kolejowe S.A.</a:t>
            </a:r>
            <a:endParaRPr lang="pl-PL" sz="2000" dirty="0">
              <a:solidFill>
                <a:schemeClr val="bg1">
                  <a:lumMod val="5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7597619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04670" y="144062"/>
            <a:ext cx="10515600" cy="328210"/>
          </a:xfrm>
        </p:spPr>
        <p:txBody>
          <a:bodyPr>
            <a:noAutofit/>
          </a:bodyPr>
          <a:lstStyle/>
          <a:p>
            <a:r>
              <a:rPr lang="pl-PL" sz="2800" dirty="0" smtClean="0">
                <a:solidFill>
                  <a:schemeClr val="bg1"/>
                </a:solidFill>
                <a:latin typeface="Arial" panose="020B0604020202020204" pitchFamily="34" charset="0"/>
                <a:cs typeface="Arial" panose="020B0604020202020204" pitchFamily="34" charset="0"/>
              </a:rPr>
              <a:t>Zabezpieczenia występujące przed przejazdami</a:t>
            </a:r>
            <a:endParaRPr lang="pl-PL" sz="2800" dirty="0">
              <a:solidFill>
                <a:schemeClr val="bg1"/>
              </a:solidFill>
              <a:latin typeface="Arial" panose="020B0604020202020204" pitchFamily="34" charset="0"/>
              <a:cs typeface="Arial" panose="020B0604020202020204" pitchFamily="34" charset="0"/>
            </a:endParaRPr>
          </a:p>
        </p:txBody>
      </p:sp>
      <p:sp>
        <p:nvSpPr>
          <p:cNvPr id="3" name="Symbol zastępczy zawartości 2"/>
          <p:cNvSpPr>
            <a:spLocks noGrp="1"/>
          </p:cNvSpPr>
          <p:nvPr>
            <p:ph idx="1"/>
          </p:nvPr>
        </p:nvSpPr>
        <p:spPr>
          <a:xfrm>
            <a:off x="7230532" y="2393342"/>
            <a:ext cx="4622802" cy="1110837"/>
          </a:xfrm>
        </p:spPr>
        <p:txBody>
          <a:bodyPr>
            <a:noAutofit/>
          </a:bodyPr>
          <a:lstStyle/>
          <a:p>
            <a:pPr marL="0" indent="0">
              <a:lnSpc>
                <a:spcPct val="100000"/>
              </a:lnSpc>
              <a:spcBef>
                <a:spcPts val="0"/>
              </a:spcBef>
              <a:spcAft>
                <a:spcPts val="600"/>
              </a:spcAft>
              <a:buNone/>
            </a:pPr>
            <a:r>
              <a:rPr lang="pl-PL" sz="2400" dirty="0">
                <a:latin typeface="Arial" panose="020B0604020202020204" pitchFamily="34" charset="0"/>
                <a:cs typeface="Arial" panose="020B0604020202020204" pitchFamily="34" charset="0"/>
              </a:rPr>
              <a:t>r</a:t>
            </a:r>
            <a:r>
              <a:rPr lang="pl-PL" sz="2400" dirty="0" smtClean="0">
                <a:latin typeface="Arial" panose="020B0604020202020204" pitchFamily="34" charset="0"/>
                <a:cs typeface="Arial" panose="020B0604020202020204" pitchFamily="34" charset="0"/>
              </a:rPr>
              <a:t>ogatki – mają zastosowanie </a:t>
            </a:r>
            <a:br>
              <a:rPr lang="pl-PL" sz="2400" dirty="0" smtClean="0">
                <a:latin typeface="Arial" panose="020B0604020202020204" pitchFamily="34" charset="0"/>
                <a:cs typeface="Arial" panose="020B0604020202020204" pitchFamily="34" charset="0"/>
              </a:rPr>
            </a:br>
            <a:r>
              <a:rPr lang="pl-PL" sz="2400" dirty="0" smtClean="0">
                <a:latin typeface="Arial" panose="020B0604020202020204" pitchFamily="34" charset="0"/>
                <a:cs typeface="Arial" panose="020B0604020202020204" pitchFamily="34" charset="0"/>
              </a:rPr>
              <a:t>na przejazdach kat. A i B</a:t>
            </a:r>
          </a:p>
          <a:p>
            <a:pPr marL="0" indent="0">
              <a:lnSpc>
                <a:spcPct val="120000"/>
              </a:lnSpc>
              <a:buNone/>
            </a:pPr>
            <a:endParaRPr lang="pl-PL" sz="2400" dirty="0" smtClean="0">
              <a:latin typeface="Arial" panose="020B0604020202020204" pitchFamily="34" charset="0"/>
              <a:cs typeface="Arial" panose="020B0604020202020204" pitchFamily="34" charset="0"/>
            </a:endParaRPr>
          </a:p>
          <a:p>
            <a:pPr marL="0" indent="0">
              <a:lnSpc>
                <a:spcPct val="100000"/>
              </a:lnSpc>
              <a:spcBef>
                <a:spcPts val="0"/>
              </a:spcBef>
              <a:spcAft>
                <a:spcPts val="600"/>
              </a:spcAft>
              <a:buNone/>
            </a:pPr>
            <a:r>
              <a:rPr lang="pl-PL" sz="2400" dirty="0" smtClean="0">
                <a:latin typeface="Arial" panose="020B0604020202020204" pitchFamily="34" charset="0"/>
                <a:cs typeface="Arial" panose="020B0604020202020204" pitchFamily="34" charset="0"/>
              </a:rPr>
              <a:t>sygnalizacja – ma zastosowanie na przejazdach kat. B i C </a:t>
            </a:r>
            <a:br>
              <a:rPr lang="pl-PL" sz="2400" dirty="0" smtClean="0">
                <a:latin typeface="Arial" panose="020B0604020202020204" pitchFamily="34" charset="0"/>
                <a:cs typeface="Arial" panose="020B0604020202020204" pitchFamily="34" charset="0"/>
              </a:rPr>
            </a:br>
            <a:r>
              <a:rPr lang="pl-PL" sz="2400" dirty="0" smtClean="0">
                <a:latin typeface="Arial" panose="020B0604020202020204" pitchFamily="34" charset="0"/>
                <a:cs typeface="Arial" panose="020B0604020202020204" pitchFamily="34" charset="0"/>
              </a:rPr>
              <a:t>oraz niektórych kat. A</a:t>
            </a:r>
            <a:endParaRPr lang="pl-PL" sz="2400" dirty="0">
              <a:latin typeface="Arial" panose="020B0604020202020204" pitchFamily="34" charset="0"/>
              <a:cs typeface="Arial" panose="020B0604020202020204" pitchFamily="34" charset="0"/>
            </a:endParaRPr>
          </a:p>
        </p:txBody>
      </p:sp>
      <p:sp>
        <p:nvSpPr>
          <p:cNvPr id="5" name="Równoległobok 4"/>
          <p:cNvSpPr/>
          <p:nvPr/>
        </p:nvSpPr>
        <p:spPr>
          <a:xfrm>
            <a:off x="6629398" y="3338569"/>
            <a:ext cx="499533" cy="982133"/>
          </a:xfrm>
          <a:prstGeom prst="parallelogram">
            <a:avLst>
              <a:gd name="adj" fmla="val 75299"/>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solidFill>
                <a:schemeClr val="bg1">
                  <a:lumMod val="75000"/>
                </a:schemeClr>
              </a:solidFill>
            </a:endParaRPr>
          </a:p>
        </p:txBody>
      </p:sp>
      <p:pic>
        <p:nvPicPr>
          <p:cNvPr id="4" name="Obraz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04227" y="3140785"/>
            <a:ext cx="5623571" cy="1377699"/>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354634594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04670" y="144062"/>
            <a:ext cx="10515600" cy="328210"/>
          </a:xfrm>
        </p:spPr>
        <p:txBody>
          <a:bodyPr>
            <a:normAutofit fontScale="90000"/>
          </a:bodyPr>
          <a:lstStyle/>
          <a:p>
            <a:r>
              <a:rPr lang="pl-PL" dirty="0" smtClean="0">
                <a:solidFill>
                  <a:schemeClr val="bg1"/>
                </a:solidFill>
                <a:latin typeface="Arial" panose="020B0604020202020204" pitchFamily="34" charset="0"/>
                <a:cs typeface="Arial" panose="020B0604020202020204" pitchFamily="34" charset="0"/>
              </a:rPr>
              <a:t>Pociąg a samochód</a:t>
            </a:r>
            <a:endParaRPr lang="pl-PL" dirty="0">
              <a:solidFill>
                <a:schemeClr val="bg1"/>
              </a:solidFill>
              <a:latin typeface="Arial" panose="020B0604020202020204" pitchFamily="34" charset="0"/>
              <a:cs typeface="Arial" panose="020B0604020202020204" pitchFamily="34" charset="0"/>
            </a:endParaRPr>
          </a:p>
        </p:txBody>
      </p:sp>
      <p:pic>
        <p:nvPicPr>
          <p:cNvPr id="4" name="Obraz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8351" y="1036078"/>
            <a:ext cx="4399083" cy="2627370"/>
          </a:xfrm>
          <a:prstGeom prst="rect">
            <a:avLst/>
          </a:prstGeom>
        </p:spPr>
      </p:pic>
      <p:sp>
        <p:nvSpPr>
          <p:cNvPr id="5" name="Równoległobok 4"/>
          <p:cNvSpPr/>
          <p:nvPr/>
        </p:nvSpPr>
        <p:spPr>
          <a:xfrm>
            <a:off x="6966074" y="962451"/>
            <a:ext cx="1187712" cy="2627370"/>
          </a:xfrm>
          <a:prstGeom prst="parallelogram">
            <a:avLst>
              <a:gd name="adj" fmla="val 87758"/>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solidFill>
                <a:schemeClr val="bg1">
                  <a:lumMod val="75000"/>
                </a:schemeClr>
              </a:solidFill>
            </a:endParaRPr>
          </a:p>
        </p:txBody>
      </p:sp>
      <p:sp>
        <p:nvSpPr>
          <p:cNvPr id="7" name="pole tekstowe 6"/>
          <p:cNvSpPr txBox="1"/>
          <p:nvPr/>
        </p:nvSpPr>
        <p:spPr>
          <a:xfrm>
            <a:off x="8029198" y="1607140"/>
            <a:ext cx="2911887" cy="1477328"/>
          </a:xfrm>
          <a:prstGeom prst="rect">
            <a:avLst/>
          </a:prstGeom>
          <a:noFill/>
        </p:spPr>
        <p:txBody>
          <a:bodyPr wrap="none" rtlCol="0">
            <a:spAutoFit/>
          </a:bodyPr>
          <a:lstStyle/>
          <a:p>
            <a:r>
              <a:rPr lang="pl-PL" dirty="0" smtClean="0">
                <a:latin typeface="Arial" panose="020B0604020202020204" pitchFamily="34" charset="0"/>
                <a:cs typeface="Arial" panose="020B0604020202020204" pitchFamily="34" charset="0"/>
              </a:rPr>
              <a:t>Siła, z jaką pociąg</a:t>
            </a:r>
          </a:p>
          <a:p>
            <a:r>
              <a:rPr lang="pl-PL" dirty="0" smtClean="0">
                <a:latin typeface="Arial" panose="020B0604020202020204" pitchFamily="34" charset="0"/>
                <a:cs typeface="Arial" panose="020B0604020202020204" pitchFamily="34" charset="0"/>
              </a:rPr>
              <a:t>miażdży samochód,</a:t>
            </a:r>
          </a:p>
          <a:p>
            <a:r>
              <a:rPr lang="pl-PL" dirty="0" smtClean="0">
                <a:latin typeface="Arial" panose="020B0604020202020204" pitchFamily="34" charset="0"/>
                <a:cs typeface="Arial" panose="020B0604020202020204" pitchFamily="34" charset="0"/>
              </a:rPr>
              <a:t>jest porównywalna do siły, </a:t>
            </a:r>
          </a:p>
          <a:p>
            <a:r>
              <a:rPr lang="pl-PL" dirty="0" smtClean="0">
                <a:latin typeface="Arial" panose="020B0604020202020204" pitchFamily="34" charset="0"/>
                <a:cs typeface="Arial" panose="020B0604020202020204" pitchFamily="34" charset="0"/>
              </a:rPr>
              <a:t>z jaką samochód miażdży </a:t>
            </a:r>
          </a:p>
          <a:p>
            <a:r>
              <a:rPr lang="pl-PL" dirty="0" smtClean="0">
                <a:latin typeface="Arial" panose="020B0604020202020204" pitchFamily="34" charset="0"/>
                <a:cs typeface="Arial" panose="020B0604020202020204" pitchFamily="34" charset="0"/>
              </a:rPr>
              <a:t>aluminiową puszkę.</a:t>
            </a:r>
            <a:endParaRPr lang="pl-PL" dirty="0">
              <a:latin typeface="Arial" panose="020B0604020202020204" pitchFamily="34" charset="0"/>
              <a:cs typeface="Arial" panose="020B0604020202020204" pitchFamily="34" charset="0"/>
            </a:endParaRPr>
          </a:p>
        </p:txBody>
      </p:sp>
      <p:sp>
        <p:nvSpPr>
          <p:cNvPr id="9" name="Równoległobok 8"/>
          <p:cNvSpPr/>
          <p:nvPr/>
        </p:nvSpPr>
        <p:spPr>
          <a:xfrm>
            <a:off x="6966074" y="3761457"/>
            <a:ext cx="1187712" cy="2627370"/>
          </a:xfrm>
          <a:prstGeom prst="parallelogram">
            <a:avLst>
              <a:gd name="adj" fmla="val 87758"/>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solidFill>
                <a:schemeClr val="bg1">
                  <a:lumMod val="75000"/>
                </a:schemeClr>
              </a:solidFill>
            </a:endParaRPr>
          </a:p>
        </p:txBody>
      </p:sp>
      <p:sp>
        <p:nvSpPr>
          <p:cNvPr id="10" name="pole tekstowe 9"/>
          <p:cNvSpPr txBox="1"/>
          <p:nvPr/>
        </p:nvSpPr>
        <p:spPr>
          <a:xfrm>
            <a:off x="8029198" y="4109768"/>
            <a:ext cx="3531736" cy="2031325"/>
          </a:xfrm>
          <a:prstGeom prst="rect">
            <a:avLst/>
          </a:prstGeom>
          <a:noFill/>
        </p:spPr>
        <p:txBody>
          <a:bodyPr wrap="none" rtlCol="0">
            <a:spAutoFit/>
          </a:bodyPr>
          <a:lstStyle/>
          <a:p>
            <a:r>
              <a:rPr lang="pl-PL" dirty="0" smtClean="0">
                <a:latin typeface="Arial" panose="020B0604020202020204" pitchFamily="34" charset="0"/>
                <a:cs typeface="Arial" panose="020B0604020202020204" pitchFamily="34" charset="0"/>
              </a:rPr>
              <a:t>Droga hamowania pociągu </a:t>
            </a:r>
          </a:p>
          <a:p>
            <a:r>
              <a:rPr lang="pl-PL" dirty="0">
                <a:latin typeface="Arial" panose="020B0604020202020204" pitchFamily="34" charset="0"/>
                <a:cs typeface="Arial" panose="020B0604020202020204" pitchFamily="34" charset="0"/>
              </a:rPr>
              <a:t>j</a:t>
            </a:r>
            <a:r>
              <a:rPr lang="pl-PL" dirty="0" smtClean="0">
                <a:latin typeface="Arial" panose="020B0604020202020204" pitchFamily="34" charset="0"/>
                <a:cs typeface="Arial" panose="020B0604020202020204" pitchFamily="34" charset="0"/>
              </a:rPr>
              <a:t>adącego z v=160 km/h </a:t>
            </a:r>
          </a:p>
          <a:p>
            <a:r>
              <a:rPr lang="pl-PL" dirty="0" smtClean="0">
                <a:latin typeface="Arial" panose="020B0604020202020204" pitchFamily="34" charset="0"/>
                <a:cs typeface="Arial" panose="020B0604020202020204" pitchFamily="34" charset="0"/>
              </a:rPr>
              <a:t>może wynieść nawet do 1300 m;</a:t>
            </a:r>
          </a:p>
          <a:p>
            <a:r>
              <a:rPr lang="pl-PL" dirty="0" smtClean="0">
                <a:latin typeface="Arial" panose="020B0604020202020204" pitchFamily="34" charset="0"/>
                <a:cs typeface="Arial" panose="020B0604020202020204" pitchFamily="34" charset="0"/>
              </a:rPr>
              <a:t>to tyle, ile 13 długości </a:t>
            </a:r>
          </a:p>
          <a:p>
            <a:r>
              <a:rPr lang="pl-PL" dirty="0" smtClean="0">
                <a:latin typeface="Arial" panose="020B0604020202020204" pitchFamily="34" charset="0"/>
                <a:cs typeface="Arial" panose="020B0604020202020204" pitchFamily="34" charset="0"/>
              </a:rPr>
              <a:t>boisk do piłki nożnej, </a:t>
            </a:r>
          </a:p>
          <a:p>
            <a:r>
              <a:rPr lang="pl-PL" dirty="0">
                <a:latin typeface="Arial" panose="020B0604020202020204" pitchFamily="34" charset="0"/>
                <a:cs typeface="Arial" panose="020B0604020202020204" pitchFamily="34" charset="0"/>
              </a:rPr>
              <a:t>d</a:t>
            </a:r>
            <a:r>
              <a:rPr lang="pl-PL" dirty="0" smtClean="0">
                <a:latin typeface="Arial" panose="020B0604020202020204" pitchFamily="34" charset="0"/>
                <a:cs typeface="Arial" panose="020B0604020202020204" pitchFamily="34" charset="0"/>
              </a:rPr>
              <a:t>roga hamowania samochodu* </a:t>
            </a:r>
          </a:p>
          <a:p>
            <a:r>
              <a:rPr lang="pl-PL" dirty="0">
                <a:latin typeface="Arial" panose="020B0604020202020204" pitchFamily="34" charset="0"/>
                <a:cs typeface="Arial" panose="020B0604020202020204" pitchFamily="34" charset="0"/>
              </a:rPr>
              <a:t>j</a:t>
            </a:r>
            <a:r>
              <a:rPr lang="pl-PL" dirty="0" smtClean="0">
                <a:latin typeface="Arial" panose="020B0604020202020204" pitchFamily="34" charset="0"/>
                <a:cs typeface="Arial" panose="020B0604020202020204" pitchFamily="34" charset="0"/>
              </a:rPr>
              <a:t>est 13x krótsza. </a:t>
            </a:r>
            <a:endParaRPr lang="pl-PL" dirty="0">
              <a:latin typeface="Arial" panose="020B0604020202020204" pitchFamily="34" charset="0"/>
              <a:cs typeface="Arial" panose="020B0604020202020204" pitchFamily="34" charset="0"/>
            </a:endParaRPr>
          </a:p>
        </p:txBody>
      </p:sp>
      <p:sp>
        <p:nvSpPr>
          <p:cNvPr id="12" name="pole tekstowe 11"/>
          <p:cNvSpPr txBox="1"/>
          <p:nvPr/>
        </p:nvSpPr>
        <p:spPr>
          <a:xfrm>
            <a:off x="1396628" y="6358735"/>
            <a:ext cx="5521063" cy="276999"/>
          </a:xfrm>
          <a:prstGeom prst="rect">
            <a:avLst/>
          </a:prstGeom>
          <a:noFill/>
        </p:spPr>
        <p:txBody>
          <a:bodyPr wrap="none" rtlCol="0">
            <a:spAutoFit/>
          </a:bodyPr>
          <a:lstStyle/>
          <a:p>
            <a:r>
              <a:rPr lang="pl-PL" sz="1200" dirty="0" smtClean="0">
                <a:latin typeface="Arial" panose="020B0604020202020204" pitchFamily="34" charset="0"/>
                <a:cs typeface="Arial" panose="020B0604020202020204" pitchFamily="34" charset="0"/>
              </a:rPr>
              <a:t>* łączny dystans przejeżdżany w trakcie reakcji i hamowania przy v=100km/h</a:t>
            </a:r>
            <a:endParaRPr lang="pl-PL" sz="1200" dirty="0">
              <a:latin typeface="Arial" panose="020B0604020202020204" pitchFamily="34" charset="0"/>
              <a:cs typeface="Arial" panose="020B0604020202020204" pitchFamily="34" charset="0"/>
            </a:endParaRPr>
          </a:p>
        </p:txBody>
      </p:sp>
      <p:pic>
        <p:nvPicPr>
          <p:cNvPr id="3" name="Obraz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8351" y="4139536"/>
            <a:ext cx="6394043" cy="2020110"/>
          </a:xfrm>
          <a:prstGeom prst="rect">
            <a:avLst/>
          </a:prstGeom>
        </p:spPr>
      </p:pic>
    </p:spTree>
    <p:extLst>
      <p:ext uri="{BB962C8B-B14F-4D97-AF65-F5344CB8AC3E}">
        <p14:creationId xmlns:p14="http://schemas.microsoft.com/office/powerpoint/2010/main" val="227910944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04670" y="144062"/>
            <a:ext cx="10515600" cy="328210"/>
          </a:xfrm>
        </p:spPr>
        <p:txBody>
          <a:bodyPr>
            <a:normAutofit fontScale="90000"/>
          </a:bodyPr>
          <a:lstStyle/>
          <a:p>
            <a:r>
              <a:rPr lang="pl-PL" dirty="0" smtClean="0">
                <a:solidFill>
                  <a:schemeClr val="bg1"/>
                </a:solidFill>
                <a:latin typeface="Arial" panose="020B0604020202020204" pitchFamily="34" charset="0"/>
                <a:cs typeface="Arial" panose="020B0604020202020204" pitchFamily="34" charset="0"/>
              </a:rPr>
              <a:t>Statystyki</a:t>
            </a:r>
            <a:endParaRPr lang="pl-PL" dirty="0">
              <a:solidFill>
                <a:schemeClr val="bg1"/>
              </a:solidFill>
              <a:latin typeface="Arial" panose="020B0604020202020204" pitchFamily="34" charset="0"/>
              <a:cs typeface="Arial" panose="020B0604020202020204" pitchFamily="34" charset="0"/>
            </a:endParaRPr>
          </a:p>
        </p:txBody>
      </p:sp>
      <p:sp>
        <p:nvSpPr>
          <p:cNvPr id="3" name="pole tekstowe 2"/>
          <p:cNvSpPr txBox="1"/>
          <p:nvPr/>
        </p:nvSpPr>
        <p:spPr>
          <a:xfrm>
            <a:off x="2207107" y="748454"/>
            <a:ext cx="7733335" cy="707886"/>
          </a:xfrm>
          <a:prstGeom prst="rect">
            <a:avLst/>
          </a:prstGeom>
          <a:noFill/>
        </p:spPr>
        <p:txBody>
          <a:bodyPr wrap="none" rtlCol="0">
            <a:spAutoFit/>
          </a:bodyPr>
          <a:lstStyle/>
          <a:p>
            <a:pPr algn="ctr">
              <a:defRPr sz="1600" b="0" i="0" u="none" strike="noStrike" kern="1200" spc="0" baseline="0">
                <a:solidFill>
                  <a:prstClr val="black">
                    <a:lumMod val="65000"/>
                    <a:lumOff val="35000"/>
                  </a:prstClr>
                </a:solidFill>
                <a:latin typeface="Arial" panose="020B0604020202020204" pitchFamily="34" charset="0"/>
                <a:ea typeface="+mn-ea"/>
                <a:cs typeface="Arial" panose="020B0604020202020204" pitchFamily="34" charset="0"/>
              </a:defRPr>
            </a:pPr>
            <a:r>
              <a:rPr lang="pl-PL" sz="2000" b="1" dirty="0">
                <a:solidFill>
                  <a:prstClr val="black">
                    <a:lumMod val="65000"/>
                    <a:lumOff val="35000"/>
                  </a:prstClr>
                </a:solidFill>
                <a:latin typeface="Arial" panose="020B0604020202020204" pitchFamily="34" charset="0"/>
                <a:cs typeface="Arial" panose="020B0604020202020204" pitchFamily="34" charset="0"/>
              </a:rPr>
              <a:t>Liczba wypadków i kolizji na przejazdach/przejściach kat. A-E </a:t>
            </a:r>
            <a:endParaRPr lang="pl-PL" sz="2000" b="1" dirty="0" smtClean="0">
              <a:solidFill>
                <a:prstClr val="black">
                  <a:lumMod val="65000"/>
                  <a:lumOff val="35000"/>
                </a:prstClr>
              </a:solidFill>
              <a:latin typeface="Arial" panose="020B0604020202020204" pitchFamily="34" charset="0"/>
              <a:cs typeface="Arial" panose="020B0604020202020204" pitchFamily="34" charset="0"/>
            </a:endParaRPr>
          </a:p>
          <a:p>
            <a:pPr algn="ctr">
              <a:defRPr sz="1600" b="0" i="0" u="none" strike="noStrike" kern="1200" spc="0" baseline="0">
                <a:solidFill>
                  <a:prstClr val="black">
                    <a:lumMod val="65000"/>
                    <a:lumOff val="35000"/>
                  </a:prstClr>
                </a:solidFill>
                <a:latin typeface="Arial" panose="020B0604020202020204" pitchFamily="34" charset="0"/>
                <a:ea typeface="+mn-ea"/>
                <a:cs typeface="Arial" panose="020B0604020202020204" pitchFamily="34" charset="0"/>
              </a:defRPr>
            </a:pPr>
            <a:r>
              <a:rPr lang="pl-PL" sz="2000" b="1" dirty="0" smtClean="0">
                <a:solidFill>
                  <a:prstClr val="black">
                    <a:lumMod val="65000"/>
                    <a:lumOff val="35000"/>
                  </a:prstClr>
                </a:solidFill>
                <a:latin typeface="Arial" panose="020B0604020202020204" pitchFamily="34" charset="0"/>
                <a:cs typeface="Arial" panose="020B0604020202020204" pitchFamily="34" charset="0"/>
              </a:rPr>
              <a:t>z </a:t>
            </a:r>
            <a:r>
              <a:rPr lang="pl-PL" sz="2000" b="1" dirty="0">
                <a:solidFill>
                  <a:prstClr val="black">
                    <a:lumMod val="65000"/>
                    <a:lumOff val="35000"/>
                  </a:prstClr>
                </a:solidFill>
                <a:latin typeface="Arial" panose="020B0604020202020204" pitchFamily="34" charset="0"/>
                <a:cs typeface="Arial" panose="020B0604020202020204" pitchFamily="34" charset="0"/>
              </a:rPr>
              <a:t>udziałem pojazdów i pieszych </a:t>
            </a:r>
            <a:r>
              <a:rPr lang="pl-PL" sz="2000" b="1" u="sng" dirty="0">
                <a:solidFill>
                  <a:prstClr val="black">
                    <a:lumMod val="65000"/>
                    <a:lumOff val="35000"/>
                  </a:prstClr>
                </a:solidFill>
                <a:latin typeface="Arial" panose="020B0604020202020204" pitchFamily="34" charset="0"/>
                <a:cs typeface="Arial" panose="020B0604020202020204" pitchFamily="34" charset="0"/>
              </a:rPr>
              <a:t>w Polsce</a:t>
            </a:r>
          </a:p>
        </p:txBody>
      </p:sp>
      <p:graphicFrame>
        <p:nvGraphicFramePr>
          <p:cNvPr id="5" name="Wykres 4"/>
          <p:cNvGraphicFramePr>
            <a:graphicFrameLocks/>
          </p:cNvGraphicFramePr>
          <p:nvPr>
            <p:extLst>
              <p:ext uri="{D42A27DB-BD31-4B8C-83A1-F6EECF244321}">
                <p14:modId xmlns:p14="http://schemas.microsoft.com/office/powerpoint/2010/main" val="1638502171"/>
              </p:ext>
            </p:extLst>
          </p:nvPr>
        </p:nvGraphicFramePr>
        <p:xfrm>
          <a:off x="1151467" y="1578768"/>
          <a:ext cx="9999133" cy="413623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01090617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04670" y="144062"/>
            <a:ext cx="10515600" cy="328210"/>
          </a:xfrm>
        </p:spPr>
        <p:txBody>
          <a:bodyPr>
            <a:normAutofit fontScale="90000"/>
          </a:bodyPr>
          <a:lstStyle/>
          <a:p>
            <a:r>
              <a:rPr lang="pl-PL" dirty="0" smtClean="0">
                <a:solidFill>
                  <a:schemeClr val="bg1"/>
                </a:solidFill>
                <a:latin typeface="Arial" panose="020B0604020202020204" pitchFamily="34" charset="0"/>
                <a:cs typeface="Arial" panose="020B0604020202020204" pitchFamily="34" charset="0"/>
              </a:rPr>
              <a:t>Statystyki</a:t>
            </a:r>
            <a:endParaRPr lang="pl-PL" dirty="0">
              <a:solidFill>
                <a:schemeClr val="bg1"/>
              </a:solidFill>
              <a:latin typeface="Arial" panose="020B0604020202020204" pitchFamily="34" charset="0"/>
              <a:cs typeface="Arial" panose="020B0604020202020204" pitchFamily="34" charset="0"/>
            </a:endParaRPr>
          </a:p>
        </p:txBody>
      </p:sp>
      <p:graphicFrame>
        <p:nvGraphicFramePr>
          <p:cNvPr id="5" name="Wykres 4"/>
          <p:cNvGraphicFramePr>
            <a:graphicFrameLocks/>
          </p:cNvGraphicFramePr>
          <p:nvPr>
            <p:extLst>
              <p:ext uri="{D42A27DB-BD31-4B8C-83A1-F6EECF244321}">
                <p14:modId xmlns:p14="http://schemas.microsoft.com/office/powerpoint/2010/main" val="2433474505"/>
              </p:ext>
            </p:extLst>
          </p:nvPr>
        </p:nvGraphicFramePr>
        <p:xfrm>
          <a:off x="941832" y="694944"/>
          <a:ext cx="5239512" cy="5495544"/>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4" name="Wykres 3"/>
          <p:cNvGraphicFramePr>
            <a:graphicFrameLocks/>
          </p:cNvGraphicFramePr>
          <p:nvPr>
            <p:extLst>
              <p:ext uri="{D42A27DB-BD31-4B8C-83A1-F6EECF244321}">
                <p14:modId xmlns:p14="http://schemas.microsoft.com/office/powerpoint/2010/main" val="3872313254"/>
              </p:ext>
            </p:extLst>
          </p:nvPr>
        </p:nvGraphicFramePr>
        <p:xfrm>
          <a:off x="6272784" y="693335"/>
          <a:ext cx="5266944" cy="5396569"/>
        </p:xfrm>
        <a:graphic>
          <a:graphicData uri="http://schemas.openxmlformats.org/drawingml/2006/chart">
            <c:chart xmlns:c="http://schemas.openxmlformats.org/drawingml/2006/chart" xmlns:r="http://schemas.openxmlformats.org/officeDocument/2006/relationships" r:id="rId3"/>
          </a:graphicData>
        </a:graphic>
      </p:graphicFrame>
      <p:sp>
        <p:nvSpPr>
          <p:cNvPr id="9" name="pole tekstowe 8"/>
          <p:cNvSpPr txBox="1"/>
          <p:nvPr/>
        </p:nvSpPr>
        <p:spPr>
          <a:xfrm>
            <a:off x="1342393" y="5775860"/>
            <a:ext cx="4884671" cy="523220"/>
          </a:xfrm>
          <a:prstGeom prst="rect">
            <a:avLst/>
          </a:prstGeom>
          <a:noFill/>
        </p:spPr>
        <p:txBody>
          <a:bodyPr wrap="none" rtlCol="0">
            <a:spAutoFit/>
          </a:bodyPr>
          <a:lstStyle/>
          <a:p>
            <a:r>
              <a:rPr lang="pl-PL" sz="1400" b="1" dirty="0" smtClean="0">
                <a:solidFill>
                  <a:schemeClr val="bg1">
                    <a:lumMod val="50000"/>
                  </a:schemeClr>
                </a:solidFill>
                <a:latin typeface="Arial" panose="020B0604020202020204" pitchFamily="34" charset="0"/>
                <a:cs typeface="Arial" panose="020B0604020202020204" pitchFamily="34" charset="0"/>
              </a:rPr>
              <a:t>14 001</a:t>
            </a:r>
            <a:r>
              <a:rPr lang="en-US" sz="1400" b="1" dirty="0" smtClean="0">
                <a:solidFill>
                  <a:schemeClr val="bg1">
                    <a:lumMod val="50000"/>
                  </a:schemeClr>
                </a:solidFill>
                <a:latin typeface="Arial" panose="020B0604020202020204" pitchFamily="34" charset="0"/>
                <a:cs typeface="Arial" panose="020B0604020202020204" pitchFamily="34" charset="0"/>
              </a:rPr>
              <a:t> </a:t>
            </a:r>
            <a:r>
              <a:rPr lang="en-US" sz="1400" b="1" dirty="0" err="1">
                <a:solidFill>
                  <a:schemeClr val="bg1">
                    <a:lumMod val="50000"/>
                  </a:schemeClr>
                </a:solidFill>
                <a:latin typeface="Arial" panose="020B0604020202020204" pitchFamily="34" charset="0"/>
                <a:cs typeface="Arial" panose="020B0604020202020204" pitchFamily="34" charset="0"/>
              </a:rPr>
              <a:t>szt</a:t>
            </a:r>
            <a:r>
              <a:rPr lang="en-US" sz="1400" b="1" dirty="0" smtClean="0">
                <a:solidFill>
                  <a:schemeClr val="bg1">
                    <a:lumMod val="50000"/>
                  </a:schemeClr>
                </a:solidFill>
                <a:latin typeface="Arial" panose="020B0604020202020204" pitchFamily="34" charset="0"/>
                <a:cs typeface="Arial" panose="020B0604020202020204" pitchFamily="34" charset="0"/>
              </a:rPr>
              <a:t>.</a:t>
            </a:r>
            <a:r>
              <a:rPr lang="pl-PL" sz="1400" b="1" dirty="0" smtClean="0">
                <a:solidFill>
                  <a:schemeClr val="bg1">
                    <a:lumMod val="50000"/>
                  </a:schemeClr>
                </a:solidFill>
                <a:latin typeface="Arial" panose="020B0604020202020204" pitchFamily="34" charset="0"/>
                <a:cs typeface="Arial" panose="020B0604020202020204" pitchFamily="34" charset="0"/>
              </a:rPr>
              <a:t> </a:t>
            </a:r>
            <a:r>
              <a:rPr lang="pl-PL" sz="1400" dirty="0" smtClean="0">
                <a:solidFill>
                  <a:schemeClr val="bg1">
                    <a:lumMod val="50000"/>
                  </a:schemeClr>
                </a:solidFill>
                <a:latin typeface="Arial" panose="020B0604020202020204" pitchFamily="34" charset="0"/>
                <a:cs typeface="Arial" panose="020B0604020202020204" pitchFamily="34" charset="0"/>
              </a:rPr>
              <a:t>– liczba przejazdów/przejść </a:t>
            </a:r>
            <a:r>
              <a:rPr lang="pl-PL" sz="1400" dirty="0">
                <a:solidFill>
                  <a:schemeClr val="bg1">
                    <a:lumMod val="50000"/>
                  </a:schemeClr>
                </a:solidFill>
                <a:latin typeface="Arial" panose="020B0604020202020204" pitchFamily="34" charset="0"/>
                <a:cs typeface="Arial" panose="020B0604020202020204" pitchFamily="34" charset="0"/>
              </a:rPr>
              <a:t>kat. A-E </a:t>
            </a:r>
            <a:endParaRPr lang="pl-PL" sz="1400" dirty="0" smtClean="0">
              <a:solidFill>
                <a:schemeClr val="bg1">
                  <a:lumMod val="50000"/>
                </a:schemeClr>
              </a:solidFill>
              <a:latin typeface="Arial" panose="020B0604020202020204" pitchFamily="34" charset="0"/>
              <a:cs typeface="Arial" panose="020B0604020202020204" pitchFamily="34" charset="0"/>
            </a:endParaRPr>
          </a:p>
          <a:p>
            <a:r>
              <a:rPr lang="pl-PL" sz="1400" dirty="0" smtClean="0">
                <a:solidFill>
                  <a:schemeClr val="bg1">
                    <a:lumMod val="50000"/>
                  </a:schemeClr>
                </a:solidFill>
                <a:latin typeface="Arial" panose="020B0604020202020204" pitchFamily="34" charset="0"/>
                <a:cs typeface="Arial" panose="020B0604020202020204" pitchFamily="34" charset="0"/>
              </a:rPr>
              <a:t>na liniach eksploatowanych i nieeksploatowanych w Polsce</a:t>
            </a:r>
            <a:endParaRPr lang="en-US" sz="1400" dirty="0">
              <a:solidFill>
                <a:schemeClr val="bg1">
                  <a:lumMod val="50000"/>
                </a:schemeClr>
              </a:solidFill>
              <a:latin typeface="Arial" panose="020B0604020202020204" pitchFamily="34" charset="0"/>
              <a:cs typeface="Arial" panose="020B0604020202020204" pitchFamily="34" charset="0"/>
            </a:endParaRPr>
          </a:p>
        </p:txBody>
      </p:sp>
      <p:sp>
        <p:nvSpPr>
          <p:cNvPr id="10" name="pole tekstowe 9"/>
          <p:cNvSpPr txBox="1"/>
          <p:nvPr/>
        </p:nvSpPr>
        <p:spPr>
          <a:xfrm>
            <a:off x="6590801" y="5782127"/>
            <a:ext cx="4432624" cy="523220"/>
          </a:xfrm>
          <a:prstGeom prst="rect">
            <a:avLst/>
          </a:prstGeom>
          <a:noFill/>
        </p:spPr>
        <p:txBody>
          <a:bodyPr wrap="none" rtlCol="0">
            <a:spAutoFit/>
          </a:bodyPr>
          <a:lstStyle/>
          <a:p>
            <a:r>
              <a:rPr lang="pl-PL" sz="1400" b="1" dirty="0" smtClean="0">
                <a:solidFill>
                  <a:schemeClr val="bg1">
                    <a:lumMod val="50000"/>
                  </a:schemeClr>
                </a:solidFill>
                <a:latin typeface="Arial" panose="020B0604020202020204" pitchFamily="34" charset="0"/>
                <a:cs typeface="Arial" panose="020B0604020202020204" pitchFamily="34" charset="0"/>
              </a:rPr>
              <a:t>200</a:t>
            </a:r>
            <a:r>
              <a:rPr lang="en-US" sz="1400" b="1" dirty="0" smtClean="0">
                <a:solidFill>
                  <a:schemeClr val="bg1">
                    <a:lumMod val="50000"/>
                  </a:schemeClr>
                </a:solidFill>
                <a:latin typeface="Arial" panose="020B0604020202020204" pitchFamily="34" charset="0"/>
                <a:cs typeface="Arial" panose="020B0604020202020204" pitchFamily="34" charset="0"/>
              </a:rPr>
              <a:t> </a:t>
            </a:r>
            <a:r>
              <a:rPr lang="en-US" sz="1400" b="1" dirty="0" err="1">
                <a:solidFill>
                  <a:schemeClr val="bg1">
                    <a:lumMod val="50000"/>
                  </a:schemeClr>
                </a:solidFill>
                <a:latin typeface="Arial" panose="020B0604020202020204" pitchFamily="34" charset="0"/>
                <a:cs typeface="Arial" panose="020B0604020202020204" pitchFamily="34" charset="0"/>
              </a:rPr>
              <a:t>szt</a:t>
            </a:r>
            <a:r>
              <a:rPr lang="en-US" sz="1400" b="1" dirty="0" smtClean="0">
                <a:solidFill>
                  <a:schemeClr val="bg1">
                    <a:lumMod val="50000"/>
                  </a:schemeClr>
                </a:solidFill>
                <a:latin typeface="Arial" panose="020B0604020202020204" pitchFamily="34" charset="0"/>
                <a:cs typeface="Arial" panose="020B0604020202020204" pitchFamily="34" charset="0"/>
              </a:rPr>
              <a:t>.</a:t>
            </a:r>
            <a:r>
              <a:rPr lang="pl-PL" sz="1400" b="1" dirty="0" smtClean="0">
                <a:solidFill>
                  <a:schemeClr val="bg1">
                    <a:lumMod val="50000"/>
                  </a:schemeClr>
                </a:solidFill>
                <a:latin typeface="Arial" panose="020B0604020202020204" pitchFamily="34" charset="0"/>
                <a:cs typeface="Arial" panose="020B0604020202020204" pitchFamily="34" charset="0"/>
              </a:rPr>
              <a:t> </a:t>
            </a:r>
            <a:r>
              <a:rPr lang="pl-PL" sz="1400" dirty="0" smtClean="0">
                <a:solidFill>
                  <a:schemeClr val="bg1">
                    <a:lumMod val="50000"/>
                  </a:schemeClr>
                </a:solidFill>
                <a:latin typeface="Arial" panose="020B0604020202020204" pitchFamily="34" charset="0"/>
                <a:cs typeface="Arial" panose="020B0604020202020204" pitchFamily="34" charset="0"/>
              </a:rPr>
              <a:t>– liczba zdarzeń na przejazdach/przejściach </a:t>
            </a:r>
          </a:p>
          <a:p>
            <a:r>
              <a:rPr lang="pl-PL" sz="1400" dirty="0" smtClean="0">
                <a:solidFill>
                  <a:schemeClr val="bg1">
                    <a:lumMod val="50000"/>
                  </a:schemeClr>
                </a:solidFill>
                <a:latin typeface="Arial" panose="020B0604020202020204" pitchFamily="34" charset="0"/>
                <a:cs typeface="Arial" panose="020B0604020202020204" pitchFamily="34" charset="0"/>
              </a:rPr>
              <a:t>                 kat</a:t>
            </a:r>
            <a:r>
              <a:rPr lang="pl-PL" sz="1400" dirty="0">
                <a:solidFill>
                  <a:schemeClr val="bg1">
                    <a:lumMod val="50000"/>
                  </a:schemeClr>
                </a:solidFill>
                <a:latin typeface="Arial" panose="020B0604020202020204" pitchFamily="34" charset="0"/>
                <a:cs typeface="Arial" panose="020B0604020202020204" pitchFamily="34" charset="0"/>
              </a:rPr>
              <a:t>. A-E </a:t>
            </a:r>
            <a:r>
              <a:rPr lang="pl-PL" sz="1400" dirty="0" smtClean="0">
                <a:solidFill>
                  <a:schemeClr val="bg1">
                    <a:lumMod val="50000"/>
                  </a:schemeClr>
                </a:solidFill>
                <a:latin typeface="Arial" panose="020B0604020202020204" pitchFamily="34" charset="0"/>
                <a:cs typeface="Arial" panose="020B0604020202020204" pitchFamily="34" charset="0"/>
              </a:rPr>
              <a:t>w Polsce</a:t>
            </a:r>
            <a:endParaRPr lang="en-US" sz="1400" dirty="0">
              <a:solidFill>
                <a:schemeClr val="bg1">
                  <a:lumMod val="50000"/>
                </a:schemeClr>
              </a:solidFill>
              <a:latin typeface="Arial" panose="020B0604020202020204" pitchFamily="34" charset="0"/>
              <a:cs typeface="Arial" panose="020B0604020202020204" pitchFamily="34" charset="0"/>
            </a:endParaRPr>
          </a:p>
        </p:txBody>
      </p:sp>
      <p:graphicFrame>
        <p:nvGraphicFramePr>
          <p:cNvPr id="11" name="Wykres 10"/>
          <p:cNvGraphicFramePr>
            <a:graphicFrameLocks/>
          </p:cNvGraphicFramePr>
          <p:nvPr>
            <p:extLst>
              <p:ext uri="{D42A27DB-BD31-4B8C-83A1-F6EECF244321}">
                <p14:modId xmlns:p14="http://schemas.microsoft.com/office/powerpoint/2010/main" val="2396273352"/>
              </p:ext>
            </p:extLst>
          </p:nvPr>
        </p:nvGraphicFramePr>
        <p:xfrm>
          <a:off x="6318504" y="704517"/>
          <a:ext cx="5435600" cy="5071343"/>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2" name="Wykres 11"/>
          <p:cNvGraphicFramePr>
            <a:graphicFrameLocks/>
          </p:cNvGraphicFramePr>
          <p:nvPr>
            <p:extLst>
              <p:ext uri="{D42A27DB-BD31-4B8C-83A1-F6EECF244321}">
                <p14:modId xmlns:p14="http://schemas.microsoft.com/office/powerpoint/2010/main" val="4261779012"/>
              </p:ext>
            </p:extLst>
          </p:nvPr>
        </p:nvGraphicFramePr>
        <p:xfrm>
          <a:off x="561974" y="584743"/>
          <a:ext cx="5896443" cy="5205413"/>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3" name="Wykres 12"/>
          <p:cNvGraphicFramePr>
            <a:graphicFrameLocks/>
          </p:cNvGraphicFramePr>
          <p:nvPr>
            <p:extLst>
              <p:ext uri="{D42A27DB-BD31-4B8C-83A1-F6EECF244321}">
                <p14:modId xmlns:p14="http://schemas.microsoft.com/office/powerpoint/2010/main" val="2619189671"/>
              </p:ext>
            </p:extLst>
          </p:nvPr>
        </p:nvGraphicFramePr>
        <p:xfrm>
          <a:off x="-272225" y="514211"/>
          <a:ext cx="7840344" cy="5247353"/>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14" name="Wykres 13"/>
          <p:cNvGraphicFramePr>
            <a:graphicFrameLocks/>
          </p:cNvGraphicFramePr>
          <p:nvPr>
            <p:extLst>
              <p:ext uri="{D42A27DB-BD31-4B8C-83A1-F6EECF244321}">
                <p14:modId xmlns:p14="http://schemas.microsoft.com/office/powerpoint/2010/main" val="306066987"/>
              </p:ext>
            </p:extLst>
          </p:nvPr>
        </p:nvGraphicFramePr>
        <p:xfrm>
          <a:off x="5923875" y="499915"/>
          <a:ext cx="6820073" cy="5218760"/>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253371711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04670" y="144062"/>
            <a:ext cx="10515600" cy="328210"/>
          </a:xfrm>
        </p:spPr>
        <p:txBody>
          <a:bodyPr>
            <a:normAutofit fontScale="90000"/>
          </a:bodyPr>
          <a:lstStyle/>
          <a:p>
            <a:r>
              <a:rPr lang="pl-PL" dirty="0" smtClean="0">
                <a:solidFill>
                  <a:schemeClr val="bg1"/>
                </a:solidFill>
                <a:latin typeface="Arial" panose="020B0604020202020204" pitchFamily="34" charset="0"/>
                <a:cs typeface="Arial" panose="020B0604020202020204" pitchFamily="34" charset="0"/>
              </a:rPr>
              <a:t>Statystyki</a:t>
            </a:r>
            <a:endParaRPr lang="pl-PL" dirty="0">
              <a:solidFill>
                <a:schemeClr val="bg1"/>
              </a:solidFill>
              <a:latin typeface="Arial" panose="020B0604020202020204" pitchFamily="34" charset="0"/>
              <a:cs typeface="Arial" panose="020B0604020202020204" pitchFamily="34" charset="0"/>
            </a:endParaRPr>
          </a:p>
        </p:txBody>
      </p:sp>
      <p:graphicFrame>
        <p:nvGraphicFramePr>
          <p:cNvPr id="5" name="Wykres 4"/>
          <p:cNvGraphicFramePr>
            <a:graphicFrameLocks/>
          </p:cNvGraphicFramePr>
          <p:nvPr>
            <p:extLst>
              <p:ext uri="{D42A27DB-BD31-4B8C-83A1-F6EECF244321}">
                <p14:modId xmlns:p14="http://schemas.microsoft.com/office/powerpoint/2010/main" val="3170079337"/>
              </p:ext>
            </p:extLst>
          </p:nvPr>
        </p:nvGraphicFramePr>
        <p:xfrm>
          <a:off x="797669" y="1108953"/>
          <a:ext cx="10797702" cy="484437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12102264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04670" y="144062"/>
            <a:ext cx="10515600" cy="328210"/>
          </a:xfrm>
        </p:spPr>
        <p:txBody>
          <a:bodyPr>
            <a:normAutofit fontScale="90000"/>
          </a:bodyPr>
          <a:lstStyle/>
          <a:p>
            <a:r>
              <a:rPr lang="pl-PL" dirty="0" smtClean="0">
                <a:solidFill>
                  <a:schemeClr val="bg1"/>
                </a:solidFill>
                <a:latin typeface="Arial" panose="020B0604020202020204" pitchFamily="34" charset="0"/>
                <a:cs typeface="Arial" panose="020B0604020202020204" pitchFamily="34" charset="0"/>
              </a:rPr>
              <a:t>Statystyki</a:t>
            </a:r>
            <a:endParaRPr lang="pl-PL" dirty="0">
              <a:solidFill>
                <a:schemeClr val="bg1"/>
              </a:solidFill>
              <a:latin typeface="Arial" panose="020B0604020202020204" pitchFamily="34" charset="0"/>
              <a:cs typeface="Arial" panose="020B0604020202020204" pitchFamily="34" charset="0"/>
            </a:endParaRPr>
          </a:p>
        </p:txBody>
      </p:sp>
      <p:graphicFrame>
        <p:nvGraphicFramePr>
          <p:cNvPr id="5" name="Wykres 4"/>
          <p:cNvGraphicFramePr>
            <a:graphicFrameLocks/>
          </p:cNvGraphicFramePr>
          <p:nvPr>
            <p:extLst>
              <p:ext uri="{D42A27DB-BD31-4B8C-83A1-F6EECF244321}">
                <p14:modId xmlns:p14="http://schemas.microsoft.com/office/powerpoint/2010/main" val="840925417"/>
              </p:ext>
            </p:extLst>
          </p:nvPr>
        </p:nvGraphicFramePr>
        <p:xfrm>
          <a:off x="1340068" y="1045142"/>
          <a:ext cx="9574924" cy="5150069"/>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Wykres 6"/>
          <p:cNvGraphicFramePr>
            <a:graphicFrameLocks/>
          </p:cNvGraphicFramePr>
          <p:nvPr>
            <p:extLst>
              <p:ext uri="{D42A27DB-BD31-4B8C-83A1-F6EECF244321}">
                <p14:modId xmlns:p14="http://schemas.microsoft.com/office/powerpoint/2010/main" val="4260633449"/>
              </p:ext>
            </p:extLst>
          </p:nvPr>
        </p:nvGraphicFramePr>
        <p:xfrm>
          <a:off x="987071" y="151490"/>
          <a:ext cx="9089405" cy="6051149"/>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94398700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04670" y="144062"/>
            <a:ext cx="10515600" cy="328210"/>
          </a:xfrm>
        </p:spPr>
        <p:txBody>
          <a:bodyPr>
            <a:normAutofit fontScale="90000"/>
          </a:bodyPr>
          <a:lstStyle/>
          <a:p>
            <a:r>
              <a:rPr lang="pl-PL" dirty="0" smtClean="0">
                <a:solidFill>
                  <a:schemeClr val="bg1"/>
                </a:solidFill>
                <a:latin typeface="Arial" panose="020B0604020202020204" pitchFamily="34" charset="0"/>
                <a:cs typeface="Arial" panose="020B0604020202020204" pitchFamily="34" charset="0"/>
              </a:rPr>
              <a:t>Statystyki</a:t>
            </a:r>
            <a:endParaRPr lang="pl-PL" dirty="0">
              <a:solidFill>
                <a:schemeClr val="bg1"/>
              </a:solidFill>
              <a:latin typeface="Arial" panose="020B0604020202020204" pitchFamily="34" charset="0"/>
              <a:cs typeface="Arial" panose="020B0604020202020204" pitchFamily="34" charset="0"/>
            </a:endParaRPr>
          </a:p>
        </p:txBody>
      </p:sp>
      <p:sp>
        <p:nvSpPr>
          <p:cNvPr id="4" name="pole tekstowe 3"/>
          <p:cNvSpPr txBox="1"/>
          <p:nvPr/>
        </p:nvSpPr>
        <p:spPr>
          <a:xfrm>
            <a:off x="1292689" y="882078"/>
            <a:ext cx="9172703" cy="400110"/>
          </a:xfrm>
          <a:prstGeom prst="rect">
            <a:avLst/>
          </a:prstGeom>
          <a:noFill/>
        </p:spPr>
        <p:txBody>
          <a:bodyPr wrap="none" rtlCol="0">
            <a:spAutoFit/>
          </a:bodyPr>
          <a:lstStyle/>
          <a:p>
            <a:pPr algn="ctr">
              <a:defRPr sz="1400" b="0" i="0" u="none" strike="noStrike" kern="1200" spc="0" baseline="0">
                <a:solidFill>
                  <a:prstClr val="black">
                    <a:lumMod val="65000"/>
                    <a:lumOff val="35000"/>
                  </a:prstClr>
                </a:solidFill>
                <a:latin typeface="Arial" panose="020B0604020202020204" pitchFamily="34" charset="0"/>
                <a:ea typeface="+mn-ea"/>
                <a:cs typeface="Arial" panose="020B0604020202020204" pitchFamily="34" charset="0"/>
              </a:defRPr>
            </a:pPr>
            <a:r>
              <a:rPr lang="pl-PL" sz="2000" b="1" dirty="0">
                <a:solidFill>
                  <a:prstClr val="black">
                    <a:lumMod val="65000"/>
                    <a:lumOff val="35000"/>
                  </a:prstClr>
                </a:solidFill>
                <a:latin typeface="Arial" panose="020B0604020202020204" pitchFamily="34" charset="0"/>
                <a:cs typeface="Arial" panose="020B0604020202020204" pitchFamily="34" charset="0"/>
              </a:rPr>
              <a:t>Liczba ciężko rannych w wypadkach na przejazdach/przejściach </a:t>
            </a:r>
            <a:r>
              <a:rPr lang="pl-PL" sz="2000" b="1" u="sng" dirty="0" smtClean="0">
                <a:solidFill>
                  <a:prstClr val="black">
                    <a:lumMod val="65000"/>
                    <a:lumOff val="35000"/>
                  </a:prstClr>
                </a:solidFill>
                <a:latin typeface="Arial" panose="020B0604020202020204" pitchFamily="34" charset="0"/>
                <a:cs typeface="Arial" panose="020B0604020202020204" pitchFamily="34" charset="0"/>
              </a:rPr>
              <a:t>w </a:t>
            </a:r>
            <a:r>
              <a:rPr lang="pl-PL" sz="2000" b="1" u="sng" dirty="0">
                <a:solidFill>
                  <a:prstClr val="black">
                    <a:lumMod val="65000"/>
                    <a:lumOff val="35000"/>
                  </a:prstClr>
                </a:solidFill>
                <a:latin typeface="Arial" panose="020B0604020202020204" pitchFamily="34" charset="0"/>
                <a:cs typeface="Arial" panose="020B0604020202020204" pitchFamily="34" charset="0"/>
              </a:rPr>
              <a:t>Polsce</a:t>
            </a:r>
          </a:p>
        </p:txBody>
      </p:sp>
      <p:graphicFrame>
        <p:nvGraphicFramePr>
          <p:cNvPr id="6" name="Wykres 5"/>
          <p:cNvGraphicFramePr>
            <a:graphicFrameLocks/>
          </p:cNvGraphicFramePr>
          <p:nvPr>
            <p:extLst>
              <p:ext uri="{D42A27DB-BD31-4B8C-83A1-F6EECF244321}">
                <p14:modId xmlns:p14="http://schemas.microsoft.com/office/powerpoint/2010/main" val="1086431891"/>
              </p:ext>
            </p:extLst>
          </p:nvPr>
        </p:nvGraphicFramePr>
        <p:xfrm>
          <a:off x="922867" y="1481667"/>
          <a:ext cx="10380133" cy="483446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95638620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04670" y="144062"/>
            <a:ext cx="10515600" cy="328210"/>
          </a:xfrm>
        </p:spPr>
        <p:txBody>
          <a:bodyPr>
            <a:normAutofit fontScale="90000"/>
          </a:bodyPr>
          <a:lstStyle/>
          <a:p>
            <a:r>
              <a:rPr lang="pl-PL" dirty="0" smtClean="0">
                <a:solidFill>
                  <a:schemeClr val="bg1"/>
                </a:solidFill>
                <a:latin typeface="Arial" panose="020B0604020202020204" pitchFamily="34" charset="0"/>
                <a:cs typeface="Arial" panose="020B0604020202020204" pitchFamily="34" charset="0"/>
              </a:rPr>
              <a:t>Statystyki</a:t>
            </a:r>
            <a:endParaRPr lang="pl-PL" dirty="0">
              <a:solidFill>
                <a:schemeClr val="bg1"/>
              </a:solidFill>
              <a:latin typeface="Arial" panose="020B0604020202020204" pitchFamily="34" charset="0"/>
              <a:cs typeface="Arial" panose="020B0604020202020204" pitchFamily="34" charset="0"/>
            </a:endParaRPr>
          </a:p>
        </p:txBody>
      </p:sp>
      <p:sp>
        <p:nvSpPr>
          <p:cNvPr id="4" name="pole tekstowe 3"/>
          <p:cNvSpPr txBox="1"/>
          <p:nvPr/>
        </p:nvSpPr>
        <p:spPr>
          <a:xfrm>
            <a:off x="1415475" y="856882"/>
            <a:ext cx="8345554" cy="400110"/>
          </a:xfrm>
          <a:prstGeom prst="rect">
            <a:avLst/>
          </a:prstGeom>
          <a:noFill/>
        </p:spPr>
        <p:txBody>
          <a:bodyPr wrap="none" rtlCol="0">
            <a:spAutoFit/>
          </a:bodyPr>
          <a:lstStyle/>
          <a:p>
            <a:r>
              <a:rPr lang="pl-PL" sz="2000" b="1" dirty="0">
                <a:solidFill>
                  <a:prstClr val="black">
                    <a:lumMod val="65000"/>
                    <a:lumOff val="35000"/>
                  </a:prstClr>
                </a:solidFill>
                <a:latin typeface="Arial" panose="020B0604020202020204" pitchFamily="34" charset="0"/>
                <a:cs typeface="Arial" panose="020B0604020202020204" pitchFamily="34" charset="0"/>
              </a:rPr>
              <a:t>Liczba zabitych w wypadkach na przejazdach/przejściach </a:t>
            </a:r>
            <a:r>
              <a:rPr lang="pl-PL" sz="2000" b="1" u="sng" dirty="0" smtClean="0">
                <a:solidFill>
                  <a:prstClr val="black">
                    <a:lumMod val="65000"/>
                    <a:lumOff val="35000"/>
                  </a:prstClr>
                </a:solidFill>
                <a:latin typeface="Arial" panose="020B0604020202020204" pitchFamily="34" charset="0"/>
                <a:cs typeface="Arial" panose="020B0604020202020204" pitchFamily="34" charset="0"/>
              </a:rPr>
              <a:t>w </a:t>
            </a:r>
            <a:r>
              <a:rPr lang="pl-PL" sz="2000" b="1" u="sng" dirty="0">
                <a:solidFill>
                  <a:prstClr val="black">
                    <a:lumMod val="65000"/>
                    <a:lumOff val="35000"/>
                  </a:prstClr>
                </a:solidFill>
                <a:latin typeface="Arial" panose="020B0604020202020204" pitchFamily="34" charset="0"/>
                <a:cs typeface="Arial" panose="020B0604020202020204" pitchFamily="34" charset="0"/>
              </a:rPr>
              <a:t>Polsce</a:t>
            </a:r>
          </a:p>
        </p:txBody>
      </p:sp>
      <p:graphicFrame>
        <p:nvGraphicFramePr>
          <p:cNvPr id="6" name="Wykres 5"/>
          <p:cNvGraphicFramePr>
            <a:graphicFrameLocks/>
          </p:cNvGraphicFramePr>
          <p:nvPr>
            <p:extLst>
              <p:ext uri="{D42A27DB-BD31-4B8C-83A1-F6EECF244321}">
                <p14:modId xmlns:p14="http://schemas.microsoft.com/office/powerpoint/2010/main" val="322216513"/>
              </p:ext>
            </p:extLst>
          </p:nvPr>
        </p:nvGraphicFramePr>
        <p:xfrm>
          <a:off x="855133" y="1405467"/>
          <a:ext cx="10930467" cy="4698999"/>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13343482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0" y="167633"/>
            <a:ext cx="10515600" cy="328210"/>
          </a:xfrm>
        </p:spPr>
        <p:txBody>
          <a:bodyPr>
            <a:normAutofit fontScale="90000"/>
          </a:bodyPr>
          <a:lstStyle/>
          <a:p>
            <a:r>
              <a:rPr lang="pl-PL" dirty="0" smtClean="0">
                <a:solidFill>
                  <a:schemeClr val="bg1"/>
                </a:solidFill>
                <a:latin typeface="Arial" panose="020B0604020202020204" pitchFamily="34" charset="0"/>
                <a:cs typeface="Arial" panose="020B0604020202020204" pitchFamily="34" charset="0"/>
              </a:rPr>
              <a:t>Testy egzaminacyjne</a:t>
            </a:r>
            <a:endParaRPr lang="pl-PL" sz="2200" dirty="0">
              <a:solidFill>
                <a:schemeClr val="bg1">
                  <a:lumMod val="50000"/>
                </a:schemeClr>
              </a:solidFill>
              <a:latin typeface="Arial" panose="020B0604020202020204" pitchFamily="34" charset="0"/>
              <a:cs typeface="Arial" panose="020B0604020202020204" pitchFamily="34" charset="0"/>
            </a:endParaRPr>
          </a:p>
        </p:txBody>
      </p:sp>
      <p:pic>
        <p:nvPicPr>
          <p:cNvPr id="4" name="Obraz 3"/>
          <p:cNvPicPr>
            <a:picLocks noChangeAspect="1"/>
          </p:cNvPicPr>
          <p:nvPr/>
        </p:nvPicPr>
        <p:blipFill rotWithShape="1">
          <a:blip r:embed="rId2"/>
          <a:srcRect l="25994" t="53894" r="54825" b="25028"/>
          <a:stretch/>
        </p:blipFill>
        <p:spPr>
          <a:xfrm>
            <a:off x="2623053" y="1111731"/>
            <a:ext cx="2211977" cy="1367247"/>
          </a:xfrm>
          <a:prstGeom prst="rect">
            <a:avLst/>
          </a:prstGeom>
        </p:spPr>
      </p:pic>
      <p:pic>
        <p:nvPicPr>
          <p:cNvPr id="5" name="Obraz 4"/>
          <p:cNvPicPr>
            <a:picLocks noChangeAspect="1"/>
          </p:cNvPicPr>
          <p:nvPr/>
        </p:nvPicPr>
        <p:blipFill rotWithShape="1">
          <a:blip r:embed="rId3"/>
          <a:srcRect l="25788" t="57382" r="54899" b="21059"/>
          <a:stretch/>
        </p:blipFill>
        <p:spPr>
          <a:xfrm>
            <a:off x="7601773" y="1114604"/>
            <a:ext cx="2246812" cy="1410788"/>
          </a:xfrm>
          <a:prstGeom prst="rect">
            <a:avLst/>
          </a:prstGeom>
        </p:spPr>
      </p:pic>
      <p:pic>
        <p:nvPicPr>
          <p:cNvPr id="6" name="Obraz 5"/>
          <p:cNvPicPr>
            <a:picLocks noChangeAspect="1"/>
          </p:cNvPicPr>
          <p:nvPr/>
        </p:nvPicPr>
        <p:blipFill rotWithShape="1">
          <a:blip r:embed="rId4"/>
          <a:srcRect l="25885" t="44451" r="55028" b="33918"/>
          <a:stretch/>
        </p:blipFill>
        <p:spPr>
          <a:xfrm>
            <a:off x="2649178" y="3641774"/>
            <a:ext cx="2185852" cy="1393372"/>
          </a:xfrm>
          <a:prstGeom prst="rect">
            <a:avLst/>
          </a:prstGeom>
        </p:spPr>
      </p:pic>
      <p:pic>
        <p:nvPicPr>
          <p:cNvPr id="7" name="Obraz 6"/>
          <p:cNvPicPr>
            <a:picLocks noChangeAspect="1"/>
          </p:cNvPicPr>
          <p:nvPr/>
        </p:nvPicPr>
        <p:blipFill rotWithShape="1">
          <a:blip r:embed="rId5"/>
          <a:srcRect l="25887" t="35221" r="54806" b="42864"/>
          <a:stretch/>
        </p:blipFill>
        <p:spPr>
          <a:xfrm>
            <a:off x="7601773" y="3636660"/>
            <a:ext cx="2246812" cy="1434503"/>
          </a:xfrm>
          <a:prstGeom prst="rect">
            <a:avLst/>
          </a:prstGeom>
        </p:spPr>
      </p:pic>
      <p:sp>
        <p:nvSpPr>
          <p:cNvPr id="3" name="pole tekstowe 2"/>
          <p:cNvSpPr txBox="1"/>
          <p:nvPr/>
        </p:nvSpPr>
        <p:spPr>
          <a:xfrm>
            <a:off x="3278858" y="1504101"/>
            <a:ext cx="1031026" cy="646331"/>
          </a:xfrm>
          <a:prstGeom prst="rect">
            <a:avLst/>
          </a:prstGeom>
          <a:noFill/>
        </p:spPr>
        <p:txBody>
          <a:bodyPr wrap="square" rtlCol="0">
            <a:spAutoFit/>
          </a:bodyPr>
          <a:lstStyle/>
          <a:p>
            <a:r>
              <a:rPr lang="pl-PL" sz="3600" b="1" dirty="0" smtClean="0">
                <a:solidFill>
                  <a:srgbClr val="FF0000"/>
                </a:solidFill>
                <a:latin typeface="Arial" panose="020B0604020202020204" pitchFamily="34" charset="0"/>
                <a:cs typeface="Arial" panose="020B0604020202020204" pitchFamily="34" charset="0"/>
              </a:rPr>
              <a:t>NIE</a:t>
            </a:r>
            <a:endParaRPr lang="pl-PL" sz="3600" b="1" dirty="0">
              <a:solidFill>
                <a:srgbClr val="FF0000"/>
              </a:solidFill>
              <a:latin typeface="Arial" panose="020B0604020202020204" pitchFamily="34" charset="0"/>
              <a:cs typeface="Arial" panose="020B0604020202020204" pitchFamily="34" charset="0"/>
            </a:endParaRPr>
          </a:p>
        </p:txBody>
      </p:sp>
      <p:sp>
        <p:nvSpPr>
          <p:cNvPr id="8" name="pole tekstowe 7"/>
          <p:cNvSpPr txBox="1"/>
          <p:nvPr/>
        </p:nvSpPr>
        <p:spPr>
          <a:xfrm>
            <a:off x="8306926" y="1515680"/>
            <a:ext cx="1041399" cy="646331"/>
          </a:xfrm>
          <a:prstGeom prst="rect">
            <a:avLst/>
          </a:prstGeom>
          <a:noFill/>
        </p:spPr>
        <p:txBody>
          <a:bodyPr wrap="square" rtlCol="0">
            <a:spAutoFit/>
          </a:bodyPr>
          <a:lstStyle/>
          <a:p>
            <a:r>
              <a:rPr lang="pl-PL" sz="3600" b="1" dirty="0" smtClean="0">
                <a:solidFill>
                  <a:srgbClr val="FF0000"/>
                </a:solidFill>
                <a:latin typeface="Arial" panose="020B0604020202020204" pitchFamily="34" charset="0"/>
                <a:cs typeface="Arial" panose="020B0604020202020204" pitchFamily="34" charset="0"/>
              </a:rPr>
              <a:t>NIE</a:t>
            </a:r>
            <a:endParaRPr lang="pl-PL" sz="3600" b="1" dirty="0">
              <a:solidFill>
                <a:srgbClr val="FF0000"/>
              </a:solidFill>
              <a:latin typeface="Arial" panose="020B0604020202020204" pitchFamily="34" charset="0"/>
              <a:cs typeface="Arial" panose="020B0604020202020204" pitchFamily="34" charset="0"/>
            </a:endParaRPr>
          </a:p>
        </p:txBody>
      </p:sp>
      <p:sp>
        <p:nvSpPr>
          <p:cNvPr id="9" name="pole tekstowe 8"/>
          <p:cNvSpPr txBox="1"/>
          <p:nvPr/>
        </p:nvSpPr>
        <p:spPr>
          <a:xfrm>
            <a:off x="8342570" y="4015294"/>
            <a:ext cx="1041398" cy="646331"/>
          </a:xfrm>
          <a:prstGeom prst="rect">
            <a:avLst/>
          </a:prstGeom>
          <a:noFill/>
        </p:spPr>
        <p:txBody>
          <a:bodyPr wrap="square" rtlCol="0">
            <a:spAutoFit/>
          </a:bodyPr>
          <a:lstStyle/>
          <a:p>
            <a:r>
              <a:rPr lang="pl-PL" sz="3600" b="1" dirty="0" smtClean="0">
                <a:solidFill>
                  <a:srgbClr val="FF0000"/>
                </a:solidFill>
                <a:latin typeface="Arial" panose="020B0604020202020204" pitchFamily="34" charset="0"/>
                <a:cs typeface="Arial" panose="020B0604020202020204" pitchFamily="34" charset="0"/>
              </a:rPr>
              <a:t>NIE</a:t>
            </a:r>
            <a:endParaRPr lang="pl-PL" sz="3600" b="1" dirty="0">
              <a:solidFill>
                <a:srgbClr val="FF0000"/>
              </a:solidFill>
              <a:latin typeface="Arial" panose="020B0604020202020204" pitchFamily="34" charset="0"/>
              <a:cs typeface="Arial" panose="020B0604020202020204" pitchFamily="34" charset="0"/>
            </a:endParaRPr>
          </a:p>
        </p:txBody>
      </p:sp>
      <p:sp>
        <p:nvSpPr>
          <p:cNvPr id="10" name="pole tekstowe 9"/>
          <p:cNvSpPr txBox="1"/>
          <p:nvPr/>
        </p:nvSpPr>
        <p:spPr>
          <a:xfrm>
            <a:off x="3196957" y="4015294"/>
            <a:ext cx="1090293" cy="646331"/>
          </a:xfrm>
          <a:prstGeom prst="rect">
            <a:avLst/>
          </a:prstGeom>
          <a:noFill/>
        </p:spPr>
        <p:txBody>
          <a:bodyPr wrap="square" rtlCol="0">
            <a:spAutoFit/>
          </a:bodyPr>
          <a:lstStyle/>
          <a:p>
            <a:r>
              <a:rPr lang="pl-PL" sz="3600" b="1" dirty="0" smtClean="0">
                <a:solidFill>
                  <a:srgbClr val="92D050"/>
                </a:solidFill>
                <a:latin typeface="Arial" panose="020B0604020202020204" pitchFamily="34" charset="0"/>
                <a:cs typeface="Arial" panose="020B0604020202020204" pitchFamily="34" charset="0"/>
              </a:rPr>
              <a:t>TAK</a:t>
            </a:r>
            <a:endParaRPr lang="pl-PL" sz="3600" b="1" dirty="0">
              <a:solidFill>
                <a:srgbClr val="92D050"/>
              </a:solidFill>
              <a:latin typeface="Arial" panose="020B0604020202020204" pitchFamily="34" charset="0"/>
              <a:cs typeface="Arial" panose="020B0604020202020204" pitchFamily="34" charset="0"/>
            </a:endParaRPr>
          </a:p>
        </p:txBody>
      </p:sp>
      <p:sp>
        <p:nvSpPr>
          <p:cNvPr id="11" name="pole tekstowe 10"/>
          <p:cNvSpPr txBox="1"/>
          <p:nvPr/>
        </p:nvSpPr>
        <p:spPr>
          <a:xfrm>
            <a:off x="1419755" y="2587012"/>
            <a:ext cx="4618572" cy="430887"/>
          </a:xfrm>
          <a:prstGeom prst="rect">
            <a:avLst/>
          </a:prstGeom>
          <a:noFill/>
        </p:spPr>
        <p:txBody>
          <a:bodyPr wrap="none" rtlCol="0">
            <a:spAutoFit/>
          </a:bodyPr>
          <a:lstStyle/>
          <a:p>
            <a:pPr algn="ctr"/>
            <a:r>
              <a:rPr lang="pl-PL" sz="1100" b="1" dirty="0" smtClean="0">
                <a:latin typeface="Arial" panose="020B0604020202020204" pitchFamily="34" charset="0"/>
                <a:cs typeface="Arial" panose="020B0604020202020204" pitchFamily="34" charset="0"/>
              </a:rPr>
              <a:t>Czy </a:t>
            </a:r>
            <a:r>
              <a:rPr lang="pl-PL" sz="1100" b="1" dirty="0">
                <a:latin typeface="Arial" panose="020B0604020202020204" pitchFamily="34" charset="0"/>
                <a:cs typeface="Arial" panose="020B0604020202020204" pitchFamily="34" charset="0"/>
              </a:rPr>
              <a:t>te dwa na przemian migające sygnały czerwone zezwalają </a:t>
            </a:r>
            <a:endParaRPr lang="pl-PL" sz="1100" b="1" dirty="0" smtClean="0">
              <a:latin typeface="Arial" panose="020B0604020202020204" pitchFamily="34" charset="0"/>
              <a:cs typeface="Arial" panose="020B0604020202020204" pitchFamily="34" charset="0"/>
            </a:endParaRPr>
          </a:p>
          <a:p>
            <a:pPr algn="ctr"/>
            <a:r>
              <a:rPr lang="pl-PL" sz="1100" b="1" dirty="0" smtClean="0">
                <a:latin typeface="Arial" panose="020B0604020202020204" pitchFamily="34" charset="0"/>
                <a:cs typeface="Arial" panose="020B0604020202020204" pitchFamily="34" charset="0"/>
              </a:rPr>
              <a:t>na </a:t>
            </a:r>
            <a:r>
              <a:rPr lang="pl-PL" sz="1100" b="1" dirty="0">
                <a:latin typeface="Arial" panose="020B0604020202020204" pitchFamily="34" charset="0"/>
                <a:cs typeface="Arial" panose="020B0604020202020204" pitchFamily="34" charset="0"/>
              </a:rPr>
              <a:t>wjazd za sygnalizator, jeżeli do przejazdu nie zbliża się pociąg</a:t>
            </a:r>
            <a:r>
              <a:rPr lang="pl-PL" sz="1100" b="1" dirty="0" smtClean="0">
                <a:latin typeface="Arial" panose="020B0604020202020204" pitchFamily="34" charset="0"/>
                <a:cs typeface="Arial" panose="020B0604020202020204" pitchFamily="34" charset="0"/>
              </a:rPr>
              <a:t>?</a:t>
            </a:r>
            <a:endParaRPr lang="pl-PL" dirty="0">
              <a:latin typeface="Arial" panose="020B0604020202020204" pitchFamily="34" charset="0"/>
              <a:cs typeface="Arial" panose="020B0604020202020204" pitchFamily="34" charset="0"/>
            </a:endParaRPr>
          </a:p>
        </p:txBody>
      </p:sp>
      <p:sp>
        <p:nvSpPr>
          <p:cNvPr id="12" name="pole tekstowe 11"/>
          <p:cNvSpPr txBox="1"/>
          <p:nvPr/>
        </p:nvSpPr>
        <p:spPr>
          <a:xfrm>
            <a:off x="7197356" y="2587012"/>
            <a:ext cx="3055645" cy="430887"/>
          </a:xfrm>
          <a:prstGeom prst="rect">
            <a:avLst/>
          </a:prstGeom>
          <a:noFill/>
        </p:spPr>
        <p:txBody>
          <a:bodyPr wrap="none" rtlCol="0">
            <a:spAutoFit/>
          </a:bodyPr>
          <a:lstStyle/>
          <a:p>
            <a:pPr algn="ctr"/>
            <a:r>
              <a:rPr lang="pl-PL" sz="1100" b="1" dirty="0" smtClean="0">
                <a:latin typeface="Arial" panose="020B0604020202020204" pitchFamily="34" charset="0"/>
                <a:cs typeface="Arial" panose="020B0604020202020204" pitchFamily="34" charset="0"/>
              </a:rPr>
              <a:t>Czy </a:t>
            </a:r>
            <a:r>
              <a:rPr lang="pl-PL" sz="1100" b="1" dirty="0">
                <a:latin typeface="Arial" panose="020B0604020202020204" pitchFamily="34" charset="0"/>
                <a:cs typeface="Arial" panose="020B0604020202020204" pitchFamily="34" charset="0"/>
              </a:rPr>
              <a:t>te pojazdy zatrzymały się prawidłowo?</a:t>
            </a:r>
          </a:p>
          <a:p>
            <a:pPr algn="ctr"/>
            <a:endParaRPr lang="pl-PL" sz="1100" dirty="0">
              <a:latin typeface="Arial" panose="020B0604020202020204" pitchFamily="34" charset="0"/>
              <a:cs typeface="Arial" panose="020B0604020202020204" pitchFamily="34" charset="0"/>
            </a:endParaRPr>
          </a:p>
        </p:txBody>
      </p:sp>
      <p:sp>
        <p:nvSpPr>
          <p:cNvPr id="13" name="Prostokąt 12"/>
          <p:cNvSpPr/>
          <p:nvPr/>
        </p:nvSpPr>
        <p:spPr>
          <a:xfrm>
            <a:off x="1693007" y="5175943"/>
            <a:ext cx="4072067" cy="707886"/>
          </a:xfrm>
          <a:prstGeom prst="rect">
            <a:avLst/>
          </a:prstGeom>
        </p:spPr>
        <p:txBody>
          <a:bodyPr wrap="square">
            <a:spAutoFit/>
          </a:bodyPr>
          <a:lstStyle/>
          <a:p>
            <a:pPr algn="ctr" fontAlgn="base"/>
            <a:r>
              <a:rPr lang="pl-PL" sz="1100" b="1" dirty="0" smtClean="0">
                <a:solidFill>
                  <a:srgbClr val="000000"/>
                </a:solidFill>
                <a:latin typeface="Arial" panose="020B0604020202020204" pitchFamily="34" charset="0"/>
                <a:cs typeface="Arial" panose="020B0604020202020204" pitchFamily="34" charset="0"/>
              </a:rPr>
              <a:t>Czy </a:t>
            </a:r>
            <a:r>
              <a:rPr lang="pl-PL" sz="1100" b="1" dirty="0">
                <a:solidFill>
                  <a:srgbClr val="000000"/>
                </a:solidFill>
                <a:latin typeface="Arial" panose="020B0604020202020204" pitchFamily="34" charset="0"/>
                <a:cs typeface="Arial" panose="020B0604020202020204" pitchFamily="34" charset="0"/>
              </a:rPr>
              <a:t>te dwa na przemian migające sygnały </a:t>
            </a:r>
            <a:r>
              <a:rPr lang="pl-PL" sz="1100" b="1" dirty="0" smtClean="0">
                <a:solidFill>
                  <a:srgbClr val="000000"/>
                </a:solidFill>
                <a:latin typeface="Arial" panose="020B0604020202020204" pitchFamily="34" charset="0"/>
                <a:cs typeface="Arial" panose="020B0604020202020204" pitchFamily="34" charset="0"/>
              </a:rPr>
              <a:t>czerwone</a:t>
            </a:r>
          </a:p>
          <a:p>
            <a:pPr algn="ctr" fontAlgn="base"/>
            <a:r>
              <a:rPr lang="pl-PL" sz="1100" b="1" dirty="0" smtClean="0">
                <a:solidFill>
                  <a:srgbClr val="000000"/>
                </a:solidFill>
                <a:latin typeface="Arial" panose="020B0604020202020204" pitchFamily="34" charset="0"/>
                <a:cs typeface="Arial" panose="020B0604020202020204" pitchFamily="34" charset="0"/>
              </a:rPr>
              <a:t>zabraniają </a:t>
            </a:r>
            <a:r>
              <a:rPr lang="pl-PL" sz="1100" b="1" dirty="0">
                <a:solidFill>
                  <a:srgbClr val="000000"/>
                </a:solidFill>
                <a:latin typeface="Arial" panose="020B0604020202020204" pitchFamily="34" charset="0"/>
                <a:cs typeface="Arial" panose="020B0604020202020204" pitchFamily="34" charset="0"/>
              </a:rPr>
              <a:t>wjazdu za sygnalizator?</a:t>
            </a:r>
          </a:p>
          <a:p>
            <a:pPr algn="ctr"/>
            <a:r>
              <a:rPr lang="pl-PL" b="1" dirty="0">
                <a:solidFill>
                  <a:srgbClr val="000000"/>
                </a:solidFill>
                <a:latin typeface="Arial" panose="020B0604020202020204" pitchFamily="34" charset="0"/>
              </a:rPr>
              <a:t> </a:t>
            </a:r>
            <a:endParaRPr lang="pl-PL" dirty="0"/>
          </a:p>
        </p:txBody>
      </p:sp>
      <p:sp>
        <p:nvSpPr>
          <p:cNvPr id="14" name="Prostokąt 13"/>
          <p:cNvSpPr/>
          <p:nvPr/>
        </p:nvSpPr>
        <p:spPr>
          <a:xfrm>
            <a:off x="6740242" y="5175943"/>
            <a:ext cx="4168550" cy="430887"/>
          </a:xfrm>
          <a:prstGeom prst="rect">
            <a:avLst/>
          </a:prstGeom>
        </p:spPr>
        <p:txBody>
          <a:bodyPr wrap="square">
            <a:spAutoFit/>
          </a:bodyPr>
          <a:lstStyle/>
          <a:p>
            <a:pPr algn="ctr" fontAlgn="base"/>
            <a:r>
              <a:rPr lang="pl-PL" sz="1100" b="1" dirty="0" smtClean="0">
                <a:latin typeface="Arial" panose="020B0604020202020204" pitchFamily="34" charset="0"/>
                <a:cs typeface="Arial" panose="020B0604020202020204" pitchFamily="34" charset="0"/>
              </a:rPr>
              <a:t>Czy </a:t>
            </a:r>
            <a:r>
              <a:rPr lang="pl-PL" sz="1100" b="1" dirty="0">
                <a:latin typeface="Arial" panose="020B0604020202020204" pitchFamily="34" charset="0"/>
                <a:cs typeface="Arial" panose="020B0604020202020204" pitchFamily="34" charset="0"/>
              </a:rPr>
              <a:t>te dwa na przemian migające sygnały czerwone </a:t>
            </a:r>
            <a:endParaRPr lang="pl-PL" sz="1100" b="1" dirty="0" smtClean="0">
              <a:latin typeface="Arial" panose="020B0604020202020204" pitchFamily="34" charset="0"/>
              <a:cs typeface="Arial" panose="020B0604020202020204" pitchFamily="34" charset="0"/>
            </a:endParaRPr>
          </a:p>
          <a:p>
            <a:pPr algn="ctr" fontAlgn="base"/>
            <a:r>
              <a:rPr lang="pl-PL" sz="1100" b="1" dirty="0" smtClean="0">
                <a:latin typeface="Arial" panose="020B0604020202020204" pitchFamily="34" charset="0"/>
                <a:cs typeface="Arial" panose="020B0604020202020204" pitchFamily="34" charset="0"/>
              </a:rPr>
              <a:t>oznaczają </a:t>
            </a:r>
            <a:r>
              <a:rPr lang="pl-PL" sz="1100" b="1" dirty="0">
                <a:latin typeface="Arial" panose="020B0604020202020204" pitchFamily="34" charset="0"/>
                <a:cs typeface="Arial" panose="020B0604020202020204" pitchFamily="34" charset="0"/>
              </a:rPr>
              <a:t>uszkodzoną sygnalizację świetlną?</a:t>
            </a:r>
            <a:endParaRPr lang="pl-PL" sz="1100" b="1" i="0" dirty="0">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077892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randombar(horizontal)">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randombar(horizontal)">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randombar(horizontal)">
                                      <p:cBhvr>
                                        <p:cTn id="2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8" grpId="0"/>
      <p:bldP spid="9" grpId="0"/>
      <p:bldP spid="10"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rostokąt 2"/>
          <p:cNvSpPr/>
          <p:nvPr/>
        </p:nvSpPr>
        <p:spPr>
          <a:xfrm>
            <a:off x="1664207" y="3786845"/>
            <a:ext cx="2066544" cy="1179576"/>
          </a:xfrm>
          <a:prstGeom prst="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pl-PL"/>
          </a:p>
        </p:txBody>
      </p:sp>
      <p:pic>
        <p:nvPicPr>
          <p:cNvPr id="4" name="Obraz 3"/>
          <p:cNvPicPr>
            <a:picLocks noChangeAspect="1"/>
          </p:cNvPicPr>
          <p:nvPr/>
        </p:nvPicPr>
        <p:blipFill rotWithShape="1">
          <a:blip r:embed="rId2"/>
          <a:srcRect l="25812" t="44492" r="54804" b="33567"/>
          <a:stretch/>
        </p:blipFill>
        <p:spPr>
          <a:xfrm>
            <a:off x="2152333" y="1064363"/>
            <a:ext cx="2326882" cy="1481668"/>
          </a:xfrm>
          <a:prstGeom prst="rect">
            <a:avLst/>
          </a:prstGeom>
        </p:spPr>
      </p:pic>
      <p:pic>
        <p:nvPicPr>
          <p:cNvPr id="5" name="Obraz 4"/>
          <p:cNvPicPr>
            <a:picLocks noChangeAspect="1"/>
          </p:cNvPicPr>
          <p:nvPr/>
        </p:nvPicPr>
        <p:blipFill rotWithShape="1">
          <a:blip r:embed="rId3"/>
          <a:srcRect l="25941" t="44539" r="54912" b="33643"/>
          <a:stretch/>
        </p:blipFill>
        <p:spPr>
          <a:xfrm>
            <a:off x="7068196" y="1064363"/>
            <a:ext cx="2285516" cy="1464976"/>
          </a:xfrm>
          <a:prstGeom prst="rect">
            <a:avLst/>
          </a:prstGeom>
        </p:spPr>
      </p:pic>
      <p:sp>
        <p:nvSpPr>
          <p:cNvPr id="9" name="pole tekstowe 8"/>
          <p:cNvSpPr txBox="1"/>
          <p:nvPr/>
        </p:nvSpPr>
        <p:spPr>
          <a:xfrm>
            <a:off x="2770627" y="4127197"/>
            <a:ext cx="1090293" cy="646331"/>
          </a:xfrm>
          <a:prstGeom prst="rect">
            <a:avLst/>
          </a:prstGeom>
          <a:noFill/>
        </p:spPr>
        <p:txBody>
          <a:bodyPr wrap="square" rtlCol="0">
            <a:spAutoFit/>
          </a:bodyPr>
          <a:lstStyle/>
          <a:p>
            <a:r>
              <a:rPr lang="pl-PL" sz="3600" b="1" dirty="0" smtClean="0">
                <a:solidFill>
                  <a:srgbClr val="92D050"/>
                </a:solidFill>
                <a:latin typeface="Arial" panose="020B0604020202020204" pitchFamily="34" charset="0"/>
                <a:cs typeface="Arial" panose="020B0604020202020204" pitchFamily="34" charset="0"/>
              </a:rPr>
              <a:t>TAK</a:t>
            </a:r>
            <a:endParaRPr lang="pl-PL" sz="3600" b="1" dirty="0">
              <a:solidFill>
                <a:srgbClr val="92D050"/>
              </a:solidFill>
              <a:latin typeface="Arial" panose="020B0604020202020204" pitchFamily="34" charset="0"/>
              <a:cs typeface="Arial" panose="020B0604020202020204" pitchFamily="34" charset="0"/>
            </a:endParaRPr>
          </a:p>
        </p:txBody>
      </p:sp>
      <p:sp>
        <p:nvSpPr>
          <p:cNvPr id="10" name="pole tekstowe 9"/>
          <p:cNvSpPr txBox="1"/>
          <p:nvPr/>
        </p:nvSpPr>
        <p:spPr>
          <a:xfrm>
            <a:off x="2721399" y="1509856"/>
            <a:ext cx="1090293" cy="646331"/>
          </a:xfrm>
          <a:prstGeom prst="rect">
            <a:avLst/>
          </a:prstGeom>
          <a:noFill/>
        </p:spPr>
        <p:txBody>
          <a:bodyPr wrap="square" rtlCol="0">
            <a:spAutoFit/>
          </a:bodyPr>
          <a:lstStyle/>
          <a:p>
            <a:r>
              <a:rPr lang="pl-PL" sz="3600" b="1" dirty="0" smtClean="0">
                <a:solidFill>
                  <a:srgbClr val="92D050"/>
                </a:solidFill>
                <a:latin typeface="Arial" panose="020B0604020202020204" pitchFamily="34" charset="0"/>
                <a:cs typeface="Arial" panose="020B0604020202020204" pitchFamily="34" charset="0"/>
              </a:rPr>
              <a:t>TAK</a:t>
            </a:r>
            <a:endParaRPr lang="pl-PL" sz="3600" b="1" dirty="0">
              <a:solidFill>
                <a:srgbClr val="92D050"/>
              </a:solidFill>
              <a:latin typeface="Arial" panose="020B0604020202020204" pitchFamily="34" charset="0"/>
              <a:cs typeface="Arial" panose="020B0604020202020204" pitchFamily="34" charset="0"/>
            </a:endParaRPr>
          </a:p>
        </p:txBody>
      </p:sp>
      <p:sp>
        <p:nvSpPr>
          <p:cNvPr id="11" name="pole tekstowe 10"/>
          <p:cNvSpPr txBox="1"/>
          <p:nvPr/>
        </p:nvSpPr>
        <p:spPr>
          <a:xfrm>
            <a:off x="7686263" y="1509856"/>
            <a:ext cx="1090293" cy="646331"/>
          </a:xfrm>
          <a:prstGeom prst="rect">
            <a:avLst/>
          </a:prstGeom>
          <a:noFill/>
        </p:spPr>
        <p:txBody>
          <a:bodyPr wrap="square" rtlCol="0">
            <a:spAutoFit/>
          </a:bodyPr>
          <a:lstStyle/>
          <a:p>
            <a:r>
              <a:rPr lang="pl-PL" sz="3600" b="1" dirty="0" smtClean="0">
                <a:solidFill>
                  <a:srgbClr val="92D050"/>
                </a:solidFill>
                <a:latin typeface="Arial" panose="020B0604020202020204" pitchFamily="34" charset="0"/>
                <a:cs typeface="Arial" panose="020B0604020202020204" pitchFamily="34" charset="0"/>
              </a:rPr>
              <a:t>TAK</a:t>
            </a:r>
            <a:endParaRPr lang="pl-PL" sz="3600" b="1" dirty="0">
              <a:solidFill>
                <a:srgbClr val="92D050"/>
              </a:solidFill>
              <a:latin typeface="Arial" panose="020B0604020202020204" pitchFamily="34" charset="0"/>
              <a:cs typeface="Arial" panose="020B0604020202020204" pitchFamily="34" charset="0"/>
            </a:endParaRPr>
          </a:p>
        </p:txBody>
      </p:sp>
      <p:sp>
        <p:nvSpPr>
          <p:cNvPr id="14" name="Prostokąt 13"/>
          <p:cNvSpPr/>
          <p:nvPr/>
        </p:nvSpPr>
        <p:spPr>
          <a:xfrm>
            <a:off x="6580071" y="3786845"/>
            <a:ext cx="2066544" cy="1179576"/>
          </a:xfrm>
          <a:prstGeom prst="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pl-PL"/>
          </a:p>
        </p:txBody>
      </p:sp>
      <p:sp>
        <p:nvSpPr>
          <p:cNvPr id="12" name="pole tekstowe 11"/>
          <p:cNvSpPr txBox="1"/>
          <p:nvPr/>
        </p:nvSpPr>
        <p:spPr>
          <a:xfrm>
            <a:off x="7686263" y="4127196"/>
            <a:ext cx="1090293" cy="646331"/>
          </a:xfrm>
          <a:prstGeom prst="rect">
            <a:avLst/>
          </a:prstGeom>
          <a:noFill/>
        </p:spPr>
        <p:txBody>
          <a:bodyPr wrap="square" rtlCol="0">
            <a:spAutoFit/>
          </a:bodyPr>
          <a:lstStyle/>
          <a:p>
            <a:r>
              <a:rPr lang="pl-PL" sz="3600" b="1" dirty="0" smtClean="0">
                <a:solidFill>
                  <a:srgbClr val="92D050"/>
                </a:solidFill>
                <a:latin typeface="Arial" panose="020B0604020202020204" pitchFamily="34" charset="0"/>
                <a:cs typeface="Arial" panose="020B0604020202020204" pitchFamily="34" charset="0"/>
              </a:rPr>
              <a:t>TAK</a:t>
            </a:r>
            <a:endParaRPr lang="pl-PL" sz="3600" b="1" dirty="0">
              <a:solidFill>
                <a:srgbClr val="92D050"/>
              </a:solidFill>
              <a:latin typeface="Arial" panose="020B0604020202020204" pitchFamily="34" charset="0"/>
              <a:cs typeface="Arial" panose="020B0604020202020204" pitchFamily="34" charset="0"/>
            </a:endParaRPr>
          </a:p>
        </p:txBody>
      </p:sp>
      <p:sp>
        <p:nvSpPr>
          <p:cNvPr id="8" name="Prostokąt 7"/>
          <p:cNvSpPr/>
          <p:nvPr/>
        </p:nvSpPr>
        <p:spPr>
          <a:xfrm>
            <a:off x="1642077" y="2686246"/>
            <a:ext cx="3347391" cy="261610"/>
          </a:xfrm>
          <a:prstGeom prst="rect">
            <a:avLst/>
          </a:prstGeom>
        </p:spPr>
        <p:txBody>
          <a:bodyPr wrap="none">
            <a:spAutoFit/>
          </a:bodyPr>
          <a:lstStyle/>
          <a:p>
            <a:pPr algn="ctr" fontAlgn="base"/>
            <a:r>
              <a:rPr lang="pl-PL" sz="1100" b="1" dirty="0" smtClean="0">
                <a:latin typeface="Arial" panose="020B0604020202020204" pitchFamily="34" charset="0"/>
                <a:cs typeface="Arial" panose="020B0604020202020204" pitchFamily="34" charset="0"/>
              </a:rPr>
              <a:t>Czy </a:t>
            </a:r>
            <a:r>
              <a:rPr lang="pl-PL" sz="1100" b="1" dirty="0">
                <a:latin typeface="Arial" panose="020B0604020202020204" pitchFamily="34" charset="0"/>
                <a:cs typeface="Arial" panose="020B0604020202020204" pitchFamily="34" charset="0"/>
              </a:rPr>
              <a:t>pojazd 2 jest zaparkowany nieprawidłowo?</a:t>
            </a:r>
            <a:endParaRPr lang="pl-PL" sz="1100" b="1" i="0" dirty="0">
              <a:effectLst/>
              <a:latin typeface="Arial" panose="020B0604020202020204" pitchFamily="34" charset="0"/>
              <a:cs typeface="Arial" panose="020B0604020202020204" pitchFamily="34" charset="0"/>
            </a:endParaRPr>
          </a:p>
        </p:txBody>
      </p:sp>
      <p:sp>
        <p:nvSpPr>
          <p:cNvPr id="13" name="Prostokąt 12"/>
          <p:cNvSpPr/>
          <p:nvPr/>
        </p:nvSpPr>
        <p:spPr>
          <a:xfrm>
            <a:off x="6518022" y="2685606"/>
            <a:ext cx="3385863" cy="261610"/>
          </a:xfrm>
          <a:prstGeom prst="rect">
            <a:avLst/>
          </a:prstGeom>
        </p:spPr>
        <p:txBody>
          <a:bodyPr wrap="none">
            <a:spAutoFit/>
          </a:bodyPr>
          <a:lstStyle/>
          <a:p>
            <a:pPr algn="ctr" fontAlgn="base"/>
            <a:r>
              <a:rPr lang="pl-PL" sz="1100" b="1" dirty="0" smtClean="0">
                <a:latin typeface="Arial" panose="020B0604020202020204" pitchFamily="34" charset="0"/>
                <a:cs typeface="Arial" panose="020B0604020202020204" pitchFamily="34" charset="0"/>
              </a:rPr>
              <a:t>Czy </a:t>
            </a:r>
            <a:r>
              <a:rPr lang="pl-PL" sz="1100" b="1" dirty="0">
                <a:latin typeface="Arial" panose="020B0604020202020204" pitchFamily="34" charset="0"/>
                <a:cs typeface="Arial" panose="020B0604020202020204" pitchFamily="34" charset="0"/>
              </a:rPr>
              <a:t>pojazd 3 jest zaparkowany nieprawidłowo?</a:t>
            </a:r>
            <a:endParaRPr lang="pl-PL" sz="1100" b="1" i="0" dirty="0">
              <a:effectLst/>
              <a:latin typeface="Arial" panose="020B0604020202020204" pitchFamily="34" charset="0"/>
              <a:cs typeface="Arial" panose="020B0604020202020204" pitchFamily="34" charset="0"/>
            </a:endParaRPr>
          </a:p>
        </p:txBody>
      </p:sp>
      <p:sp>
        <p:nvSpPr>
          <p:cNvPr id="15" name="Prostokąt 14"/>
          <p:cNvSpPr/>
          <p:nvPr/>
        </p:nvSpPr>
        <p:spPr>
          <a:xfrm>
            <a:off x="975585" y="5113880"/>
            <a:ext cx="4680373" cy="600164"/>
          </a:xfrm>
          <a:prstGeom prst="rect">
            <a:avLst/>
          </a:prstGeom>
        </p:spPr>
        <p:txBody>
          <a:bodyPr wrap="square">
            <a:spAutoFit/>
          </a:bodyPr>
          <a:lstStyle/>
          <a:p>
            <a:pPr algn="ctr" fontAlgn="base"/>
            <a:r>
              <a:rPr lang="pl-PL" sz="1100" b="1" dirty="0" smtClean="0">
                <a:latin typeface="Arial" panose="020B0604020202020204" pitchFamily="34" charset="0"/>
                <a:cs typeface="Arial" panose="020B0604020202020204" pitchFamily="34" charset="0"/>
              </a:rPr>
              <a:t>Czy </a:t>
            </a:r>
            <a:r>
              <a:rPr lang="pl-PL" sz="1100" b="1" dirty="0">
                <a:latin typeface="Arial" panose="020B0604020202020204" pitchFamily="34" charset="0"/>
                <a:cs typeface="Arial" panose="020B0604020202020204" pitchFamily="34" charset="0"/>
              </a:rPr>
              <a:t>zagrożenie bezpieczeństwa ruchu drogowego </a:t>
            </a:r>
            <a:endParaRPr lang="pl-PL" sz="1100" b="1" dirty="0" smtClean="0">
              <a:latin typeface="Arial" panose="020B0604020202020204" pitchFamily="34" charset="0"/>
              <a:cs typeface="Arial" panose="020B0604020202020204" pitchFamily="34" charset="0"/>
            </a:endParaRPr>
          </a:p>
          <a:p>
            <a:pPr algn="ctr" fontAlgn="base"/>
            <a:r>
              <a:rPr lang="pl-PL" sz="1100" b="1" dirty="0" smtClean="0">
                <a:latin typeface="Arial" panose="020B0604020202020204" pitchFamily="34" charset="0"/>
                <a:cs typeface="Arial" panose="020B0604020202020204" pitchFamily="34" charset="0"/>
              </a:rPr>
              <a:t>na </a:t>
            </a:r>
            <a:r>
              <a:rPr lang="pl-PL" sz="1100" b="1" dirty="0">
                <a:latin typeface="Arial" panose="020B0604020202020204" pitchFamily="34" charset="0"/>
                <a:cs typeface="Arial" panose="020B0604020202020204" pitchFamily="34" charset="0"/>
              </a:rPr>
              <a:t>przejeździe kolejowym może stworzyć kierujący pojazdem, </a:t>
            </a:r>
            <a:endParaRPr lang="pl-PL" sz="1100" b="1" dirty="0" smtClean="0">
              <a:latin typeface="Arial" panose="020B0604020202020204" pitchFamily="34" charset="0"/>
              <a:cs typeface="Arial" panose="020B0604020202020204" pitchFamily="34" charset="0"/>
            </a:endParaRPr>
          </a:p>
          <a:p>
            <a:pPr algn="ctr" fontAlgn="base"/>
            <a:r>
              <a:rPr lang="pl-PL" sz="1100" b="1" dirty="0" smtClean="0">
                <a:latin typeface="Arial" panose="020B0604020202020204" pitchFamily="34" charset="0"/>
                <a:cs typeface="Arial" panose="020B0604020202020204" pitchFamily="34" charset="0"/>
              </a:rPr>
              <a:t>który </a:t>
            </a:r>
            <a:r>
              <a:rPr lang="pl-PL" sz="1100" b="1" dirty="0">
                <a:latin typeface="Arial" panose="020B0604020202020204" pitchFamily="34" charset="0"/>
                <a:cs typeface="Arial" panose="020B0604020202020204" pitchFamily="34" charset="0"/>
              </a:rPr>
              <a:t>wjeżdża na tory bez upewnienia się, czy nie zbliża się pociąg?</a:t>
            </a:r>
            <a:endParaRPr lang="pl-PL" sz="1100" b="1" i="0" dirty="0">
              <a:effectLst/>
              <a:latin typeface="Arial" panose="020B0604020202020204" pitchFamily="34" charset="0"/>
              <a:cs typeface="Arial" panose="020B0604020202020204" pitchFamily="34" charset="0"/>
            </a:endParaRPr>
          </a:p>
        </p:txBody>
      </p:sp>
      <p:sp>
        <p:nvSpPr>
          <p:cNvPr id="16" name="Prostokąt 15"/>
          <p:cNvSpPr/>
          <p:nvPr/>
        </p:nvSpPr>
        <p:spPr>
          <a:xfrm>
            <a:off x="5976692" y="5113878"/>
            <a:ext cx="4468522" cy="877163"/>
          </a:xfrm>
          <a:prstGeom prst="rect">
            <a:avLst/>
          </a:prstGeom>
        </p:spPr>
        <p:txBody>
          <a:bodyPr wrap="square">
            <a:spAutoFit/>
          </a:bodyPr>
          <a:lstStyle/>
          <a:p>
            <a:pPr algn="ctr" fontAlgn="base"/>
            <a:r>
              <a:rPr lang="pl-PL" sz="1100" b="1" dirty="0" smtClean="0">
                <a:latin typeface="Arial" panose="020B0604020202020204" pitchFamily="34" charset="0"/>
                <a:cs typeface="Arial" panose="020B0604020202020204" pitchFamily="34" charset="0"/>
              </a:rPr>
              <a:t>Czy </a:t>
            </a:r>
            <a:r>
              <a:rPr lang="pl-PL" sz="1100" b="1" dirty="0">
                <a:latin typeface="Arial" panose="020B0604020202020204" pitchFamily="34" charset="0"/>
                <a:cs typeface="Arial" panose="020B0604020202020204" pitchFamily="34" charset="0"/>
              </a:rPr>
              <a:t>zagrożenie bezpieczeństwa ruchu drogowego </a:t>
            </a:r>
            <a:endParaRPr lang="pl-PL" sz="1100" b="1" dirty="0" smtClean="0">
              <a:latin typeface="Arial" panose="020B0604020202020204" pitchFamily="34" charset="0"/>
              <a:cs typeface="Arial" panose="020B0604020202020204" pitchFamily="34" charset="0"/>
            </a:endParaRPr>
          </a:p>
          <a:p>
            <a:pPr algn="ctr" fontAlgn="base"/>
            <a:r>
              <a:rPr lang="pl-PL" sz="1100" b="1" dirty="0" smtClean="0">
                <a:latin typeface="Arial" panose="020B0604020202020204" pitchFamily="34" charset="0"/>
                <a:cs typeface="Arial" panose="020B0604020202020204" pitchFamily="34" charset="0"/>
              </a:rPr>
              <a:t>na </a:t>
            </a:r>
            <a:r>
              <a:rPr lang="pl-PL" sz="1100" b="1" dirty="0">
                <a:latin typeface="Arial" panose="020B0604020202020204" pitchFamily="34" charset="0"/>
                <a:cs typeface="Arial" panose="020B0604020202020204" pitchFamily="34" charset="0"/>
              </a:rPr>
              <a:t>przejeździe kolejowym może stworzyć kierujący pojazdem, </a:t>
            </a:r>
            <a:endParaRPr lang="pl-PL" sz="1100" b="1" dirty="0" smtClean="0">
              <a:latin typeface="Arial" panose="020B0604020202020204" pitchFamily="34" charset="0"/>
              <a:cs typeface="Arial" panose="020B0604020202020204" pitchFamily="34" charset="0"/>
            </a:endParaRPr>
          </a:p>
          <a:p>
            <a:pPr algn="ctr" fontAlgn="base"/>
            <a:r>
              <a:rPr lang="pl-PL" sz="1100" b="1" dirty="0" smtClean="0">
                <a:latin typeface="Arial" panose="020B0604020202020204" pitchFamily="34" charset="0"/>
                <a:cs typeface="Arial" panose="020B0604020202020204" pitchFamily="34" charset="0"/>
              </a:rPr>
              <a:t>który </a:t>
            </a:r>
            <a:r>
              <a:rPr lang="pl-PL" sz="1100" b="1" dirty="0">
                <a:latin typeface="Arial" panose="020B0604020202020204" pitchFamily="34" charset="0"/>
                <a:cs typeface="Arial" panose="020B0604020202020204" pitchFamily="34" charset="0"/>
              </a:rPr>
              <a:t>wyprzedza pojazdy bezpośrednio przed przejazdem?</a:t>
            </a:r>
          </a:p>
          <a:p>
            <a:pPr algn="ctr"/>
            <a:r>
              <a:rPr lang="pl-PL" b="1" dirty="0">
                <a:solidFill>
                  <a:srgbClr val="000000"/>
                </a:solidFill>
                <a:latin typeface="Arial" panose="020B0604020202020204" pitchFamily="34" charset="0"/>
              </a:rPr>
              <a:t> </a:t>
            </a:r>
            <a:endParaRPr lang="pl-PL" dirty="0"/>
          </a:p>
        </p:txBody>
      </p:sp>
      <p:sp>
        <p:nvSpPr>
          <p:cNvPr id="17" name="Tytuł 1"/>
          <p:cNvSpPr>
            <a:spLocks noGrp="1"/>
          </p:cNvSpPr>
          <p:nvPr>
            <p:ph type="title"/>
          </p:nvPr>
        </p:nvSpPr>
        <p:spPr>
          <a:xfrm>
            <a:off x="0" y="308730"/>
            <a:ext cx="10515600" cy="328210"/>
          </a:xfrm>
        </p:spPr>
        <p:txBody>
          <a:bodyPr>
            <a:normAutofit fontScale="90000"/>
          </a:bodyPr>
          <a:lstStyle/>
          <a:p>
            <a:r>
              <a:rPr lang="pl-PL" dirty="0" smtClean="0">
                <a:solidFill>
                  <a:schemeClr val="bg1"/>
                </a:solidFill>
                <a:latin typeface="Arial" panose="020B0604020202020204" pitchFamily="34" charset="0"/>
                <a:cs typeface="Arial" panose="020B0604020202020204" pitchFamily="34" charset="0"/>
              </a:rPr>
              <a:t>Testy egzaminacyjne</a:t>
            </a:r>
            <a:br>
              <a:rPr lang="pl-PL" dirty="0" smtClean="0">
                <a:solidFill>
                  <a:schemeClr val="bg1"/>
                </a:solidFill>
                <a:latin typeface="Arial" panose="020B0604020202020204" pitchFamily="34" charset="0"/>
                <a:cs typeface="Arial" panose="020B0604020202020204" pitchFamily="34" charset="0"/>
              </a:rPr>
            </a:br>
            <a:r>
              <a:rPr lang="pl-PL" sz="2200" dirty="0" smtClean="0">
                <a:solidFill>
                  <a:schemeClr val="bg1">
                    <a:lumMod val="50000"/>
                  </a:schemeClr>
                </a:solidFill>
                <a:latin typeface="Arial" panose="020B0604020202020204" pitchFamily="34" charset="0"/>
                <a:cs typeface="Arial" panose="020B0604020202020204" pitchFamily="34" charset="0"/>
              </a:rPr>
              <a:t>Przykładowe pytania testów egzaminacyjnych</a:t>
            </a:r>
            <a:endParaRPr lang="pl-PL" sz="2200" dirty="0">
              <a:solidFill>
                <a:schemeClr val="bg1">
                  <a:lumMod val="5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3413268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randombar(horizontal)">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randombar(horizontal)">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randombar(horizontal)">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randombar(horizontal)">
                                      <p:cBhvr>
                                        <p:cTn id="2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Obraz 4"/>
          <p:cNvPicPr>
            <a:picLocks noChangeAspect="1"/>
          </p:cNvPicPr>
          <p:nvPr/>
        </p:nvPicPr>
        <p:blipFill rotWithShape="1">
          <a:blip r:embed="rId2"/>
          <a:srcRect l="25841" t="44641" r="54853" b="33427"/>
          <a:stretch/>
        </p:blipFill>
        <p:spPr>
          <a:xfrm>
            <a:off x="6883401" y="974988"/>
            <a:ext cx="2412274" cy="1541417"/>
          </a:xfrm>
          <a:prstGeom prst="rect">
            <a:avLst/>
          </a:prstGeom>
        </p:spPr>
      </p:pic>
      <p:pic>
        <p:nvPicPr>
          <p:cNvPr id="6" name="Obraz 5"/>
          <p:cNvPicPr>
            <a:picLocks noChangeAspect="1"/>
          </p:cNvPicPr>
          <p:nvPr/>
        </p:nvPicPr>
        <p:blipFill rotWithShape="1">
          <a:blip r:embed="rId3"/>
          <a:srcRect l="25880" t="44848" r="54764" b="33265"/>
          <a:stretch/>
        </p:blipFill>
        <p:spPr>
          <a:xfrm>
            <a:off x="1991688" y="3574708"/>
            <a:ext cx="2464526" cy="1567543"/>
          </a:xfrm>
          <a:prstGeom prst="rect">
            <a:avLst/>
          </a:prstGeom>
        </p:spPr>
      </p:pic>
      <p:pic>
        <p:nvPicPr>
          <p:cNvPr id="7" name="Obraz 6"/>
          <p:cNvPicPr>
            <a:picLocks noChangeAspect="1"/>
          </p:cNvPicPr>
          <p:nvPr/>
        </p:nvPicPr>
        <p:blipFill rotWithShape="1">
          <a:blip r:embed="rId4"/>
          <a:srcRect l="25848" t="53830" r="54832" b="24167"/>
          <a:stretch/>
        </p:blipFill>
        <p:spPr>
          <a:xfrm>
            <a:off x="6883401" y="3574708"/>
            <a:ext cx="2405259" cy="1540933"/>
          </a:xfrm>
          <a:prstGeom prst="rect">
            <a:avLst/>
          </a:prstGeom>
        </p:spPr>
      </p:pic>
      <p:sp>
        <p:nvSpPr>
          <p:cNvPr id="12" name="Prostokąt 11"/>
          <p:cNvSpPr/>
          <p:nvPr/>
        </p:nvSpPr>
        <p:spPr>
          <a:xfrm>
            <a:off x="1392153" y="1239743"/>
            <a:ext cx="2066544" cy="1179576"/>
          </a:xfrm>
          <a:prstGeom prst="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pl-PL"/>
          </a:p>
        </p:txBody>
      </p:sp>
      <p:sp>
        <p:nvSpPr>
          <p:cNvPr id="8" name="pole tekstowe 7"/>
          <p:cNvSpPr txBox="1"/>
          <p:nvPr/>
        </p:nvSpPr>
        <p:spPr>
          <a:xfrm>
            <a:off x="2727565" y="1422530"/>
            <a:ext cx="1090293" cy="646331"/>
          </a:xfrm>
          <a:prstGeom prst="rect">
            <a:avLst/>
          </a:prstGeom>
          <a:noFill/>
        </p:spPr>
        <p:txBody>
          <a:bodyPr wrap="square" rtlCol="0">
            <a:spAutoFit/>
          </a:bodyPr>
          <a:lstStyle/>
          <a:p>
            <a:r>
              <a:rPr lang="pl-PL" sz="3600" b="1" dirty="0" smtClean="0">
                <a:solidFill>
                  <a:srgbClr val="92D050"/>
                </a:solidFill>
                <a:latin typeface="Arial" panose="020B0604020202020204" pitchFamily="34" charset="0"/>
                <a:cs typeface="Arial" panose="020B0604020202020204" pitchFamily="34" charset="0"/>
              </a:rPr>
              <a:t>TAK</a:t>
            </a:r>
            <a:endParaRPr lang="pl-PL" sz="3600" b="1" dirty="0">
              <a:solidFill>
                <a:srgbClr val="92D050"/>
              </a:solidFill>
              <a:latin typeface="Arial" panose="020B0604020202020204" pitchFamily="34" charset="0"/>
              <a:cs typeface="Arial" panose="020B0604020202020204" pitchFamily="34" charset="0"/>
            </a:endParaRPr>
          </a:p>
        </p:txBody>
      </p:sp>
      <p:sp>
        <p:nvSpPr>
          <p:cNvPr id="9" name="pole tekstowe 8"/>
          <p:cNvSpPr txBox="1"/>
          <p:nvPr/>
        </p:nvSpPr>
        <p:spPr>
          <a:xfrm>
            <a:off x="7677091" y="1388791"/>
            <a:ext cx="1151465" cy="646331"/>
          </a:xfrm>
          <a:prstGeom prst="rect">
            <a:avLst/>
          </a:prstGeom>
          <a:noFill/>
        </p:spPr>
        <p:txBody>
          <a:bodyPr wrap="square" rtlCol="0">
            <a:spAutoFit/>
          </a:bodyPr>
          <a:lstStyle/>
          <a:p>
            <a:r>
              <a:rPr lang="pl-PL" sz="3600" b="1" dirty="0" smtClean="0">
                <a:solidFill>
                  <a:srgbClr val="FF0000"/>
                </a:solidFill>
                <a:latin typeface="Arial" panose="020B0604020202020204" pitchFamily="34" charset="0"/>
                <a:cs typeface="Arial" panose="020B0604020202020204" pitchFamily="34" charset="0"/>
              </a:rPr>
              <a:t>NIE</a:t>
            </a:r>
            <a:endParaRPr lang="pl-PL" sz="3600" b="1" dirty="0">
              <a:solidFill>
                <a:srgbClr val="FF0000"/>
              </a:solidFill>
              <a:latin typeface="Arial" panose="020B0604020202020204" pitchFamily="34" charset="0"/>
              <a:cs typeface="Arial" panose="020B0604020202020204" pitchFamily="34" charset="0"/>
            </a:endParaRPr>
          </a:p>
        </p:txBody>
      </p:sp>
      <p:sp>
        <p:nvSpPr>
          <p:cNvPr id="10" name="pole tekstowe 9"/>
          <p:cNvSpPr txBox="1"/>
          <p:nvPr/>
        </p:nvSpPr>
        <p:spPr>
          <a:xfrm>
            <a:off x="2695632" y="3971095"/>
            <a:ext cx="1090293" cy="646331"/>
          </a:xfrm>
          <a:prstGeom prst="rect">
            <a:avLst/>
          </a:prstGeom>
          <a:noFill/>
        </p:spPr>
        <p:txBody>
          <a:bodyPr wrap="square" rtlCol="0">
            <a:spAutoFit/>
          </a:bodyPr>
          <a:lstStyle/>
          <a:p>
            <a:r>
              <a:rPr lang="pl-PL" sz="3600" b="1" dirty="0" smtClean="0">
                <a:solidFill>
                  <a:srgbClr val="92D050"/>
                </a:solidFill>
                <a:latin typeface="Arial" panose="020B0604020202020204" pitchFamily="34" charset="0"/>
                <a:cs typeface="Arial" panose="020B0604020202020204" pitchFamily="34" charset="0"/>
              </a:rPr>
              <a:t>TAK</a:t>
            </a:r>
            <a:endParaRPr lang="pl-PL" sz="3600" b="1" dirty="0">
              <a:solidFill>
                <a:srgbClr val="92D050"/>
              </a:solidFill>
              <a:latin typeface="Arial" panose="020B0604020202020204" pitchFamily="34" charset="0"/>
              <a:cs typeface="Arial" panose="020B0604020202020204" pitchFamily="34" charset="0"/>
            </a:endParaRPr>
          </a:p>
        </p:txBody>
      </p:sp>
      <p:sp>
        <p:nvSpPr>
          <p:cNvPr id="11" name="pole tekstowe 10"/>
          <p:cNvSpPr txBox="1"/>
          <p:nvPr/>
        </p:nvSpPr>
        <p:spPr>
          <a:xfrm>
            <a:off x="7611535" y="4020199"/>
            <a:ext cx="1151464" cy="646331"/>
          </a:xfrm>
          <a:prstGeom prst="rect">
            <a:avLst/>
          </a:prstGeom>
          <a:noFill/>
        </p:spPr>
        <p:txBody>
          <a:bodyPr wrap="square" rtlCol="0">
            <a:spAutoFit/>
          </a:bodyPr>
          <a:lstStyle/>
          <a:p>
            <a:r>
              <a:rPr lang="pl-PL" sz="3600" b="1" dirty="0" smtClean="0">
                <a:solidFill>
                  <a:srgbClr val="FF0000"/>
                </a:solidFill>
                <a:latin typeface="Arial" panose="020B0604020202020204" pitchFamily="34" charset="0"/>
                <a:cs typeface="Arial" panose="020B0604020202020204" pitchFamily="34" charset="0"/>
              </a:rPr>
              <a:t>NIE</a:t>
            </a:r>
            <a:endParaRPr lang="pl-PL" sz="3600" b="1" dirty="0">
              <a:solidFill>
                <a:srgbClr val="FF0000"/>
              </a:solidFill>
              <a:latin typeface="Arial" panose="020B0604020202020204" pitchFamily="34" charset="0"/>
              <a:cs typeface="Arial" panose="020B0604020202020204" pitchFamily="34" charset="0"/>
            </a:endParaRPr>
          </a:p>
        </p:txBody>
      </p:sp>
      <p:sp>
        <p:nvSpPr>
          <p:cNvPr id="3" name="Prostokąt 2"/>
          <p:cNvSpPr/>
          <p:nvPr/>
        </p:nvSpPr>
        <p:spPr>
          <a:xfrm>
            <a:off x="1059024" y="2662538"/>
            <a:ext cx="4427376" cy="600164"/>
          </a:xfrm>
          <a:prstGeom prst="rect">
            <a:avLst/>
          </a:prstGeom>
        </p:spPr>
        <p:txBody>
          <a:bodyPr wrap="square">
            <a:spAutoFit/>
          </a:bodyPr>
          <a:lstStyle/>
          <a:p>
            <a:pPr algn="ctr" fontAlgn="base"/>
            <a:r>
              <a:rPr lang="pl-PL" sz="1100" b="1" dirty="0" smtClean="0">
                <a:latin typeface="Arial" panose="020B0604020202020204" pitchFamily="34" charset="0"/>
                <a:cs typeface="Arial" panose="020B0604020202020204" pitchFamily="34" charset="0"/>
              </a:rPr>
              <a:t>Czy </a:t>
            </a:r>
            <a:r>
              <a:rPr lang="pl-PL" sz="1100" b="1" dirty="0">
                <a:latin typeface="Arial" panose="020B0604020202020204" pitchFamily="34" charset="0"/>
                <a:cs typeface="Arial" panose="020B0604020202020204" pitchFamily="34" charset="0"/>
              </a:rPr>
              <a:t>zagrożenie bezpieczeństwa ruchu drogowego </a:t>
            </a:r>
            <a:endParaRPr lang="pl-PL" sz="1100" b="1" dirty="0" smtClean="0">
              <a:latin typeface="Arial" panose="020B0604020202020204" pitchFamily="34" charset="0"/>
              <a:cs typeface="Arial" panose="020B0604020202020204" pitchFamily="34" charset="0"/>
            </a:endParaRPr>
          </a:p>
          <a:p>
            <a:pPr algn="ctr" fontAlgn="base"/>
            <a:r>
              <a:rPr lang="pl-PL" sz="1100" b="1" dirty="0" smtClean="0">
                <a:latin typeface="Arial" panose="020B0604020202020204" pitchFamily="34" charset="0"/>
                <a:cs typeface="Arial" panose="020B0604020202020204" pitchFamily="34" charset="0"/>
              </a:rPr>
              <a:t>na </a:t>
            </a:r>
            <a:r>
              <a:rPr lang="pl-PL" sz="1100" b="1" dirty="0">
                <a:latin typeface="Arial" panose="020B0604020202020204" pitchFamily="34" charset="0"/>
                <a:cs typeface="Arial" panose="020B0604020202020204" pitchFamily="34" charset="0"/>
              </a:rPr>
              <a:t>przejeździe kolejowym może stworzyć kierujący pojazdem, </a:t>
            </a:r>
            <a:endParaRPr lang="pl-PL" sz="1100" b="1" dirty="0" smtClean="0">
              <a:latin typeface="Arial" panose="020B0604020202020204" pitchFamily="34" charset="0"/>
              <a:cs typeface="Arial" panose="020B0604020202020204" pitchFamily="34" charset="0"/>
            </a:endParaRPr>
          </a:p>
          <a:p>
            <a:pPr algn="ctr" fontAlgn="base"/>
            <a:r>
              <a:rPr lang="pl-PL" sz="1100" b="1" dirty="0" smtClean="0">
                <a:latin typeface="Arial" panose="020B0604020202020204" pitchFamily="34" charset="0"/>
                <a:cs typeface="Arial" panose="020B0604020202020204" pitchFamily="34" charset="0"/>
              </a:rPr>
              <a:t>który </a:t>
            </a:r>
            <a:r>
              <a:rPr lang="pl-PL" sz="1100" b="1" dirty="0">
                <a:latin typeface="Arial" panose="020B0604020202020204" pitchFamily="34" charset="0"/>
                <a:cs typeface="Arial" panose="020B0604020202020204" pitchFamily="34" charset="0"/>
              </a:rPr>
              <a:t>wyprzedza pojazdy na przejeździe?</a:t>
            </a:r>
            <a:endParaRPr lang="pl-PL" sz="1100" b="1" i="0" dirty="0">
              <a:effectLst/>
              <a:latin typeface="Arial" panose="020B0604020202020204" pitchFamily="34" charset="0"/>
              <a:cs typeface="Arial" panose="020B0604020202020204" pitchFamily="34" charset="0"/>
            </a:endParaRPr>
          </a:p>
        </p:txBody>
      </p:sp>
      <p:sp>
        <p:nvSpPr>
          <p:cNvPr id="13" name="Prostokąt 12"/>
          <p:cNvSpPr/>
          <p:nvPr/>
        </p:nvSpPr>
        <p:spPr>
          <a:xfrm>
            <a:off x="6088764" y="2662538"/>
            <a:ext cx="3994531" cy="430887"/>
          </a:xfrm>
          <a:prstGeom prst="rect">
            <a:avLst/>
          </a:prstGeom>
        </p:spPr>
        <p:txBody>
          <a:bodyPr wrap="square">
            <a:spAutoFit/>
          </a:bodyPr>
          <a:lstStyle/>
          <a:p>
            <a:pPr algn="ctr" fontAlgn="base"/>
            <a:r>
              <a:rPr lang="pl-PL" sz="1100" b="1" dirty="0" smtClean="0">
                <a:latin typeface="Arial" panose="020B0604020202020204" pitchFamily="34" charset="0"/>
                <a:cs typeface="Arial" panose="020B0604020202020204" pitchFamily="34" charset="0"/>
              </a:rPr>
              <a:t>Czy </a:t>
            </a:r>
            <a:r>
              <a:rPr lang="pl-PL" sz="1100" b="1" dirty="0">
                <a:latin typeface="Arial" panose="020B0604020202020204" pitchFamily="34" charset="0"/>
                <a:cs typeface="Arial" panose="020B0604020202020204" pitchFamily="34" charset="0"/>
              </a:rPr>
              <a:t>w tej sytuacji kierujący pojazdem nie ma obowiązku </a:t>
            </a:r>
            <a:endParaRPr lang="pl-PL" sz="1100" b="1" dirty="0" smtClean="0">
              <a:latin typeface="Arial" panose="020B0604020202020204" pitchFamily="34" charset="0"/>
              <a:cs typeface="Arial" panose="020B0604020202020204" pitchFamily="34" charset="0"/>
            </a:endParaRPr>
          </a:p>
          <a:p>
            <a:pPr algn="ctr" fontAlgn="base"/>
            <a:r>
              <a:rPr lang="pl-PL" sz="1100" b="1" dirty="0" smtClean="0">
                <a:latin typeface="Arial" panose="020B0604020202020204" pitchFamily="34" charset="0"/>
                <a:cs typeface="Arial" panose="020B0604020202020204" pitchFamily="34" charset="0"/>
              </a:rPr>
              <a:t>upewnienia </a:t>
            </a:r>
            <a:r>
              <a:rPr lang="pl-PL" sz="1100" b="1" dirty="0">
                <a:latin typeface="Arial" panose="020B0604020202020204" pitchFamily="34" charset="0"/>
                <a:cs typeface="Arial" panose="020B0604020202020204" pitchFamily="34" charset="0"/>
              </a:rPr>
              <a:t>się, czy nadjeżdża pociąg?</a:t>
            </a:r>
            <a:endParaRPr lang="pl-PL" sz="1100" b="1" i="0" dirty="0">
              <a:effectLst/>
              <a:latin typeface="Arial" panose="020B0604020202020204" pitchFamily="34" charset="0"/>
              <a:cs typeface="Arial" panose="020B0604020202020204" pitchFamily="34" charset="0"/>
            </a:endParaRPr>
          </a:p>
        </p:txBody>
      </p:sp>
      <p:sp>
        <p:nvSpPr>
          <p:cNvPr id="14" name="Prostokąt 13"/>
          <p:cNvSpPr/>
          <p:nvPr/>
        </p:nvSpPr>
        <p:spPr>
          <a:xfrm>
            <a:off x="1307443" y="5283691"/>
            <a:ext cx="3833016" cy="430887"/>
          </a:xfrm>
          <a:prstGeom prst="rect">
            <a:avLst/>
          </a:prstGeom>
        </p:spPr>
        <p:txBody>
          <a:bodyPr wrap="square">
            <a:spAutoFit/>
          </a:bodyPr>
          <a:lstStyle/>
          <a:p>
            <a:pPr algn="ctr" fontAlgn="base"/>
            <a:r>
              <a:rPr lang="pl-PL" sz="1100" b="1" dirty="0" smtClean="0">
                <a:latin typeface="Arial" panose="020B0604020202020204" pitchFamily="34" charset="0"/>
                <a:cs typeface="Arial" panose="020B0604020202020204" pitchFamily="34" charset="0"/>
              </a:rPr>
              <a:t>Czy </a:t>
            </a:r>
            <a:r>
              <a:rPr lang="pl-PL" sz="1100" b="1" dirty="0">
                <a:latin typeface="Arial" panose="020B0604020202020204" pitchFamily="34" charset="0"/>
                <a:cs typeface="Arial" panose="020B0604020202020204" pitchFamily="34" charset="0"/>
              </a:rPr>
              <a:t>w tej sytuacji kierujący pojazdem </a:t>
            </a:r>
            <a:r>
              <a:rPr lang="pl-PL" sz="1100" b="1" dirty="0" smtClean="0">
                <a:latin typeface="Arial" panose="020B0604020202020204" pitchFamily="34" charset="0"/>
                <a:cs typeface="Arial" panose="020B0604020202020204" pitchFamily="34" charset="0"/>
              </a:rPr>
              <a:t>powinien</a:t>
            </a:r>
          </a:p>
          <a:p>
            <a:pPr algn="ctr" fontAlgn="base"/>
            <a:r>
              <a:rPr lang="pl-PL" sz="1100" b="1" dirty="0" smtClean="0">
                <a:latin typeface="Arial" panose="020B0604020202020204" pitchFamily="34" charset="0"/>
                <a:cs typeface="Arial" panose="020B0604020202020204" pitchFamily="34" charset="0"/>
              </a:rPr>
              <a:t>zachować </a:t>
            </a:r>
            <a:r>
              <a:rPr lang="pl-PL" sz="1100" b="1" dirty="0">
                <a:latin typeface="Arial" panose="020B0604020202020204" pitchFamily="34" charset="0"/>
                <a:cs typeface="Arial" panose="020B0604020202020204" pitchFamily="34" charset="0"/>
              </a:rPr>
              <a:t>szczególną ostrożność?</a:t>
            </a:r>
            <a:endParaRPr lang="pl-PL" sz="1100" b="1" i="0" dirty="0">
              <a:effectLst/>
              <a:latin typeface="Arial" panose="020B0604020202020204" pitchFamily="34" charset="0"/>
              <a:cs typeface="Arial" panose="020B0604020202020204" pitchFamily="34" charset="0"/>
            </a:endParaRPr>
          </a:p>
        </p:txBody>
      </p:sp>
      <p:sp>
        <p:nvSpPr>
          <p:cNvPr id="15" name="Prostokąt 14"/>
          <p:cNvSpPr/>
          <p:nvPr/>
        </p:nvSpPr>
        <p:spPr>
          <a:xfrm>
            <a:off x="6367655" y="5283691"/>
            <a:ext cx="3436747" cy="600164"/>
          </a:xfrm>
          <a:prstGeom prst="rect">
            <a:avLst/>
          </a:prstGeom>
        </p:spPr>
        <p:txBody>
          <a:bodyPr wrap="square">
            <a:spAutoFit/>
          </a:bodyPr>
          <a:lstStyle/>
          <a:p>
            <a:pPr algn="ctr" fontAlgn="base"/>
            <a:r>
              <a:rPr lang="pl-PL" sz="1100" b="1" dirty="0" smtClean="0">
                <a:latin typeface="Arial" panose="020B0604020202020204" pitchFamily="34" charset="0"/>
                <a:cs typeface="Arial" panose="020B0604020202020204" pitchFamily="34" charset="0"/>
              </a:rPr>
              <a:t>Czy </a:t>
            </a:r>
            <a:r>
              <a:rPr lang="pl-PL" sz="1100" b="1" dirty="0">
                <a:latin typeface="Arial" panose="020B0604020202020204" pitchFamily="34" charset="0"/>
                <a:cs typeface="Arial" panose="020B0604020202020204" pitchFamily="34" charset="0"/>
              </a:rPr>
              <a:t>w tej sytuacji kierujący pojazdem powinien </a:t>
            </a:r>
            <a:endParaRPr lang="pl-PL" sz="1100" b="1" dirty="0" smtClean="0">
              <a:latin typeface="Arial" panose="020B0604020202020204" pitchFamily="34" charset="0"/>
              <a:cs typeface="Arial" panose="020B0604020202020204" pitchFamily="34" charset="0"/>
            </a:endParaRPr>
          </a:p>
          <a:p>
            <a:pPr algn="ctr" fontAlgn="base"/>
            <a:r>
              <a:rPr lang="pl-PL" sz="1100" b="1" dirty="0" smtClean="0">
                <a:latin typeface="Arial" panose="020B0604020202020204" pitchFamily="34" charset="0"/>
                <a:cs typeface="Arial" panose="020B0604020202020204" pitchFamily="34" charset="0"/>
              </a:rPr>
              <a:t>obserwować </a:t>
            </a:r>
            <a:r>
              <a:rPr lang="pl-PL" sz="1100" b="1" dirty="0">
                <a:latin typeface="Arial" panose="020B0604020202020204" pitchFamily="34" charset="0"/>
                <a:cs typeface="Arial" panose="020B0604020202020204" pitchFamily="34" charset="0"/>
              </a:rPr>
              <a:t>tylko prawą stronę drogi?</a:t>
            </a:r>
          </a:p>
          <a:p>
            <a:pPr algn="ctr"/>
            <a:r>
              <a:rPr lang="pl-PL" sz="1100" b="1" dirty="0">
                <a:latin typeface="Arial" panose="020B0604020202020204" pitchFamily="34" charset="0"/>
                <a:cs typeface="Arial" panose="020B0604020202020204" pitchFamily="34" charset="0"/>
              </a:rPr>
              <a:t> </a:t>
            </a:r>
            <a:endParaRPr lang="pl-PL" sz="1100" dirty="0">
              <a:latin typeface="Arial" panose="020B0604020202020204" pitchFamily="34" charset="0"/>
              <a:cs typeface="Arial" panose="020B0604020202020204" pitchFamily="34" charset="0"/>
            </a:endParaRPr>
          </a:p>
        </p:txBody>
      </p:sp>
      <p:sp>
        <p:nvSpPr>
          <p:cNvPr id="16" name="Tytuł 1"/>
          <p:cNvSpPr>
            <a:spLocks noGrp="1"/>
          </p:cNvSpPr>
          <p:nvPr>
            <p:ph type="title"/>
          </p:nvPr>
        </p:nvSpPr>
        <p:spPr>
          <a:xfrm>
            <a:off x="0" y="308730"/>
            <a:ext cx="10515600" cy="328210"/>
          </a:xfrm>
        </p:spPr>
        <p:txBody>
          <a:bodyPr>
            <a:normAutofit fontScale="90000"/>
          </a:bodyPr>
          <a:lstStyle/>
          <a:p>
            <a:r>
              <a:rPr lang="pl-PL" dirty="0" smtClean="0">
                <a:solidFill>
                  <a:schemeClr val="bg1"/>
                </a:solidFill>
                <a:latin typeface="Arial" panose="020B0604020202020204" pitchFamily="34" charset="0"/>
                <a:cs typeface="Arial" panose="020B0604020202020204" pitchFamily="34" charset="0"/>
              </a:rPr>
              <a:t>Testy egzaminacyjne</a:t>
            </a:r>
            <a:br>
              <a:rPr lang="pl-PL" dirty="0" smtClean="0">
                <a:solidFill>
                  <a:schemeClr val="bg1"/>
                </a:solidFill>
                <a:latin typeface="Arial" panose="020B0604020202020204" pitchFamily="34" charset="0"/>
                <a:cs typeface="Arial" panose="020B0604020202020204" pitchFamily="34" charset="0"/>
              </a:rPr>
            </a:br>
            <a:r>
              <a:rPr lang="pl-PL" sz="2200" dirty="0" smtClean="0">
                <a:solidFill>
                  <a:schemeClr val="bg1">
                    <a:lumMod val="50000"/>
                  </a:schemeClr>
                </a:solidFill>
                <a:latin typeface="Arial" panose="020B0604020202020204" pitchFamily="34" charset="0"/>
                <a:cs typeface="Arial" panose="020B0604020202020204" pitchFamily="34" charset="0"/>
              </a:rPr>
              <a:t>Przykładowe pytania testów egzaminacyjnych</a:t>
            </a:r>
            <a:endParaRPr lang="pl-PL" sz="2200" dirty="0">
              <a:solidFill>
                <a:schemeClr val="bg1">
                  <a:lumMod val="5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7306706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randombar(horizontal)">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randombar(horizontal)">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randombar(horizontal)">
                                      <p:cBhvr>
                                        <p:cTn id="2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1"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raz 3"/>
          <p:cNvPicPr>
            <a:picLocks noChangeAspect="1"/>
          </p:cNvPicPr>
          <p:nvPr/>
        </p:nvPicPr>
        <p:blipFill rotWithShape="1">
          <a:blip r:embed="rId2"/>
          <a:srcRect l="25958" t="35650" r="54847" b="42746"/>
          <a:stretch/>
        </p:blipFill>
        <p:spPr>
          <a:xfrm>
            <a:off x="2150535" y="1149531"/>
            <a:ext cx="2682241" cy="1698172"/>
          </a:xfrm>
          <a:prstGeom prst="rect">
            <a:avLst/>
          </a:prstGeom>
        </p:spPr>
      </p:pic>
      <p:pic>
        <p:nvPicPr>
          <p:cNvPr id="5" name="Obraz 4"/>
          <p:cNvPicPr>
            <a:picLocks noChangeAspect="1"/>
          </p:cNvPicPr>
          <p:nvPr/>
        </p:nvPicPr>
        <p:blipFill rotWithShape="1">
          <a:blip r:embed="rId3"/>
          <a:srcRect l="25844" t="35402" r="54761" b="42850"/>
          <a:stretch/>
        </p:blipFill>
        <p:spPr>
          <a:xfrm>
            <a:off x="7538236" y="1166950"/>
            <a:ext cx="2664823" cy="1680753"/>
          </a:xfrm>
          <a:prstGeom prst="rect">
            <a:avLst/>
          </a:prstGeom>
        </p:spPr>
      </p:pic>
      <p:pic>
        <p:nvPicPr>
          <p:cNvPr id="6" name="Obraz 5"/>
          <p:cNvPicPr>
            <a:picLocks noChangeAspect="1"/>
          </p:cNvPicPr>
          <p:nvPr/>
        </p:nvPicPr>
        <p:blipFill rotWithShape="1">
          <a:blip r:embed="rId4"/>
          <a:srcRect l="25811" t="35358" r="54922" b="42708"/>
          <a:stretch/>
        </p:blipFill>
        <p:spPr>
          <a:xfrm>
            <a:off x="2150536" y="3740090"/>
            <a:ext cx="2740218" cy="1754778"/>
          </a:xfrm>
          <a:prstGeom prst="rect">
            <a:avLst/>
          </a:prstGeom>
        </p:spPr>
      </p:pic>
      <p:pic>
        <p:nvPicPr>
          <p:cNvPr id="7" name="Obraz 6"/>
          <p:cNvPicPr>
            <a:picLocks noChangeAspect="1"/>
          </p:cNvPicPr>
          <p:nvPr/>
        </p:nvPicPr>
        <p:blipFill rotWithShape="1">
          <a:blip r:embed="rId5"/>
          <a:srcRect l="25844" t="46798" r="54837" b="35297"/>
          <a:stretch/>
        </p:blipFill>
        <p:spPr>
          <a:xfrm>
            <a:off x="7538236" y="3897357"/>
            <a:ext cx="2656115" cy="1384663"/>
          </a:xfrm>
          <a:prstGeom prst="rect">
            <a:avLst/>
          </a:prstGeom>
        </p:spPr>
      </p:pic>
      <p:sp>
        <p:nvSpPr>
          <p:cNvPr id="8" name="pole tekstowe 7"/>
          <p:cNvSpPr txBox="1"/>
          <p:nvPr/>
        </p:nvSpPr>
        <p:spPr>
          <a:xfrm>
            <a:off x="8335071" y="1684160"/>
            <a:ext cx="1071151" cy="646331"/>
          </a:xfrm>
          <a:prstGeom prst="rect">
            <a:avLst/>
          </a:prstGeom>
          <a:noFill/>
        </p:spPr>
        <p:txBody>
          <a:bodyPr wrap="square" rtlCol="0">
            <a:spAutoFit/>
          </a:bodyPr>
          <a:lstStyle/>
          <a:p>
            <a:r>
              <a:rPr lang="pl-PL" sz="3600" b="1" dirty="0" smtClean="0">
                <a:solidFill>
                  <a:srgbClr val="FF0000"/>
                </a:solidFill>
                <a:latin typeface="Arial" panose="020B0604020202020204" pitchFamily="34" charset="0"/>
                <a:cs typeface="Arial" panose="020B0604020202020204" pitchFamily="34" charset="0"/>
              </a:rPr>
              <a:t>NIE</a:t>
            </a:r>
            <a:endParaRPr lang="pl-PL" sz="3600" b="1" dirty="0">
              <a:solidFill>
                <a:srgbClr val="FF0000"/>
              </a:solidFill>
              <a:latin typeface="Arial" panose="020B0604020202020204" pitchFamily="34" charset="0"/>
              <a:cs typeface="Arial" panose="020B0604020202020204" pitchFamily="34" charset="0"/>
            </a:endParaRPr>
          </a:p>
        </p:txBody>
      </p:sp>
      <p:sp>
        <p:nvSpPr>
          <p:cNvPr id="9" name="pole tekstowe 8"/>
          <p:cNvSpPr txBox="1"/>
          <p:nvPr/>
        </p:nvSpPr>
        <p:spPr>
          <a:xfrm>
            <a:off x="2984649" y="1675451"/>
            <a:ext cx="1014012" cy="646331"/>
          </a:xfrm>
          <a:prstGeom prst="rect">
            <a:avLst/>
          </a:prstGeom>
          <a:noFill/>
        </p:spPr>
        <p:txBody>
          <a:bodyPr wrap="square" rtlCol="0">
            <a:spAutoFit/>
          </a:bodyPr>
          <a:lstStyle/>
          <a:p>
            <a:r>
              <a:rPr lang="pl-PL" sz="3600" b="1" dirty="0" smtClean="0">
                <a:solidFill>
                  <a:srgbClr val="FF0000"/>
                </a:solidFill>
                <a:latin typeface="Arial" panose="020B0604020202020204" pitchFamily="34" charset="0"/>
                <a:cs typeface="Arial" panose="020B0604020202020204" pitchFamily="34" charset="0"/>
              </a:rPr>
              <a:t>NIE</a:t>
            </a:r>
            <a:endParaRPr lang="pl-PL" sz="3600" b="1" dirty="0">
              <a:solidFill>
                <a:srgbClr val="FF0000"/>
              </a:solidFill>
              <a:latin typeface="Arial" panose="020B0604020202020204" pitchFamily="34" charset="0"/>
              <a:cs typeface="Arial" panose="020B0604020202020204" pitchFamily="34" charset="0"/>
            </a:endParaRPr>
          </a:p>
        </p:txBody>
      </p:sp>
      <p:sp>
        <p:nvSpPr>
          <p:cNvPr id="10" name="pole tekstowe 9"/>
          <p:cNvSpPr txBox="1"/>
          <p:nvPr/>
        </p:nvSpPr>
        <p:spPr>
          <a:xfrm>
            <a:off x="3028033" y="4296701"/>
            <a:ext cx="985223" cy="641555"/>
          </a:xfrm>
          <a:prstGeom prst="rect">
            <a:avLst/>
          </a:prstGeom>
          <a:noFill/>
        </p:spPr>
        <p:txBody>
          <a:bodyPr wrap="square" rtlCol="0">
            <a:spAutoFit/>
          </a:bodyPr>
          <a:lstStyle/>
          <a:p>
            <a:r>
              <a:rPr lang="pl-PL" sz="3600" b="1" dirty="0" smtClean="0">
                <a:solidFill>
                  <a:srgbClr val="FF0000"/>
                </a:solidFill>
                <a:latin typeface="Arial" panose="020B0604020202020204" pitchFamily="34" charset="0"/>
                <a:cs typeface="Arial" panose="020B0604020202020204" pitchFamily="34" charset="0"/>
              </a:rPr>
              <a:t>NIE</a:t>
            </a:r>
            <a:endParaRPr lang="pl-PL" sz="3600" b="1" dirty="0">
              <a:solidFill>
                <a:srgbClr val="FF0000"/>
              </a:solidFill>
              <a:latin typeface="Arial" panose="020B0604020202020204" pitchFamily="34" charset="0"/>
              <a:cs typeface="Arial" panose="020B0604020202020204" pitchFamily="34" charset="0"/>
            </a:endParaRPr>
          </a:p>
        </p:txBody>
      </p:sp>
      <p:sp>
        <p:nvSpPr>
          <p:cNvPr id="11" name="pole tekstowe 10"/>
          <p:cNvSpPr txBox="1"/>
          <p:nvPr/>
        </p:nvSpPr>
        <p:spPr>
          <a:xfrm>
            <a:off x="8405193" y="4296496"/>
            <a:ext cx="1090293" cy="646331"/>
          </a:xfrm>
          <a:prstGeom prst="rect">
            <a:avLst/>
          </a:prstGeom>
          <a:noFill/>
        </p:spPr>
        <p:txBody>
          <a:bodyPr wrap="square" rtlCol="0">
            <a:spAutoFit/>
          </a:bodyPr>
          <a:lstStyle/>
          <a:p>
            <a:r>
              <a:rPr lang="pl-PL" sz="3600" b="1" dirty="0" smtClean="0">
                <a:solidFill>
                  <a:srgbClr val="92D050"/>
                </a:solidFill>
                <a:latin typeface="Arial" panose="020B0604020202020204" pitchFamily="34" charset="0"/>
                <a:cs typeface="Arial" panose="020B0604020202020204" pitchFamily="34" charset="0"/>
              </a:rPr>
              <a:t>TAK</a:t>
            </a:r>
            <a:endParaRPr lang="pl-PL" sz="3600" b="1" dirty="0">
              <a:solidFill>
                <a:srgbClr val="92D050"/>
              </a:solidFill>
              <a:latin typeface="Arial" panose="020B0604020202020204" pitchFamily="34" charset="0"/>
              <a:cs typeface="Arial" panose="020B0604020202020204" pitchFamily="34" charset="0"/>
            </a:endParaRPr>
          </a:p>
        </p:txBody>
      </p:sp>
      <p:sp>
        <p:nvSpPr>
          <p:cNvPr id="3" name="Prostokąt 2"/>
          <p:cNvSpPr/>
          <p:nvPr/>
        </p:nvSpPr>
        <p:spPr>
          <a:xfrm>
            <a:off x="1381761" y="2964685"/>
            <a:ext cx="4219787" cy="430887"/>
          </a:xfrm>
          <a:prstGeom prst="rect">
            <a:avLst/>
          </a:prstGeom>
        </p:spPr>
        <p:txBody>
          <a:bodyPr wrap="square">
            <a:spAutoFit/>
          </a:bodyPr>
          <a:lstStyle/>
          <a:p>
            <a:pPr algn="ctr" fontAlgn="base"/>
            <a:r>
              <a:rPr lang="pl-PL" sz="1100" b="1" dirty="0" smtClean="0">
                <a:latin typeface="Arial" panose="020B0604020202020204" pitchFamily="34" charset="0"/>
                <a:cs typeface="Arial" panose="020B0604020202020204" pitchFamily="34" charset="0"/>
              </a:rPr>
              <a:t>Czy </a:t>
            </a:r>
            <a:r>
              <a:rPr lang="pl-PL" sz="1100" b="1" dirty="0">
                <a:latin typeface="Arial" panose="020B0604020202020204" pitchFamily="34" charset="0"/>
                <a:cs typeface="Arial" panose="020B0604020202020204" pitchFamily="34" charset="0"/>
              </a:rPr>
              <a:t>w tej sytuacji kierujący pojazdem powinien </a:t>
            </a:r>
            <a:endParaRPr lang="pl-PL" sz="1100" b="1" dirty="0" smtClean="0">
              <a:latin typeface="Arial" panose="020B0604020202020204" pitchFamily="34" charset="0"/>
              <a:cs typeface="Arial" panose="020B0604020202020204" pitchFamily="34" charset="0"/>
            </a:endParaRPr>
          </a:p>
          <a:p>
            <a:pPr algn="ctr" fontAlgn="base"/>
            <a:r>
              <a:rPr lang="pl-PL" sz="1100" b="1" dirty="0" smtClean="0">
                <a:latin typeface="Arial" panose="020B0604020202020204" pitchFamily="34" charset="0"/>
                <a:cs typeface="Arial" panose="020B0604020202020204" pitchFamily="34" charset="0"/>
              </a:rPr>
              <a:t>zatrzymać </a:t>
            </a:r>
            <a:r>
              <a:rPr lang="pl-PL" sz="1100" b="1" dirty="0">
                <a:latin typeface="Arial" panose="020B0604020202020204" pitchFamily="34" charset="0"/>
                <a:cs typeface="Arial" panose="020B0604020202020204" pitchFamily="34" charset="0"/>
              </a:rPr>
              <a:t>pojazd przed znakiem stop?</a:t>
            </a:r>
            <a:endParaRPr lang="pl-PL" sz="1100" b="1" i="0" dirty="0">
              <a:effectLst/>
              <a:latin typeface="Arial" panose="020B0604020202020204" pitchFamily="34" charset="0"/>
              <a:cs typeface="Arial" panose="020B0604020202020204" pitchFamily="34" charset="0"/>
            </a:endParaRPr>
          </a:p>
        </p:txBody>
      </p:sp>
      <p:sp>
        <p:nvSpPr>
          <p:cNvPr id="12" name="Prostokąt 11"/>
          <p:cNvSpPr/>
          <p:nvPr/>
        </p:nvSpPr>
        <p:spPr>
          <a:xfrm>
            <a:off x="6490853" y="2964685"/>
            <a:ext cx="4918972" cy="430887"/>
          </a:xfrm>
          <a:prstGeom prst="rect">
            <a:avLst/>
          </a:prstGeom>
        </p:spPr>
        <p:txBody>
          <a:bodyPr wrap="square">
            <a:spAutoFit/>
          </a:bodyPr>
          <a:lstStyle/>
          <a:p>
            <a:pPr algn="ctr" fontAlgn="base"/>
            <a:r>
              <a:rPr lang="pl-PL" sz="1100" b="1" dirty="0" smtClean="0">
                <a:latin typeface="Arial" panose="020B0604020202020204" pitchFamily="34" charset="0"/>
                <a:cs typeface="Arial" panose="020B0604020202020204" pitchFamily="34" charset="0"/>
              </a:rPr>
              <a:t>Czy </a:t>
            </a:r>
            <a:r>
              <a:rPr lang="pl-PL" sz="1100" b="1" dirty="0">
                <a:latin typeface="Arial" panose="020B0604020202020204" pitchFamily="34" charset="0"/>
                <a:cs typeface="Arial" panose="020B0604020202020204" pitchFamily="34" charset="0"/>
              </a:rPr>
              <a:t>w tej sytuacji kierujący pojazdem może przejechać przez przejazd </a:t>
            </a:r>
            <a:endParaRPr lang="pl-PL" sz="1100" b="1" dirty="0" smtClean="0">
              <a:latin typeface="Arial" panose="020B0604020202020204" pitchFamily="34" charset="0"/>
              <a:cs typeface="Arial" panose="020B0604020202020204" pitchFamily="34" charset="0"/>
            </a:endParaRPr>
          </a:p>
          <a:p>
            <a:pPr algn="ctr" fontAlgn="base"/>
            <a:r>
              <a:rPr lang="pl-PL" sz="1100" b="1" dirty="0" smtClean="0">
                <a:latin typeface="Arial" panose="020B0604020202020204" pitchFamily="34" charset="0"/>
                <a:cs typeface="Arial" panose="020B0604020202020204" pitchFamily="34" charset="0"/>
              </a:rPr>
              <a:t>bez </a:t>
            </a:r>
            <a:r>
              <a:rPr lang="pl-PL" sz="1100" b="1" dirty="0">
                <a:latin typeface="Arial" panose="020B0604020202020204" pitchFamily="34" charset="0"/>
                <a:cs typeface="Arial" panose="020B0604020202020204" pitchFamily="34" charset="0"/>
              </a:rPr>
              <a:t>zatrzymania, jeżeli upewnił się, że nie zbliża się pociąg?</a:t>
            </a:r>
            <a:endParaRPr lang="pl-PL" sz="1100" b="1" i="0" dirty="0">
              <a:effectLst/>
              <a:latin typeface="Arial" panose="020B0604020202020204" pitchFamily="34" charset="0"/>
              <a:cs typeface="Arial" panose="020B0604020202020204" pitchFamily="34" charset="0"/>
            </a:endParaRPr>
          </a:p>
        </p:txBody>
      </p:sp>
      <p:sp>
        <p:nvSpPr>
          <p:cNvPr id="13" name="Prostokąt 12"/>
          <p:cNvSpPr/>
          <p:nvPr/>
        </p:nvSpPr>
        <p:spPr>
          <a:xfrm>
            <a:off x="1186722" y="5620592"/>
            <a:ext cx="4667843" cy="430887"/>
          </a:xfrm>
          <a:prstGeom prst="rect">
            <a:avLst/>
          </a:prstGeom>
        </p:spPr>
        <p:txBody>
          <a:bodyPr wrap="square">
            <a:spAutoFit/>
          </a:bodyPr>
          <a:lstStyle/>
          <a:p>
            <a:pPr algn="ctr" fontAlgn="base"/>
            <a:r>
              <a:rPr lang="pl-PL" sz="1100" b="1" dirty="0" smtClean="0">
                <a:latin typeface="Arial" panose="020B0604020202020204" pitchFamily="34" charset="0"/>
                <a:cs typeface="Arial" panose="020B0604020202020204" pitchFamily="34" charset="0"/>
              </a:rPr>
              <a:t>Czy </a:t>
            </a:r>
            <a:r>
              <a:rPr lang="pl-PL" sz="1100" b="1" dirty="0">
                <a:latin typeface="Arial" panose="020B0604020202020204" pitchFamily="34" charset="0"/>
                <a:cs typeface="Arial" panose="020B0604020202020204" pitchFamily="34" charset="0"/>
              </a:rPr>
              <a:t>w tej sytuacji kierujący pojazdem może nie upewniać się, </a:t>
            </a:r>
            <a:endParaRPr lang="pl-PL" sz="1100" b="1" dirty="0" smtClean="0">
              <a:latin typeface="Arial" panose="020B0604020202020204" pitchFamily="34" charset="0"/>
              <a:cs typeface="Arial" panose="020B0604020202020204" pitchFamily="34" charset="0"/>
            </a:endParaRPr>
          </a:p>
          <a:p>
            <a:pPr algn="ctr" fontAlgn="base"/>
            <a:r>
              <a:rPr lang="pl-PL" sz="1100" b="1" dirty="0" smtClean="0">
                <a:latin typeface="Arial" panose="020B0604020202020204" pitchFamily="34" charset="0"/>
                <a:cs typeface="Arial" panose="020B0604020202020204" pitchFamily="34" charset="0"/>
              </a:rPr>
              <a:t>czy </a:t>
            </a:r>
            <a:r>
              <a:rPr lang="pl-PL" sz="1100" b="1" dirty="0">
                <a:latin typeface="Arial" panose="020B0604020202020204" pitchFamily="34" charset="0"/>
                <a:cs typeface="Arial" panose="020B0604020202020204" pitchFamily="34" charset="0"/>
              </a:rPr>
              <a:t>nadjeżdża pociąg, gdyż przejazd strzeżony jest przez dróżnika?</a:t>
            </a:r>
            <a:endParaRPr lang="pl-PL" sz="1100" b="1" i="0" dirty="0">
              <a:effectLst/>
              <a:latin typeface="Arial" panose="020B0604020202020204" pitchFamily="34" charset="0"/>
              <a:cs typeface="Arial" panose="020B0604020202020204" pitchFamily="34" charset="0"/>
            </a:endParaRPr>
          </a:p>
        </p:txBody>
      </p:sp>
      <p:sp>
        <p:nvSpPr>
          <p:cNvPr id="14" name="Prostokąt 13"/>
          <p:cNvSpPr/>
          <p:nvPr/>
        </p:nvSpPr>
        <p:spPr>
          <a:xfrm>
            <a:off x="6427788" y="5620592"/>
            <a:ext cx="5045101" cy="600164"/>
          </a:xfrm>
          <a:prstGeom prst="rect">
            <a:avLst/>
          </a:prstGeom>
        </p:spPr>
        <p:txBody>
          <a:bodyPr wrap="square">
            <a:spAutoFit/>
          </a:bodyPr>
          <a:lstStyle/>
          <a:p>
            <a:pPr algn="ctr" fontAlgn="base"/>
            <a:r>
              <a:rPr lang="pl-PL" sz="1100" b="1" dirty="0" smtClean="0">
                <a:latin typeface="Arial" panose="020B0604020202020204" pitchFamily="34" charset="0"/>
                <a:cs typeface="Arial" panose="020B0604020202020204" pitchFamily="34" charset="0"/>
              </a:rPr>
              <a:t>Czy </a:t>
            </a:r>
            <a:r>
              <a:rPr lang="pl-PL" sz="1100" b="1" dirty="0">
                <a:latin typeface="Arial" panose="020B0604020202020204" pitchFamily="34" charset="0"/>
                <a:cs typeface="Arial" panose="020B0604020202020204" pitchFamily="34" charset="0"/>
              </a:rPr>
              <a:t>widząc te znaki umieszczone na drodze o dopuszczalnej prędkości </a:t>
            </a:r>
            <a:endParaRPr lang="pl-PL" sz="1100" b="1" dirty="0" smtClean="0">
              <a:latin typeface="Arial" panose="020B0604020202020204" pitchFamily="34" charset="0"/>
              <a:cs typeface="Arial" panose="020B0604020202020204" pitchFamily="34" charset="0"/>
            </a:endParaRPr>
          </a:p>
          <a:p>
            <a:pPr algn="ctr" fontAlgn="base"/>
            <a:r>
              <a:rPr lang="pl-PL" sz="1100" b="1" dirty="0" smtClean="0">
                <a:latin typeface="Arial" panose="020B0604020202020204" pitchFamily="34" charset="0"/>
                <a:cs typeface="Arial" panose="020B0604020202020204" pitchFamily="34" charset="0"/>
              </a:rPr>
              <a:t>przekraczającej </a:t>
            </a:r>
            <a:r>
              <a:rPr lang="pl-PL" sz="1100" b="1" dirty="0">
                <a:latin typeface="Arial" panose="020B0604020202020204" pitchFamily="34" charset="0"/>
                <a:cs typeface="Arial" panose="020B0604020202020204" pitchFamily="34" charset="0"/>
              </a:rPr>
              <a:t>60 km/h, kierujący pojazdem jest ostrzeżony </a:t>
            </a:r>
            <a:endParaRPr lang="pl-PL" sz="1100" b="1" dirty="0" smtClean="0">
              <a:latin typeface="Arial" panose="020B0604020202020204" pitchFamily="34" charset="0"/>
              <a:cs typeface="Arial" panose="020B0604020202020204" pitchFamily="34" charset="0"/>
            </a:endParaRPr>
          </a:p>
          <a:p>
            <a:pPr algn="ctr" fontAlgn="base"/>
            <a:r>
              <a:rPr lang="pl-PL" sz="1100" b="1" dirty="0" smtClean="0">
                <a:latin typeface="Arial" panose="020B0604020202020204" pitchFamily="34" charset="0"/>
                <a:cs typeface="Arial" panose="020B0604020202020204" pitchFamily="34" charset="0"/>
              </a:rPr>
              <a:t>o </a:t>
            </a:r>
            <a:r>
              <a:rPr lang="pl-PL" sz="1100" b="1" dirty="0">
                <a:latin typeface="Arial" panose="020B0604020202020204" pitchFamily="34" charset="0"/>
                <a:cs typeface="Arial" panose="020B0604020202020204" pitchFamily="34" charset="0"/>
              </a:rPr>
              <a:t>przejeździe kolejowym z zaporami?</a:t>
            </a:r>
            <a:endParaRPr lang="pl-PL" sz="1100" b="1" i="0" dirty="0">
              <a:effectLst/>
              <a:latin typeface="Arial" panose="020B0604020202020204" pitchFamily="34" charset="0"/>
              <a:cs typeface="Arial" panose="020B0604020202020204" pitchFamily="34" charset="0"/>
            </a:endParaRPr>
          </a:p>
        </p:txBody>
      </p:sp>
      <p:sp>
        <p:nvSpPr>
          <p:cNvPr id="16" name="Tytuł 1"/>
          <p:cNvSpPr>
            <a:spLocks noGrp="1"/>
          </p:cNvSpPr>
          <p:nvPr>
            <p:ph type="title"/>
          </p:nvPr>
        </p:nvSpPr>
        <p:spPr>
          <a:xfrm>
            <a:off x="0" y="308730"/>
            <a:ext cx="10515600" cy="328210"/>
          </a:xfrm>
        </p:spPr>
        <p:txBody>
          <a:bodyPr>
            <a:normAutofit fontScale="90000"/>
          </a:bodyPr>
          <a:lstStyle/>
          <a:p>
            <a:r>
              <a:rPr lang="pl-PL" dirty="0" smtClean="0">
                <a:solidFill>
                  <a:schemeClr val="bg1"/>
                </a:solidFill>
                <a:latin typeface="Arial" panose="020B0604020202020204" pitchFamily="34" charset="0"/>
                <a:cs typeface="Arial" panose="020B0604020202020204" pitchFamily="34" charset="0"/>
              </a:rPr>
              <a:t>Testy egzaminacyjne</a:t>
            </a:r>
            <a:br>
              <a:rPr lang="pl-PL" dirty="0" smtClean="0">
                <a:solidFill>
                  <a:schemeClr val="bg1"/>
                </a:solidFill>
                <a:latin typeface="Arial" panose="020B0604020202020204" pitchFamily="34" charset="0"/>
                <a:cs typeface="Arial" panose="020B0604020202020204" pitchFamily="34" charset="0"/>
              </a:rPr>
            </a:br>
            <a:r>
              <a:rPr lang="pl-PL" sz="2200" dirty="0" smtClean="0">
                <a:solidFill>
                  <a:schemeClr val="bg1">
                    <a:lumMod val="50000"/>
                  </a:schemeClr>
                </a:solidFill>
                <a:latin typeface="Arial" panose="020B0604020202020204" pitchFamily="34" charset="0"/>
                <a:cs typeface="Arial" panose="020B0604020202020204" pitchFamily="34" charset="0"/>
              </a:rPr>
              <a:t>Przykładowe pytania testów egzaminacyjnych</a:t>
            </a:r>
            <a:endParaRPr lang="pl-PL" sz="2200" dirty="0">
              <a:solidFill>
                <a:schemeClr val="bg1">
                  <a:lumMod val="5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9784310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randombar(horizontal)">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randombar(horizontal)">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randombar(horizontal)">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randombar(horizontal)">
                                      <p:cBhvr>
                                        <p:cTn id="2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1"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raz 2"/>
          <p:cNvPicPr>
            <a:picLocks noChangeAspect="1"/>
          </p:cNvPicPr>
          <p:nvPr/>
        </p:nvPicPr>
        <p:blipFill rotWithShape="1">
          <a:blip r:embed="rId2"/>
          <a:srcRect l="25882" t="56248" r="54884" b="25829"/>
          <a:stretch/>
        </p:blipFill>
        <p:spPr>
          <a:xfrm>
            <a:off x="1989668" y="1393371"/>
            <a:ext cx="2708366" cy="1419498"/>
          </a:xfrm>
          <a:prstGeom prst="rect">
            <a:avLst/>
          </a:prstGeom>
        </p:spPr>
      </p:pic>
      <p:pic>
        <p:nvPicPr>
          <p:cNvPr id="4" name="Obraz 3"/>
          <p:cNvPicPr>
            <a:picLocks noChangeAspect="1"/>
          </p:cNvPicPr>
          <p:nvPr/>
        </p:nvPicPr>
        <p:blipFill rotWithShape="1">
          <a:blip r:embed="rId3"/>
          <a:srcRect l="25946" t="46762" r="54747" b="35414"/>
          <a:stretch/>
        </p:blipFill>
        <p:spPr>
          <a:xfrm>
            <a:off x="7595084" y="1428205"/>
            <a:ext cx="2666516" cy="1384664"/>
          </a:xfrm>
          <a:prstGeom prst="rect">
            <a:avLst/>
          </a:prstGeom>
        </p:spPr>
      </p:pic>
      <p:pic>
        <p:nvPicPr>
          <p:cNvPr id="5" name="Obraz 4"/>
          <p:cNvPicPr>
            <a:picLocks noChangeAspect="1"/>
          </p:cNvPicPr>
          <p:nvPr/>
        </p:nvPicPr>
        <p:blipFill rotWithShape="1">
          <a:blip r:embed="rId4"/>
          <a:srcRect l="25958" t="37692" r="54984" b="44822"/>
          <a:stretch/>
        </p:blipFill>
        <p:spPr>
          <a:xfrm>
            <a:off x="1994022" y="3870150"/>
            <a:ext cx="2699658" cy="1393372"/>
          </a:xfrm>
          <a:prstGeom prst="rect">
            <a:avLst/>
          </a:prstGeom>
        </p:spPr>
      </p:pic>
      <p:pic>
        <p:nvPicPr>
          <p:cNvPr id="6" name="Obraz 5"/>
          <p:cNvPicPr>
            <a:picLocks noChangeAspect="1"/>
          </p:cNvPicPr>
          <p:nvPr/>
        </p:nvPicPr>
        <p:blipFill rotWithShape="1">
          <a:blip r:embed="rId5"/>
          <a:srcRect l="25931" t="37944" r="54769" b="44679"/>
          <a:stretch/>
        </p:blipFill>
        <p:spPr>
          <a:xfrm>
            <a:off x="7595084" y="3887967"/>
            <a:ext cx="2699657" cy="1367245"/>
          </a:xfrm>
          <a:prstGeom prst="rect">
            <a:avLst/>
          </a:prstGeom>
        </p:spPr>
      </p:pic>
      <p:sp>
        <p:nvSpPr>
          <p:cNvPr id="7" name="pole tekstowe 6"/>
          <p:cNvSpPr txBox="1"/>
          <p:nvPr/>
        </p:nvSpPr>
        <p:spPr>
          <a:xfrm>
            <a:off x="2890764" y="1712137"/>
            <a:ext cx="1090293" cy="646331"/>
          </a:xfrm>
          <a:prstGeom prst="rect">
            <a:avLst/>
          </a:prstGeom>
          <a:noFill/>
        </p:spPr>
        <p:txBody>
          <a:bodyPr wrap="square" rtlCol="0">
            <a:spAutoFit/>
          </a:bodyPr>
          <a:lstStyle/>
          <a:p>
            <a:r>
              <a:rPr lang="pl-PL" sz="3600" b="1" dirty="0" smtClean="0">
                <a:solidFill>
                  <a:srgbClr val="FF0000"/>
                </a:solidFill>
                <a:latin typeface="Arial" panose="020B0604020202020204" pitchFamily="34" charset="0"/>
                <a:cs typeface="Arial" panose="020B0604020202020204" pitchFamily="34" charset="0"/>
              </a:rPr>
              <a:t>NIE</a:t>
            </a:r>
            <a:endParaRPr lang="pl-PL" sz="3600" b="1" dirty="0">
              <a:solidFill>
                <a:srgbClr val="FF0000"/>
              </a:solidFill>
              <a:latin typeface="Arial" panose="020B0604020202020204" pitchFamily="34" charset="0"/>
              <a:cs typeface="Arial" panose="020B0604020202020204" pitchFamily="34" charset="0"/>
            </a:endParaRPr>
          </a:p>
        </p:txBody>
      </p:sp>
      <p:sp>
        <p:nvSpPr>
          <p:cNvPr id="9" name="pole tekstowe 8"/>
          <p:cNvSpPr txBox="1"/>
          <p:nvPr/>
        </p:nvSpPr>
        <p:spPr>
          <a:xfrm>
            <a:off x="8505321" y="1781805"/>
            <a:ext cx="1090293" cy="646331"/>
          </a:xfrm>
          <a:prstGeom prst="rect">
            <a:avLst/>
          </a:prstGeom>
          <a:noFill/>
        </p:spPr>
        <p:txBody>
          <a:bodyPr wrap="square" rtlCol="0">
            <a:spAutoFit/>
          </a:bodyPr>
          <a:lstStyle/>
          <a:p>
            <a:r>
              <a:rPr lang="pl-PL" sz="3600" b="1" dirty="0" smtClean="0">
                <a:solidFill>
                  <a:srgbClr val="92D050"/>
                </a:solidFill>
                <a:latin typeface="Arial" panose="020B0604020202020204" pitchFamily="34" charset="0"/>
                <a:cs typeface="Arial" panose="020B0604020202020204" pitchFamily="34" charset="0"/>
              </a:rPr>
              <a:t>TAK</a:t>
            </a:r>
            <a:endParaRPr lang="pl-PL" sz="3600" b="1" dirty="0">
              <a:solidFill>
                <a:srgbClr val="92D050"/>
              </a:solidFill>
              <a:latin typeface="Arial" panose="020B0604020202020204" pitchFamily="34" charset="0"/>
              <a:cs typeface="Arial" panose="020B0604020202020204" pitchFamily="34" charset="0"/>
            </a:endParaRPr>
          </a:p>
        </p:txBody>
      </p:sp>
      <p:sp>
        <p:nvSpPr>
          <p:cNvPr id="10" name="pole tekstowe 9"/>
          <p:cNvSpPr txBox="1"/>
          <p:nvPr/>
        </p:nvSpPr>
        <p:spPr>
          <a:xfrm>
            <a:off x="2798704" y="4243670"/>
            <a:ext cx="1090293" cy="646331"/>
          </a:xfrm>
          <a:prstGeom prst="rect">
            <a:avLst/>
          </a:prstGeom>
          <a:noFill/>
        </p:spPr>
        <p:txBody>
          <a:bodyPr wrap="square" rtlCol="0">
            <a:spAutoFit/>
          </a:bodyPr>
          <a:lstStyle/>
          <a:p>
            <a:r>
              <a:rPr lang="pl-PL" sz="3600" b="1" dirty="0" smtClean="0">
                <a:solidFill>
                  <a:srgbClr val="92D050"/>
                </a:solidFill>
                <a:latin typeface="Arial" panose="020B0604020202020204" pitchFamily="34" charset="0"/>
                <a:cs typeface="Arial" panose="020B0604020202020204" pitchFamily="34" charset="0"/>
              </a:rPr>
              <a:t>TAK</a:t>
            </a:r>
            <a:endParaRPr lang="pl-PL" sz="3600" b="1" dirty="0">
              <a:solidFill>
                <a:srgbClr val="92D050"/>
              </a:solidFill>
              <a:latin typeface="Arial" panose="020B0604020202020204" pitchFamily="34" charset="0"/>
              <a:cs typeface="Arial" panose="020B0604020202020204" pitchFamily="34" charset="0"/>
            </a:endParaRPr>
          </a:p>
        </p:txBody>
      </p:sp>
      <p:sp>
        <p:nvSpPr>
          <p:cNvPr id="11" name="pole tekstowe 10"/>
          <p:cNvSpPr txBox="1"/>
          <p:nvPr/>
        </p:nvSpPr>
        <p:spPr>
          <a:xfrm>
            <a:off x="8505320" y="4204072"/>
            <a:ext cx="1090293" cy="646331"/>
          </a:xfrm>
          <a:prstGeom prst="rect">
            <a:avLst/>
          </a:prstGeom>
          <a:noFill/>
        </p:spPr>
        <p:txBody>
          <a:bodyPr wrap="square" rtlCol="0">
            <a:spAutoFit/>
          </a:bodyPr>
          <a:lstStyle/>
          <a:p>
            <a:r>
              <a:rPr lang="pl-PL" sz="3600" b="1" dirty="0" smtClean="0">
                <a:solidFill>
                  <a:srgbClr val="FF0000"/>
                </a:solidFill>
                <a:latin typeface="Arial" panose="020B0604020202020204" pitchFamily="34" charset="0"/>
                <a:cs typeface="Arial" panose="020B0604020202020204" pitchFamily="34" charset="0"/>
              </a:rPr>
              <a:t>NIE</a:t>
            </a:r>
            <a:endParaRPr lang="pl-PL" sz="3600" b="1" dirty="0">
              <a:solidFill>
                <a:srgbClr val="FF0000"/>
              </a:solidFill>
              <a:latin typeface="Arial" panose="020B0604020202020204" pitchFamily="34" charset="0"/>
              <a:cs typeface="Arial" panose="020B0604020202020204" pitchFamily="34" charset="0"/>
            </a:endParaRPr>
          </a:p>
        </p:txBody>
      </p:sp>
      <p:sp>
        <p:nvSpPr>
          <p:cNvPr id="8" name="Prostokąt 7"/>
          <p:cNvSpPr/>
          <p:nvPr/>
        </p:nvSpPr>
        <p:spPr>
          <a:xfrm>
            <a:off x="885106" y="2975269"/>
            <a:ext cx="4917488" cy="600164"/>
          </a:xfrm>
          <a:prstGeom prst="rect">
            <a:avLst/>
          </a:prstGeom>
        </p:spPr>
        <p:txBody>
          <a:bodyPr wrap="square">
            <a:spAutoFit/>
          </a:bodyPr>
          <a:lstStyle/>
          <a:p>
            <a:pPr algn="ctr" fontAlgn="base"/>
            <a:r>
              <a:rPr lang="pl-PL" sz="1100" b="1" dirty="0" smtClean="0">
                <a:latin typeface="Arial" panose="020B0604020202020204" pitchFamily="34" charset="0"/>
                <a:cs typeface="Arial" panose="020B0604020202020204" pitchFamily="34" charset="0"/>
              </a:rPr>
              <a:t>Czy </a:t>
            </a:r>
            <a:r>
              <a:rPr lang="pl-PL" sz="1100" b="1" dirty="0">
                <a:latin typeface="Arial" panose="020B0604020202020204" pitchFamily="34" charset="0"/>
                <a:cs typeface="Arial" panose="020B0604020202020204" pitchFamily="34" charset="0"/>
              </a:rPr>
              <a:t>widząc te znaki umieszczone na drodze o dopuszczalnej prędkości </a:t>
            </a:r>
            <a:endParaRPr lang="pl-PL" sz="1100" b="1" dirty="0" smtClean="0">
              <a:latin typeface="Arial" panose="020B0604020202020204" pitchFamily="34" charset="0"/>
              <a:cs typeface="Arial" panose="020B0604020202020204" pitchFamily="34" charset="0"/>
            </a:endParaRPr>
          </a:p>
          <a:p>
            <a:pPr algn="ctr" fontAlgn="base"/>
            <a:r>
              <a:rPr lang="pl-PL" sz="1100" b="1" dirty="0" smtClean="0">
                <a:latin typeface="Arial" panose="020B0604020202020204" pitchFamily="34" charset="0"/>
                <a:cs typeface="Arial" panose="020B0604020202020204" pitchFamily="34" charset="0"/>
              </a:rPr>
              <a:t>przekraczającej </a:t>
            </a:r>
            <a:r>
              <a:rPr lang="pl-PL" sz="1100" b="1" dirty="0">
                <a:latin typeface="Arial" panose="020B0604020202020204" pitchFamily="34" charset="0"/>
                <a:cs typeface="Arial" panose="020B0604020202020204" pitchFamily="34" charset="0"/>
              </a:rPr>
              <a:t>60 km/h, kierujący pojazdem jest ostrzeżony </a:t>
            </a:r>
            <a:endParaRPr lang="pl-PL" sz="1100" b="1" dirty="0" smtClean="0">
              <a:latin typeface="Arial" panose="020B0604020202020204" pitchFamily="34" charset="0"/>
              <a:cs typeface="Arial" panose="020B0604020202020204" pitchFamily="34" charset="0"/>
            </a:endParaRPr>
          </a:p>
          <a:p>
            <a:pPr algn="ctr" fontAlgn="base"/>
            <a:r>
              <a:rPr lang="pl-PL" sz="1100" b="1" dirty="0" smtClean="0">
                <a:latin typeface="Arial" panose="020B0604020202020204" pitchFamily="34" charset="0"/>
                <a:cs typeface="Arial" panose="020B0604020202020204" pitchFamily="34" charset="0"/>
              </a:rPr>
              <a:t>o </a:t>
            </a:r>
            <a:r>
              <a:rPr lang="pl-PL" sz="1100" b="1" dirty="0">
                <a:latin typeface="Arial" panose="020B0604020202020204" pitchFamily="34" charset="0"/>
                <a:cs typeface="Arial" panose="020B0604020202020204" pitchFamily="34" charset="0"/>
              </a:rPr>
              <a:t>przejeździe kolejowym bez zapór?</a:t>
            </a:r>
            <a:endParaRPr lang="pl-PL" sz="1100" b="1" i="0" dirty="0">
              <a:effectLst/>
              <a:latin typeface="Arial" panose="020B0604020202020204" pitchFamily="34" charset="0"/>
              <a:cs typeface="Arial" panose="020B0604020202020204" pitchFamily="34" charset="0"/>
            </a:endParaRPr>
          </a:p>
        </p:txBody>
      </p:sp>
      <p:sp>
        <p:nvSpPr>
          <p:cNvPr id="12" name="Prostokąt 11"/>
          <p:cNvSpPr/>
          <p:nvPr/>
        </p:nvSpPr>
        <p:spPr>
          <a:xfrm>
            <a:off x="6441996" y="2975269"/>
            <a:ext cx="5005831" cy="600164"/>
          </a:xfrm>
          <a:prstGeom prst="rect">
            <a:avLst/>
          </a:prstGeom>
        </p:spPr>
        <p:txBody>
          <a:bodyPr wrap="square">
            <a:spAutoFit/>
          </a:bodyPr>
          <a:lstStyle/>
          <a:p>
            <a:pPr algn="ctr" fontAlgn="base"/>
            <a:r>
              <a:rPr lang="pl-PL" sz="1100" b="1" dirty="0" smtClean="0">
                <a:latin typeface="inherit"/>
              </a:rPr>
              <a:t>Czy </a:t>
            </a:r>
            <a:r>
              <a:rPr lang="pl-PL" sz="1100" b="1" dirty="0">
                <a:latin typeface="inherit"/>
              </a:rPr>
              <a:t>widząc te znaki umieszczone na drodze o dopuszczalnej prędkości </a:t>
            </a:r>
            <a:endParaRPr lang="pl-PL" sz="1100" b="1" dirty="0" smtClean="0">
              <a:latin typeface="inherit"/>
            </a:endParaRPr>
          </a:p>
          <a:p>
            <a:pPr algn="ctr" fontAlgn="base"/>
            <a:r>
              <a:rPr lang="pl-PL" sz="1100" b="1" dirty="0" smtClean="0">
                <a:latin typeface="inherit"/>
              </a:rPr>
              <a:t>przekraczającej </a:t>
            </a:r>
            <a:r>
              <a:rPr lang="pl-PL" sz="1100" b="1" dirty="0">
                <a:latin typeface="inherit"/>
              </a:rPr>
              <a:t>60 km/h, kierujący pojazdem </a:t>
            </a:r>
            <a:endParaRPr lang="pl-PL" sz="1100" b="1" dirty="0" smtClean="0">
              <a:latin typeface="inherit"/>
            </a:endParaRPr>
          </a:p>
          <a:p>
            <a:pPr algn="ctr" fontAlgn="base"/>
            <a:r>
              <a:rPr lang="pl-PL" sz="1100" b="1" dirty="0" smtClean="0">
                <a:latin typeface="inherit"/>
              </a:rPr>
              <a:t>jest w </a:t>
            </a:r>
            <a:r>
              <a:rPr lang="pl-PL" sz="1100" b="1" dirty="0">
                <a:latin typeface="inherit"/>
              </a:rPr>
              <a:t>odległości 150-300 m od przejazdu kolejowego?</a:t>
            </a:r>
            <a:endParaRPr lang="pl-PL" sz="1100" b="1" i="0" dirty="0">
              <a:effectLst/>
              <a:latin typeface="inherit"/>
            </a:endParaRPr>
          </a:p>
        </p:txBody>
      </p:sp>
      <p:sp>
        <p:nvSpPr>
          <p:cNvPr id="13" name="Prostokąt 12"/>
          <p:cNvSpPr/>
          <p:nvPr/>
        </p:nvSpPr>
        <p:spPr>
          <a:xfrm>
            <a:off x="944354" y="5408442"/>
            <a:ext cx="4983111" cy="600164"/>
          </a:xfrm>
          <a:prstGeom prst="rect">
            <a:avLst/>
          </a:prstGeom>
        </p:spPr>
        <p:txBody>
          <a:bodyPr wrap="square">
            <a:spAutoFit/>
          </a:bodyPr>
          <a:lstStyle/>
          <a:p>
            <a:pPr algn="ctr" fontAlgn="base"/>
            <a:r>
              <a:rPr lang="pl-PL" sz="1100" b="1" dirty="0" smtClean="0">
                <a:latin typeface="Arial" panose="020B0604020202020204" pitchFamily="34" charset="0"/>
                <a:cs typeface="Arial" panose="020B0604020202020204" pitchFamily="34" charset="0"/>
              </a:rPr>
              <a:t>Czy </a:t>
            </a:r>
            <a:r>
              <a:rPr lang="pl-PL" sz="1100" b="1" dirty="0">
                <a:latin typeface="Arial" panose="020B0604020202020204" pitchFamily="34" charset="0"/>
                <a:cs typeface="Arial" panose="020B0604020202020204" pitchFamily="34" charset="0"/>
              </a:rPr>
              <a:t>widząc te znaki umieszczone na drodze o dopuszczalnej prędkości nieprzekraczającej 60 km/h, kierujący pojazdem jest ostrzegany </a:t>
            </a:r>
            <a:endParaRPr lang="pl-PL" sz="1100" b="1" dirty="0" smtClean="0">
              <a:latin typeface="Arial" panose="020B0604020202020204" pitchFamily="34" charset="0"/>
              <a:cs typeface="Arial" panose="020B0604020202020204" pitchFamily="34" charset="0"/>
            </a:endParaRPr>
          </a:p>
          <a:p>
            <a:pPr algn="ctr" fontAlgn="base"/>
            <a:r>
              <a:rPr lang="pl-PL" sz="1100" b="1" dirty="0" smtClean="0">
                <a:latin typeface="Arial" panose="020B0604020202020204" pitchFamily="34" charset="0"/>
                <a:cs typeface="Arial" panose="020B0604020202020204" pitchFamily="34" charset="0"/>
              </a:rPr>
              <a:t>o </a:t>
            </a:r>
            <a:r>
              <a:rPr lang="pl-PL" sz="1100" b="1" dirty="0">
                <a:latin typeface="Arial" panose="020B0604020202020204" pitchFamily="34" charset="0"/>
                <a:cs typeface="Arial" panose="020B0604020202020204" pitchFamily="34" charset="0"/>
              </a:rPr>
              <a:t>przejeździe kolejowym bez zapór?</a:t>
            </a:r>
            <a:endParaRPr lang="pl-PL" sz="1100" b="1" i="0" dirty="0">
              <a:effectLst/>
              <a:latin typeface="Arial" panose="020B0604020202020204" pitchFamily="34" charset="0"/>
              <a:cs typeface="Arial" panose="020B0604020202020204" pitchFamily="34" charset="0"/>
            </a:endParaRPr>
          </a:p>
        </p:txBody>
      </p:sp>
      <p:sp>
        <p:nvSpPr>
          <p:cNvPr id="14" name="Prostokąt 13"/>
          <p:cNvSpPr/>
          <p:nvPr/>
        </p:nvSpPr>
        <p:spPr>
          <a:xfrm>
            <a:off x="6379706" y="5408442"/>
            <a:ext cx="5097271" cy="600164"/>
          </a:xfrm>
          <a:prstGeom prst="rect">
            <a:avLst/>
          </a:prstGeom>
        </p:spPr>
        <p:txBody>
          <a:bodyPr wrap="square">
            <a:spAutoFit/>
          </a:bodyPr>
          <a:lstStyle/>
          <a:p>
            <a:pPr algn="ctr" fontAlgn="base"/>
            <a:r>
              <a:rPr lang="pl-PL" sz="1100" b="1" dirty="0" smtClean="0">
                <a:latin typeface="Arial" panose="020B0604020202020204" pitchFamily="34" charset="0"/>
                <a:cs typeface="Arial" panose="020B0604020202020204" pitchFamily="34" charset="0"/>
              </a:rPr>
              <a:t>Czy </a:t>
            </a:r>
            <a:r>
              <a:rPr lang="pl-PL" sz="1100" b="1" dirty="0">
                <a:latin typeface="Arial" panose="020B0604020202020204" pitchFamily="34" charset="0"/>
                <a:cs typeface="Arial" panose="020B0604020202020204" pitchFamily="34" charset="0"/>
              </a:rPr>
              <a:t>widząc te znaki umieszczone na drodze o dopuszczalnej prędkości nieprzekraczającej 60 km/h, kierujący pojazdem jest ostrzegany </a:t>
            </a:r>
            <a:endParaRPr lang="pl-PL" sz="1100" b="1" dirty="0" smtClean="0">
              <a:latin typeface="Arial" panose="020B0604020202020204" pitchFamily="34" charset="0"/>
              <a:cs typeface="Arial" panose="020B0604020202020204" pitchFamily="34" charset="0"/>
            </a:endParaRPr>
          </a:p>
          <a:p>
            <a:pPr algn="ctr" fontAlgn="base"/>
            <a:r>
              <a:rPr lang="pl-PL" sz="1100" b="1" dirty="0" smtClean="0">
                <a:latin typeface="Arial" panose="020B0604020202020204" pitchFamily="34" charset="0"/>
                <a:cs typeface="Arial" panose="020B0604020202020204" pitchFamily="34" charset="0"/>
              </a:rPr>
              <a:t>o </a:t>
            </a:r>
            <a:r>
              <a:rPr lang="pl-PL" sz="1100" b="1" dirty="0">
                <a:latin typeface="Arial" panose="020B0604020202020204" pitchFamily="34" charset="0"/>
                <a:cs typeface="Arial" panose="020B0604020202020204" pitchFamily="34" charset="0"/>
              </a:rPr>
              <a:t>przejeździe kolejowym z zaporami?</a:t>
            </a:r>
            <a:endParaRPr lang="pl-PL" sz="1100" b="1" i="0" dirty="0">
              <a:effectLst/>
              <a:latin typeface="Arial" panose="020B0604020202020204" pitchFamily="34" charset="0"/>
              <a:cs typeface="Arial" panose="020B0604020202020204" pitchFamily="34" charset="0"/>
            </a:endParaRPr>
          </a:p>
        </p:txBody>
      </p:sp>
      <p:sp>
        <p:nvSpPr>
          <p:cNvPr id="16" name="Tytuł 1"/>
          <p:cNvSpPr>
            <a:spLocks noGrp="1"/>
          </p:cNvSpPr>
          <p:nvPr>
            <p:ph type="title"/>
          </p:nvPr>
        </p:nvSpPr>
        <p:spPr>
          <a:xfrm>
            <a:off x="0" y="308730"/>
            <a:ext cx="10515600" cy="328210"/>
          </a:xfrm>
        </p:spPr>
        <p:txBody>
          <a:bodyPr>
            <a:normAutofit fontScale="90000"/>
          </a:bodyPr>
          <a:lstStyle/>
          <a:p>
            <a:r>
              <a:rPr lang="pl-PL" dirty="0" smtClean="0">
                <a:solidFill>
                  <a:schemeClr val="bg1"/>
                </a:solidFill>
                <a:latin typeface="Arial" panose="020B0604020202020204" pitchFamily="34" charset="0"/>
                <a:cs typeface="Arial" panose="020B0604020202020204" pitchFamily="34" charset="0"/>
              </a:rPr>
              <a:t>Testy egzaminacyjne</a:t>
            </a:r>
            <a:br>
              <a:rPr lang="pl-PL" dirty="0" smtClean="0">
                <a:solidFill>
                  <a:schemeClr val="bg1"/>
                </a:solidFill>
                <a:latin typeface="Arial" panose="020B0604020202020204" pitchFamily="34" charset="0"/>
                <a:cs typeface="Arial" panose="020B0604020202020204" pitchFamily="34" charset="0"/>
              </a:rPr>
            </a:br>
            <a:r>
              <a:rPr lang="pl-PL" sz="2200" dirty="0" smtClean="0">
                <a:solidFill>
                  <a:schemeClr val="bg1">
                    <a:lumMod val="50000"/>
                  </a:schemeClr>
                </a:solidFill>
                <a:latin typeface="Arial" panose="020B0604020202020204" pitchFamily="34" charset="0"/>
                <a:cs typeface="Arial" panose="020B0604020202020204" pitchFamily="34" charset="0"/>
              </a:rPr>
              <a:t>Przykładowe pytania testów egzaminacyjnych</a:t>
            </a:r>
            <a:endParaRPr lang="pl-PL" sz="2200" dirty="0">
              <a:solidFill>
                <a:schemeClr val="bg1">
                  <a:lumMod val="5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7945015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randombar(horizontal)">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randombar(horizontal)">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randombar(horizontal)">
                                      <p:cBhvr>
                                        <p:cTn id="2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P spid="10" grpId="0"/>
      <p:bldP spid="11"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raz 2"/>
          <p:cNvPicPr>
            <a:picLocks noChangeAspect="1"/>
          </p:cNvPicPr>
          <p:nvPr/>
        </p:nvPicPr>
        <p:blipFill rotWithShape="1">
          <a:blip r:embed="rId2"/>
          <a:srcRect l="25925" t="37688" r="54881" b="44816"/>
          <a:stretch/>
        </p:blipFill>
        <p:spPr>
          <a:xfrm>
            <a:off x="2284479" y="1212353"/>
            <a:ext cx="2409856" cy="1235651"/>
          </a:xfrm>
          <a:prstGeom prst="rect">
            <a:avLst/>
          </a:prstGeom>
        </p:spPr>
      </p:pic>
      <p:pic>
        <p:nvPicPr>
          <p:cNvPr id="4" name="Obraz 3"/>
          <p:cNvPicPr>
            <a:picLocks noChangeAspect="1"/>
          </p:cNvPicPr>
          <p:nvPr/>
        </p:nvPicPr>
        <p:blipFill rotWithShape="1">
          <a:blip r:embed="rId3"/>
          <a:srcRect l="25897" t="26426" r="54760" b="52310"/>
          <a:stretch/>
        </p:blipFill>
        <p:spPr>
          <a:xfrm>
            <a:off x="7324875" y="961741"/>
            <a:ext cx="2403325" cy="1486263"/>
          </a:xfrm>
          <a:prstGeom prst="rect">
            <a:avLst/>
          </a:prstGeom>
        </p:spPr>
      </p:pic>
      <p:pic>
        <p:nvPicPr>
          <p:cNvPr id="5" name="Obraz 4"/>
          <p:cNvPicPr>
            <a:picLocks noChangeAspect="1"/>
          </p:cNvPicPr>
          <p:nvPr/>
        </p:nvPicPr>
        <p:blipFill rotWithShape="1">
          <a:blip r:embed="rId4"/>
          <a:srcRect l="26035" t="35633" r="54903" b="42834"/>
          <a:stretch/>
        </p:blipFill>
        <p:spPr>
          <a:xfrm>
            <a:off x="2187722" y="3492137"/>
            <a:ext cx="2508069" cy="1593669"/>
          </a:xfrm>
          <a:prstGeom prst="rect">
            <a:avLst/>
          </a:prstGeom>
        </p:spPr>
      </p:pic>
      <p:pic>
        <p:nvPicPr>
          <p:cNvPr id="6" name="Obraz 5"/>
          <p:cNvPicPr>
            <a:picLocks noChangeAspect="1"/>
          </p:cNvPicPr>
          <p:nvPr/>
        </p:nvPicPr>
        <p:blipFill rotWithShape="1">
          <a:blip r:embed="rId5"/>
          <a:srcRect l="25953" t="26322" r="54755" b="52061"/>
          <a:stretch/>
        </p:blipFill>
        <p:spPr>
          <a:xfrm>
            <a:off x="7324875" y="3526970"/>
            <a:ext cx="2473235" cy="1558836"/>
          </a:xfrm>
          <a:prstGeom prst="rect">
            <a:avLst/>
          </a:prstGeom>
        </p:spPr>
      </p:pic>
      <p:sp>
        <p:nvSpPr>
          <p:cNvPr id="7" name="pole tekstowe 6"/>
          <p:cNvSpPr txBox="1"/>
          <p:nvPr/>
        </p:nvSpPr>
        <p:spPr>
          <a:xfrm>
            <a:off x="3012614" y="1493625"/>
            <a:ext cx="1090293" cy="646331"/>
          </a:xfrm>
          <a:prstGeom prst="rect">
            <a:avLst/>
          </a:prstGeom>
          <a:noFill/>
        </p:spPr>
        <p:txBody>
          <a:bodyPr wrap="square" rtlCol="0">
            <a:spAutoFit/>
          </a:bodyPr>
          <a:lstStyle/>
          <a:p>
            <a:r>
              <a:rPr lang="pl-PL" sz="3600" b="1" dirty="0" smtClean="0">
                <a:solidFill>
                  <a:srgbClr val="92D050"/>
                </a:solidFill>
                <a:latin typeface="Arial" panose="020B0604020202020204" pitchFamily="34" charset="0"/>
                <a:cs typeface="Arial" panose="020B0604020202020204" pitchFamily="34" charset="0"/>
              </a:rPr>
              <a:t>TAK</a:t>
            </a:r>
            <a:endParaRPr lang="pl-PL" sz="3600" b="1" dirty="0">
              <a:solidFill>
                <a:srgbClr val="92D050"/>
              </a:solidFill>
              <a:latin typeface="Arial" panose="020B0604020202020204" pitchFamily="34" charset="0"/>
              <a:cs typeface="Arial" panose="020B0604020202020204" pitchFamily="34" charset="0"/>
            </a:endParaRPr>
          </a:p>
        </p:txBody>
      </p:sp>
      <p:sp>
        <p:nvSpPr>
          <p:cNvPr id="8" name="pole tekstowe 7"/>
          <p:cNvSpPr txBox="1"/>
          <p:nvPr/>
        </p:nvSpPr>
        <p:spPr>
          <a:xfrm>
            <a:off x="8034868" y="1385848"/>
            <a:ext cx="1090293" cy="646331"/>
          </a:xfrm>
          <a:prstGeom prst="rect">
            <a:avLst/>
          </a:prstGeom>
          <a:noFill/>
        </p:spPr>
        <p:txBody>
          <a:bodyPr wrap="square" rtlCol="0">
            <a:spAutoFit/>
          </a:bodyPr>
          <a:lstStyle/>
          <a:p>
            <a:r>
              <a:rPr lang="pl-PL" sz="3600" b="1" dirty="0" smtClean="0">
                <a:solidFill>
                  <a:srgbClr val="92D050"/>
                </a:solidFill>
                <a:latin typeface="Arial" panose="020B0604020202020204" pitchFamily="34" charset="0"/>
                <a:cs typeface="Arial" panose="020B0604020202020204" pitchFamily="34" charset="0"/>
              </a:rPr>
              <a:t>TAK</a:t>
            </a:r>
            <a:endParaRPr lang="pl-PL" sz="3600" b="1" dirty="0">
              <a:solidFill>
                <a:srgbClr val="92D050"/>
              </a:solidFill>
              <a:latin typeface="Arial" panose="020B0604020202020204" pitchFamily="34" charset="0"/>
              <a:cs typeface="Arial" panose="020B0604020202020204" pitchFamily="34" charset="0"/>
            </a:endParaRPr>
          </a:p>
        </p:txBody>
      </p:sp>
      <p:sp>
        <p:nvSpPr>
          <p:cNvPr id="9" name="pole tekstowe 8"/>
          <p:cNvSpPr txBox="1"/>
          <p:nvPr/>
        </p:nvSpPr>
        <p:spPr>
          <a:xfrm>
            <a:off x="2939725" y="3938663"/>
            <a:ext cx="1173586" cy="646331"/>
          </a:xfrm>
          <a:prstGeom prst="rect">
            <a:avLst/>
          </a:prstGeom>
          <a:noFill/>
        </p:spPr>
        <p:txBody>
          <a:bodyPr wrap="square" rtlCol="0">
            <a:spAutoFit/>
          </a:bodyPr>
          <a:lstStyle/>
          <a:p>
            <a:r>
              <a:rPr lang="pl-PL" sz="3600" b="1" dirty="0" smtClean="0">
                <a:solidFill>
                  <a:srgbClr val="FF0000"/>
                </a:solidFill>
                <a:latin typeface="Arial" panose="020B0604020202020204" pitchFamily="34" charset="0"/>
                <a:cs typeface="Arial" panose="020B0604020202020204" pitchFamily="34" charset="0"/>
              </a:rPr>
              <a:t>NIE</a:t>
            </a:r>
            <a:endParaRPr lang="pl-PL" sz="3600" b="1" dirty="0">
              <a:solidFill>
                <a:srgbClr val="FF0000"/>
              </a:solidFill>
              <a:latin typeface="Arial" panose="020B0604020202020204" pitchFamily="34" charset="0"/>
              <a:cs typeface="Arial" panose="020B0604020202020204" pitchFamily="34" charset="0"/>
            </a:endParaRPr>
          </a:p>
        </p:txBody>
      </p:sp>
      <p:sp>
        <p:nvSpPr>
          <p:cNvPr id="10" name="pole tekstowe 9"/>
          <p:cNvSpPr txBox="1"/>
          <p:nvPr/>
        </p:nvSpPr>
        <p:spPr>
          <a:xfrm>
            <a:off x="8080723" y="3981203"/>
            <a:ext cx="1053146" cy="646331"/>
          </a:xfrm>
          <a:prstGeom prst="rect">
            <a:avLst/>
          </a:prstGeom>
          <a:noFill/>
        </p:spPr>
        <p:txBody>
          <a:bodyPr wrap="square" rtlCol="0">
            <a:spAutoFit/>
          </a:bodyPr>
          <a:lstStyle/>
          <a:p>
            <a:r>
              <a:rPr lang="pl-PL" sz="3600" b="1" dirty="0" smtClean="0">
                <a:solidFill>
                  <a:srgbClr val="FF0000"/>
                </a:solidFill>
                <a:latin typeface="Arial" panose="020B0604020202020204" pitchFamily="34" charset="0"/>
                <a:cs typeface="Arial" panose="020B0604020202020204" pitchFamily="34" charset="0"/>
              </a:rPr>
              <a:t>NIE</a:t>
            </a:r>
            <a:endParaRPr lang="pl-PL" sz="3600" b="1" dirty="0">
              <a:solidFill>
                <a:srgbClr val="FF0000"/>
              </a:solidFill>
              <a:latin typeface="Arial" panose="020B0604020202020204" pitchFamily="34" charset="0"/>
              <a:cs typeface="Arial" panose="020B0604020202020204" pitchFamily="34" charset="0"/>
            </a:endParaRPr>
          </a:p>
        </p:txBody>
      </p:sp>
      <p:sp>
        <p:nvSpPr>
          <p:cNvPr id="11" name="Prostokąt 10"/>
          <p:cNvSpPr/>
          <p:nvPr/>
        </p:nvSpPr>
        <p:spPr>
          <a:xfrm>
            <a:off x="983580" y="2595327"/>
            <a:ext cx="5148360" cy="600164"/>
          </a:xfrm>
          <a:prstGeom prst="rect">
            <a:avLst/>
          </a:prstGeom>
        </p:spPr>
        <p:txBody>
          <a:bodyPr wrap="square">
            <a:spAutoFit/>
          </a:bodyPr>
          <a:lstStyle/>
          <a:p>
            <a:pPr algn="ctr" fontAlgn="base"/>
            <a:r>
              <a:rPr lang="pl-PL" sz="1100" b="1" dirty="0" smtClean="0">
                <a:latin typeface="Arial" panose="020B0604020202020204" pitchFamily="34" charset="0"/>
                <a:cs typeface="Arial" panose="020B0604020202020204" pitchFamily="34" charset="0"/>
              </a:rPr>
              <a:t>Czy </a:t>
            </a:r>
            <a:r>
              <a:rPr lang="pl-PL" sz="1100" b="1" dirty="0">
                <a:latin typeface="Arial" panose="020B0604020202020204" pitchFamily="34" charset="0"/>
                <a:cs typeface="Arial" panose="020B0604020202020204" pitchFamily="34" charset="0"/>
              </a:rPr>
              <a:t>widząc te znaki umieszczone na drodze o dopuszczalnej prędkości nieprzekraczającej 60 km/h, kierujący pojazdem jest w odległości </a:t>
            </a:r>
            <a:endParaRPr lang="pl-PL" sz="1100" b="1" dirty="0" smtClean="0">
              <a:latin typeface="Arial" panose="020B0604020202020204" pitchFamily="34" charset="0"/>
              <a:cs typeface="Arial" panose="020B0604020202020204" pitchFamily="34" charset="0"/>
            </a:endParaRPr>
          </a:p>
          <a:p>
            <a:pPr algn="ctr" fontAlgn="base"/>
            <a:r>
              <a:rPr lang="pl-PL" sz="1100" b="1" dirty="0" smtClean="0">
                <a:latin typeface="Arial" panose="020B0604020202020204" pitchFamily="34" charset="0"/>
                <a:cs typeface="Arial" panose="020B0604020202020204" pitchFamily="34" charset="0"/>
              </a:rPr>
              <a:t>do </a:t>
            </a:r>
            <a:r>
              <a:rPr lang="pl-PL" sz="1100" b="1" dirty="0">
                <a:latin typeface="Arial" panose="020B0604020202020204" pitchFamily="34" charset="0"/>
                <a:cs typeface="Arial" panose="020B0604020202020204" pitchFamily="34" charset="0"/>
              </a:rPr>
              <a:t>100 m </a:t>
            </a:r>
            <a:r>
              <a:rPr lang="pl-PL" sz="1100" b="1" dirty="0" smtClean="0">
                <a:latin typeface="Arial" panose="020B0604020202020204" pitchFamily="34" charset="0"/>
                <a:cs typeface="Arial" panose="020B0604020202020204" pitchFamily="34" charset="0"/>
              </a:rPr>
              <a:t>od </a:t>
            </a:r>
            <a:r>
              <a:rPr lang="pl-PL" sz="1100" b="1" dirty="0">
                <a:latin typeface="Arial" panose="020B0604020202020204" pitchFamily="34" charset="0"/>
                <a:cs typeface="Arial" panose="020B0604020202020204" pitchFamily="34" charset="0"/>
              </a:rPr>
              <a:t>przejazdu kolejowego?</a:t>
            </a:r>
            <a:endParaRPr lang="pl-PL" sz="1100" b="1" i="0" dirty="0">
              <a:effectLst/>
              <a:latin typeface="Arial" panose="020B0604020202020204" pitchFamily="34" charset="0"/>
              <a:cs typeface="Arial" panose="020B0604020202020204" pitchFamily="34" charset="0"/>
            </a:endParaRPr>
          </a:p>
        </p:txBody>
      </p:sp>
      <p:sp>
        <p:nvSpPr>
          <p:cNvPr id="12" name="Prostokąt 11"/>
          <p:cNvSpPr/>
          <p:nvPr/>
        </p:nvSpPr>
        <p:spPr>
          <a:xfrm>
            <a:off x="6996006" y="2589897"/>
            <a:ext cx="3130972" cy="430887"/>
          </a:xfrm>
          <a:prstGeom prst="rect">
            <a:avLst/>
          </a:prstGeom>
        </p:spPr>
        <p:txBody>
          <a:bodyPr wrap="square">
            <a:spAutoFit/>
          </a:bodyPr>
          <a:lstStyle/>
          <a:p>
            <a:pPr algn="ctr" fontAlgn="base"/>
            <a:r>
              <a:rPr lang="pl-PL" sz="1100" b="1" dirty="0" smtClean="0">
                <a:latin typeface="Arial" panose="020B0604020202020204" pitchFamily="34" charset="0"/>
                <a:cs typeface="Arial" panose="020B0604020202020204" pitchFamily="34" charset="0"/>
              </a:rPr>
              <a:t>Czy </a:t>
            </a:r>
            <a:r>
              <a:rPr lang="pl-PL" sz="1100" b="1" dirty="0">
                <a:latin typeface="Arial" panose="020B0604020202020204" pitchFamily="34" charset="0"/>
                <a:cs typeface="Arial" panose="020B0604020202020204" pitchFamily="34" charset="0"/>
              </a:rPr>
              <a:t>widząc ten znak kierujący pojazdem </a:t>
            </a:r>
            <a:endParaRPr lang="pl-PL" sz="1100" b="1" dirty="0" smtClean="0">
              <a:latin typeface="Arial" panose="020B0604020202020204" pitchFamily="34" charset="0"/>
              <a:cs typeface="Arial" panose="020B0604020202020204" pitchFamily="34" charset="0"/>
            </a:endParaRPr>
          </a:p>
          <a:p>
            <a:pPr algn="ctr" fontAlgn="base"/>
            <a:r>
              <a:rPr lang="pl-PL" sz="1100" b="1" dirty="0" smtClean="0">
                <a:latin typeface="Arial" panose="020B0604020202020204" pitchFamily="34" charset="0"/>
                <a:cs typeface="Arial" panose="020B0604020202020204" pitchFamily="34" charset="0"/>
              </a:rPr>
              <a:t>powinien zatrzymać </a:t>
            </a:r>
            <a:r>
              <a:rPr lang="pl-PL" sz="1100" b="1" dirty="0">
                <a:latin typeface="Arial" panose="020B0604020202020204" pitchFamily="34" charset="0"/>
                <a:cs typeface="Arial" panose="020B0604020202020204" pitchFamily="34" charset="0"/>
              </a:rPr>
              <a:t>pojazd przed znakiem?</a:t>
            </a:r>
            <a:endParaRPr lang="pl-PL" sz="1100" b="1" i="0" dirty="0">
              <a:effectLst/>
              <a:latin typeface="Arial" panose="020B0604020202020204" pitchFamily="34" charset="0"/>
              <a:cs typeface="Arial" panose="020B0604020202020204" pitchFamily="34" charset="0"/>
            </a:endParaRPr>
          </a:p>
        </p:txBody>
      </p:sp>
      <p:sp>
        <p:nvSpPr>
          <p:cNvPr id="13" name="Prostokąt 12"/>
          <p:cNvSpPr/>
          <p:nvPr/>
        </p:nvSpPr>
        <p:spPr>
          <a:xfrm>
            <a:off x="1911366" y="5227699"/>
            <a:ext cx="3060779" cy="600164"/>
          </a:xfrm>
          <a:prstGeom prst="rect">
            <a:avLst/>
          </a:prstGeom>
        </p:spPr>
        <p:txBody>
          <a:bodyPr wrap="square">
            <a:spAutoFit/>
          </a:bodyPr>
          <a:lstStyle/>
          <a:p>
            <a:pPr algn="ctr" fontAlgn="base"/>
            <a:r>
              <a:rPr lang="pl-PL" sz="1100" b="1" dirty="0" smtClean="0">
                <a:latin typeface="Arial" panose="020B0604020202020204" pitchFamily="34" charset="0"/>
                <a:cs typeface="Arial" panose="020B0604020202020204" pitchFamily="34" charset="0"/>
              </a:rPr>
              <a:t>Czy </a:t>
            </a:r>
            <a:r>
              <a:rPr lang="pl-PL" sz="1100" b="1" dirty="0">
                <a:latin typeface="Arial" panose="020B0604020202020204" pitchFamily="34" charset="0"/>
                <a:cs typeface="Arial" panose="020B0604020202020204" pitchFamily="34" charset="0"/>
              </a:rPr>
              <a:t>widząc ten znak kierujący pojazdem </a:t>
            </a:r>
            <a:endParaRPr lang="pl-PL" sz="1100" b="1" dirty="0" smtClean="0">
              <a:latin typeface="Arial" panose="020B0604020202020204" pitchFamily="34" charset="0"/>
              <a:cs typeface="Arial" panose="020B0604020202020204" pitchFamily="34" charset="0"/>
            </a:endParaRPr>
          </a:p>
          <a:p>
            <a:pPr algn="ctr" fontAlgn="base"/>
            <a:r>
              <a:rPr lang="pl-PL" sz="1100" b="1" dirty="0" smtClean="0">
                <a:latin typeface="Arial" panose="020B0604020202020204" pitchFamily="34" charset="0"/>
                <a:cs typeface="Arial" panose="020B0604020202020204" pitchFamily="34" charset="0"/>
              </a:rPr>
              <a:t>może </a:t>
            </a:r>
            <a:r>
              <a:rPr lang="pl-PL" sz="1100" b="1" dirty="0">
                <a:latin typeface="Arial" panose="020B0604020202020204" pitchFamily="34" charset="0"/>
                <a:cs typeface="Arial" panose="020B0604020202020204" pitchFamily="34" charset="0"/>
              </a:rPr>
              <a:t>nie zatrzymywać pojazdu</a:t>
            </a:r>
            <a:r>
              <a:rPr lang="pl-PL" sz="1100" b="1" dirty="0" smtClean="0">
                <a:latin typeface="Arial" panose="020B0604020202020204" pitchFamily="34" charset="0"/>
                <a:cs typeface="Arial" panose="020B0604020202020204" pitchFamily="34" charset="0"/>
              </a:rPr>
              <a:t>,</a:t>
            </a:r>
          </a:p>
          <a:p>
            <a:pPr algn="ctr" fontAlgn="base"/>
            <a:r>
              <a:rPr lang="pl-PL" sz="1100" b="1" dirty="0" smtClean="0">
                <a:latin typeface="Arial" panose="020B0604020202020204" pitchFamily="34" charset="0"/>
                <a:cs typeface="Arial" panose="020B0604020202020204" pitchFamily="34" charset="0"/>
              </a:rPr>
              <a:t>jeżeli </a:t>
            </a:r>
            <a:r>
              <a:rPr lang="pl-PL" sz="1100" b="1" dirty="0">
                <a:latin typeface="Arial" panose="020B0604020202020204" pitchFamily="34" charset="0"/>
                <a:cs typeface="Arial" panose="020B0604020202020204" pitchFamily="34" charset="0"/>
              </a:rPr>
              <a:t>przy znaku nie ma dróżnika?</a:t>
            </a:r>
            <a:endParaRPr lang="pl-PL" sz="1100" b="1" i="0" dirty="0">
              <a:effectLst/>
              <a:latin typeface="Arial" panose="020B0604020202020204" pitchFamily="34" charset="0"/>
              <a:cs typeface="Arial" panose="020B0604020202020204" pitchFamily="34" charset="0"/>
            </a:endParaRPr>
          </a:p>
        </p:txBody>
      </p:sp>
      <p:sp>
        <p:nvSpPr>
          <p:cNvPr id="14" name="Prostokąt 13"/>
          <p:cNvSpPr/>
          <p:nvPr/>
        </p:nvSpPr>
        <p:spPr>
          <a:xfrm>
            <a:off x="7089067" y="5227699"/>
            <a:ext cx="2874940" cy="600164"/>
          </a:xfrm>
          <a:prstGeom prst="rect">
            <a:avLst/>
          </a:prstGeom>
        </p:spPr>
        <p:txBody>
          <a:bodyPr wrap="square">
            <a:spAutoFit/>
          </a:bodyPr>
          <a:lstStyle/>
          <a:p>
            <a:pPr algn="ctr" fontAlgn="base"/>
            <a:r>
              <a:rPr lang="pl-PL" sz="1100" b="1" dirty="0" smtClean="0">
                <a:latin typeface="Arial" panose="020B0604020202020204" pitchFamily="34" charset="0"/>
                <a:cs typeface="Arial" panose="020B0604020202020204" pitchFamily="34" charset="0"/>
              </a:rPr>
              <a:t>Czy </a:t>
            </a:r>
            <a:r>
              <a:rPr lang="pl-PL" sz="1100" b="1" dirty="0">
                <a:latin typeface="Arial" panose="020B0604020202020204" pitchFamily="34" charset="0"/>
                <a:cs typeface="Arial" panose="020B0604020202020204" pitchFamily="34" charset="0"/>
              </a:rPr>
              <a:t>widząc ten znak kierujący pojazdem </a:t>
            </a:r>
            <a:endParaRPr lang="pl-PL" sz="1100" b="1" dirty="0" smtClean="0">
              <a:latin typeface="Arial" panose="020B0604020202020204" pitchFamily="34" charset="0"/>
              <a:cs typeface="Arial" panose="020B0604020202020204" pitchFamily="34" charset="0"/>
            </a:endParaRPr>
          </a:p>
          <a:p>
            <a:pPr algn="ctr" fontAlgn="base"/>
            <a:r>
              <a:rPr lang="pl-PL" sz="1100" b="1" dirty="0" smtClean="0">
                <a:latin typeface="Arial" panose="020B0604020202020204" pitchFamily="34" charset="0"/>
                <a:cs typeface="Arial" panose="020B0604020202020204" pitchFamily="34" charset="0"/>
              </a:rPr>
              <a:t>może </a:t>
            </a:r>
            <a:r>
              <a:rPr lang="pl-PL" sz="1100" b="1" dirty="0">
                <a:latin typeface="Arial" panose="020B0604020202020204" pitchFamily="34" charset="0"/>
                <a:cs typeface="Arial" panose="020B0604020202020204" pitchFamily="34" charset="0"/>
              </a:rPr>
              <a:t>zatrzymać pojazd za znakiem, </a:t>
            </a:r>
            <a:endParaRPr lang="pl-PL" sz="1100" b="1" dirty="0" smtClean="0">
              <a:latin typeface="Arial" panose="020B0604020202020204" pitchFamily="34" charset="0"/>
              <a:cs typeface="Arial" panose="020B0604020202020204" pitchFamily="34" charset="0"/>
            </a:endParaRPr>
          </a:p>
          <a:p>
            <a:pPr algn="ctr" fontAlgn="base"/>
            <a:r>
              <a:rPr lang="pl-PL" sz="1100" b="1" dirty="0" smtClean="0">
                <a:latin typeface="Arial" panose="020B0604020202020204" pitchFamily="34" charset="0"/>
                <a:cs typeface="Arial" panose="020B0604020202020204" pitchFamily="34" charset="0"/>
              </a:rPr>
              <a:t>bezpośrednio </a:t>
            </a:r>
            <a:r>
              <a:rPr lang="pl-PL" sz="1100" b="1" dirty="0">
                <a:latin typeface="Arial" panose="020B0604020202020204" pitchFamily="34" charset="0"/>
                <a:cs typeface="Arial" panose="020B0604020202020204" pitchFamily="34" charset="0"/>
              </a:rPr>
              <a:t>przed torem kolejowym?</a:t>
            </a:r>
            <a:endParaRPr lang="pl-PL" sz="1100" b="1" i="0" dirty="0">
              <a:effectLst/>
              <a:latin typeface="Arial" panose="020B0604020202020204" pitchFamily="34" charset="0"/>
              <a:cs typeface="Arial" panose="020B0604020202020204" pitchFamily="34" charset="0"/>
            </a:endParaRPr>
          </a:p>
        </p:txBody>
      </p:sp>
      <p:sp>
        <p:nvSpPr>
          <p:cNvPr id="17" name="Tytuł 1"/>
          <p:cNvSpPr>
            <a:spLocks noGrp="1"/>
          </p:cNvSpPr>
          <p:nvPr>
            <p:ph type="title"/>
          </p:nvPr>
        </p:nvSpPr>
        <p:spPr>
          <a:xfrm>
            <a:off x="0" y="308730"/>
            <a:ext cx="10515600" cy="328210"/>
          </a:xfrm>
        </p:spPr>
        <p:txBody>
          <a:bodyPr>
            <a:normAutofit fontScale="90000"/>
          </a:bodyPr>
          <a:lstStyle/>
          <a:p>
            <a:r>
              <a:rPr lang="pl-PL" dirty="0" smtClean="0">
                <a:solidFill>
                  <a:schemeClr val="bg1"/>
                </a:solidFill>
                <a:latin typeface="Arial" panose="020B0604020202020204" pitchFamily="34" charset="0"/>
                <a:cs typeface="Arial" panose="020B0604020202020204" pitchFamily="34" charset="0"/>
              </a:rPr>
              <a:t>Testy egzaminacyjne</a:t>
            </a:r>
            <a:br>
              <a:rPr lang="pl-PL" dirty="0" smtClean="0">
                <a:solidFill>
                  <a:schemeClr val="bg1"/>
                </a:solidFill>
                <a:latin typeface="Arial" panose="020B0604020202020204" pitchFamily="34" charset="0"/>
                <a:cs typeface="Arial" panose="020B0604020202020204" pitchFamily="34" charset="0"/>
              </a:rPr>
            </a:br>
            <a:r>
              <a:rPr lang="pl-PL" sz="2200" dirty="0" smtClean="0">
                <a:solidFill>
                  <a:schemeClr val="bg1">
                    <a:lumMod val="50000"/>
                  </a:schemeClr>
                </a:solidFill>
                <a:latin typeface="Arial" panose="020B0604020202020204" pitchFamily="34" charset="0"/>
                <a:cs typeface="Arial" panose="020B0604020202020204" pitchFamily="34" charset="0"/>
              </a:rPr>
              <a:t>Przykładowe pytania testów egzaminacyjnych</a:t>
            </a:r>
            <a:endParaRPr lang="pl-PL" sz="2200" dirty="0">
              <a:solidFill>
                <a:schemeClr val="bg1">
                  <a:lumMod val="5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1304546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randombar(horizontal)">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randombar(horizontal)">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randombar(horizontal)">
                                      <p:cBhvr>
                                        <p:cTn id="2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raz 2"/>
          <p:cNvPicPr>
            <a:picLocks noChangeAspect="1"/>
          </p:cNvPicPr>
          <p:nvPr/>
        </p:nvPicPr>
        <p:blipFill rotWithShape="1">
          <a:blip r:embed="rId2"/>
          <a:srcRect l="25834" t="26485" r="54890" b="52114"/>
          <a:stretch/>
        </p:blipFill>
        <p:spPr>
          <a:xfrm>
            <a:off x="2149324" y="1025891"/>
            <a:ext cx="2481943" cy="1550126"/>
          </a:xfrm>
          <a:prstGeom prst="rect">
            <a:avLst/>
          </a:prstGeom>
        </p:spPr>
      </p:pic>
      <p:pic>
        <p:nvPicPr>
          <p:cNvPr id="4" name="Obraz 3"/>
          <p:cNvPicPr>
            <a:picLocks noChangeAspect="1"/>
          </p:cNvPicPr>
          <p:nvPr/>
        </p:nvPicPr>
        <p:blipFill rotWithShape="1">
          <a:blip r:embed="rId3"/>
          <a:srcRect l="26016" t="26089" r="54928" b="52111"/>
          <a:stretch/>
        </p:blipFill>
        <p:spPr>
          <a:xfrm>
            <a:off x="7421319" y="1014763"/>
            <a:ext cx="2426304" cy="1561254"/>
          </a:xfrm>
          <a:prstGeom prst="rect">
            <a:avLst/>
          </a:prstGeom>
        </p:spPr>
      </p:pic>
      <p:pic>
        <p:nvPicPr>
          <p:cNvPr id="6" name="Obraz 5"/>
          <p:cNvPicPr>
            <a:picLocks noChangeAspect="1"/>
          </p:cNvPicPr>
          <p:nvPr/>
        </p:nvPicPr>
        <p:blipFill rotWithShape="1">
          <a:blip r:embed="rId4"/>
          <a:srcRect l="25924" t="35492" r="54843" b="42729"/>
          <a:stretch/>
        </p:blipFill>
        <p:spPr>
          <a:xfrm>
            <a:off x="2149324" y="3401255"/>
            <a:ext cx="2542903" cy="1619794"/>
          </a:xfrm>
          <a:prstGeom prst="rect">
            <a:avLst/>
          </a:prstGeom>
        </p:spPr>
      </p:pic>
      <p:sp>
        <p:nvSpPr>
          <p:cNvPr id="8" name="pole tekstowe 7"/>
          <p:cNvSpPr txBox="1"/>
          <p:nvPr/>
        </p:nvSpPr>
        <p:spPr>
          <a:xfrm>
            <a:off x="2853268" y="1506492"/>
            <a:ext cx="1090293" cy="646331"/>
          </a:xfrm>
          <a:prstGeom prst="rect">
            <a:avLst/>
          </a:prstGeom>
          <a:noFill/>
        </p:spPr>
        <p:txBody>
          <a:bodyPr wrap="square" rtlCol="0">
            <a:spAutoFit/>
          </a:bodyPr>
          <a:lstStyle/>
          <a:p>
            <a:r>
              <a:rPr lang="pl-PL" sz="3600" b="1" dirty="0" smtClean="0">
                <a:solidFill>
                  <a:srgbClr val="92D050"/>
                </a:solidFill>
                <a:latin typeface="Arial" panose="020B0604020202020204" pitchFamily="34" charset="0"/>
                <a:cs typeface="Arial" panose="020B0604020202020204" pitchFamily="34" charset="0"/>
              </a:rPr>
              <a:t>TAK</a:t>
            </a:r>
            <a:endParaRPr lang="pl-PL" sz="3600" b="1" dirty="0">
              <a:solidFill>
                <a:srgbClr val="92D050"/>
              </a:solidFill>
              <a:latin typeface="Arial" panose="020B0604020202020204" pitchFamily="34" charset="0"/>
              <a:cs typeface="Arial" panose="020B0604020202020204" pitchFamily="34" charset="0"/>
            </a:endParaRPr>
          </a:p>
        </p:txBody>
      </p:sp>
      <p:sp>
        <p:nvSpPr>
          <p:cNvPr id="9" name="pole tekstowe 8"/>
          <p:cNvSpPr txBox="1"/>
          <p:nvPr/>
        </p:nvSpPr>
        <p:spPr>
          <a:xfrm>
            <a:off x="8111068" y="1493485"/>
            <a:ext cx="1090293" cy="646331"/>
          </a:xfrm>
          <a:prstGeom prst="rect">
            <a:avLst/>
          </a:prstGeom>
          <a:noFill/>
        </p:spPr>
        <p:txBody>
          <a:bodyPr wrap="square" rtlCol="0">
            <a:spAutoFit/>
          </a:bodyPr>
          <a:lstStyle/>
          <a:p>
            <a:r>
              <a:rPr lang="pl-PL" sz="3600" b="1" dirty="0" smtClean="0">
                <a:solidFill>
                  <a:srgbClr val="92D050"/>
                </a:solidFill>
                <a:latin typeface="Arial" panose="020B0604020202020204" pitchFamily="34" charset="0"/>
                <a:cs typeface="Arial" panose="020B0604020202020204" pitchFamily="34" charset="0"/>
              </a:rPr>
              <a:t>TAK</a:t>
            </a:r>
            <a:endParaRPr lang="pl-PL" sz="3600" b="1" dirty="0">
              <a:solidFill>
                <a:srgbClr val="92D050"/>
              </a:solidFill>
              <a:latin typeface="Arial" panose="020B0604020202020204" pitchFamily="34" charset="0"/>
              <a:cs typeface="Arial" panose="020B0604020202020204" pitchFamily="34" charset="0"/>
            </a:endParaRPr>
          </a:p>
        </p:txBody>
      </p:sp>
      <p:sp>
        <p:nvSpPr>
          <p:cNvPr id="10" name="pole tekstowe 9"/>
          <p:cNvSpPr txBox="1"/>
          <p:nvPr/>
        </p:nvSpPr>
        <p:spPr>
          <a:xfrm>
            <a:off x="2975081" y="3846779"/>
            <a:ext cx="968480" cy="646331"/>
          </a:xfrm>
          <a:prstGeom prst="rect">
            <a:avLst/>
          </a:prstGeom>
          <a:noFill/>
        </p:spPr>
        <p:txBody>
          <a:bodyPr wrap="square" rtlCol="0">
            <a:spAutoFit/>
          </a:bodyPr>
          <a:lstStyle/>
          <a:p>
            <a:r>
              <a:rPr lang="pl-PL" sz="3600" b="1" dirty="0" smtClean="0">
                <a:solidFill>
                  <a:srgbClr val="FF0000"/>
                </a:solidFill>
                <a:latin typeface="Arial" panose="020B0604020202020204" pitchFamily="34" charset="0"/>
                <a:cs typeface="Arial" panose="020B0604020202020204" pitchFamily="34" charset="0"/>
              </a:rPr>
              <a:t>NIE</a:t>
            </a:r>
            <a:endParaRPr lang="pl-PL" sz="3600" b="1" dirty="0">
              <a:solidFill>
                <a:srgbClr val="FF0000"/>
              </a:solidFill>
              <a:latin typeface="Arial" panose="020B0604020202020204" pitchFamily="34" charset="0"/>
              <a:cs typeface="Arial" panose="020B0604020202020204" pitchFamily="34" charset="0"/>
            </a:endParaRPr>
          </a:p>
        </p:txBody>
      </p:sp>
      <p:sp>
        <p:nvSpPr>
          <p:cNvPr id="12" name="Prostokąt 11"/>
          <p:cNvSpPr/>
          <p:nvPr/>
        </p:nvSpPr>
        <p:spPr>
          <a:xfrm>
            <a:off x="6388047" y="3714581"/>
            <a:ext cx="2066544" cy="1179576"/>
          </a:xfrm>
          <a:prstGeom prst="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pl-PL"/>
          </a:p>
        </p:txBody>
      </p:sp>
      <p:sp>
        <p:nvSpPr>
          <p:cNvPr id="11" name="pole tekstowe 10"/>
          <p:cNvSpPr txBox="1"/>
          <p:nvPr/>
        </p:nvSpPr>
        <p:spPr>
          <a:xfrm>
            <a:off x="8111067" y="3846779"/>
            <a:ext cx="1090293" cy="646331"/>
          </a:xfrm>
          <a:prstGeom prst="rect">
            <a:avLst/>
          </a:prstGeom>
          <a:noFill/>
        </p:spPr>
        <p:txBody>
          <a:bodyPr wrap="square" rtlCol="0">
            <a:spAutoFit/>
          </a:bodyPr>
          <a:lstStyle/>
          <a:p>
            <a:r>
              <a:rPr lang="pl-PL" sz="3600" b="1" dirty="0" smtClean="0">
                <a:solidFill>
                  <a:srgbClr val="92D050"/>
                </a:solidFill>
                <a:latin typeface="Arial" panose="020B0604020202020204" pitchFamily="34" charset="0"/>
                <a:cs typeface="Arial" panose="020B0604020202020204" pitchFamily="34" charset="0"/>
              </a:rPr>
              <a:t>TAK</a:t>
            </a:r>
            <a:endParaRPr lang="pl-PL" sz="3600" b="1" dirty="0">
              <a:solidFill>
                <a:srgbClr val="92D050"/>
              </a:solidFill>
              <a:latin typeface="Arial" panose="020B0604020202020204" pitchFamily="34" charset="0"/>
              <a:cs typeface="Arial" panose="020B0604020202020204" pitchFamily="34" charset="0"/>
            </a:endParaRPr>
          </a:p>
        </p:txBody>
      </p:sp>
      <p:sp>
        <p:nvSpPr>
          <p:cNvPr id="5" name="Prostokąt 4"/>
          <p:cNvSpPr/>
          <p:nvPr/>
        </p:nvSpPr>
        <p:spPr>
          <a:xfrm>
            <a:off x="1504743" y="2671798"/>
            <a:ext cx="3771103" cy="430887"/>
          </a:xfrm>
          <a:prstGeom prst="rect">
            <a:avLst/>
          </a:prstGeom>
        </p:spPr>
        <p:txBody>
          <a:bodyPr wrap="square">
            <a:spAutoFit/>
          </a:bodyPr>
          <a:lstStyle/>
          <a:p>
            <a:pPr algn="ctr" fontAlgn="base"/>
            <a:r>
              <a:rPr lang="pl-PL" sz="1100" b="1" dirty="0" smtClean="0">
                <a:latin typeface="Arial" panose="020B0604020202020204" pitchFamily="34" charset="0"/>
                <a:cs typeface="Arial" panose="020B0604020202020204" pitchFamily="34" charset="0"/>
              </a:rPr>
              <a:t>Czy </a:t>
            </a:r>
            <a:r>
              <a:rPr lang="pl-PL" sz="1100" b="1" dirty="0">
                <a:latin typeface="Arial" panose="020B0604020202020204" pitchFamily="34" charset="0"/>
                <a:cs typeface="Arial" panose="020B0604020202020204" pitchFamily="34" charset="0"/>
              </a:rPr>
              <a:t>po zatrzymaniu pojazdu przed tym znakiem, </a:t>
            </a:r>
            <a:endParaRPr lang="pl-PL" sz="1100" b="1" dirty="0" smtClean="0">
              <a:latin typeface="Arial" panose="020B0604020202020204" pitchFamily="34" charset="0"/>
              <a:cs typeface="Arial" panose="020B0604020202020204" pitchFamily="34" charset="0"/>
            </a:endParaRPr>
          </a:p>
          <a:p>
            <a:pPr algn="ctr" fontAlgn="base"/>
            <a:r>
              <a:rPr lang="pl-PL" sz="1100" b="1" dirty="0" smtClean="0">
                <a:latin typeface="Arial" panose="020B0604020202020204" pitchFamily="34" charset="0"/>
                <a:cs typeface="Arial" panose="020B0604020202020204" pitchFamily="34" charset="0"/>
              </a:rPr>
              <a:t>kierujący </a:t>
            </a:r>
            <a:r>
              <a:rPr lang="pl-PL" sz="1100" b="1" dirty="0">
                <a:latin typeface="Arial" panose="020B0604020202020204" pitchFamily="34" charset="0"/>
                <a:cs typeface="Arial" panose="020B0604020202020204" pitchFamily="34" charset="0"/>
              </a:rPr>
              <a:t>powinien </a:t>
            </a:r>
            <a:r>
              <a:rPr lang="pl-PL" sz="1100" b="1" dirty="0" smtClean="0">
                <a:latin typeface="Arial" panose="020B0604020202020204" pitchFamily="34" charset="0"/>
                <a:cs typeface="Arial" panose="020B0604020202020204" pitchFamily="34" charset="0"/>
              </a:rPr>
              <a:t>oczekiwać </a:t>
            </a:r>
            <a:r>
              <a:rPr lang="pl-PL" sz="1100" b="1" dirty="0">
                <a:latin typeface="Arial" panose="020B0604020202020204" pitchFamily="34" charset="0"/>
                <a:cs typeface="Arial" panose="020B0604020202020204" pitchFamily="34" charset="0"/>
              </a:rPr>
              <a:t>na nadejście dróżnika?</a:t>
            </a:r>
            <a:endParaRPr lang="pl-PL" sz="1100" b="1" i="0" dirty="0">
              <a:effectLst/>
              <a:latin typeface="Arial" panose="020B0604020202020204" pitchFamily="34" charset="0"/>
              <a:cs typeface="Arial" panose="020B0604020202020204" pitchFamily="34" charset="0"/>
            </a:endParaRPr>
          </a:p>
        </p:txBody>
      </p:sp>
      <p:sp>
        <p:nvSpPr>
          <p:cNvPr id="13" name="Prostokąt 12"/>
          <p:cNvSpPr/>
          <p:nvPr/>
        </p:nvSpPr>
        <p:spPr>
          <a:xfrm>
            <a:off x="6158377" y="2741924"/>
            <a:ext cx="4995672" cy="430887"/>
          </a:xfrm>
          <a:prstGeom prst="rect">
            <a:avLst/>
          </a:prstGeom>
        </p:spPr>
        <p:txBody>
          <a:bodyPr wrap="square">
            <a:spAutoFit/>
          </a:bodyPr>
          <a:lstStyle/>
          <a:p>
            <a:pPr algn="ctr" fontAlgn="base"/>
            <a:r>
              <a:rPr lang="pl-PL" sz="1100" b="1" dirty="0" smtClean="0">
                <a:latin typeface="Arial" panose="020B0604020202020204" pitchFamily="34" charset="0"/>
                <a:cs typeface="Arial" panose="020B0604020202020204" pitchFamily="34" charset="0"/>
              </a:rPr>
              <a:t>Czy </a:t>
            </a:r>
            <a:r>
              <a:rPr lang="pl-PL" sz="1100" b="1" dirty="0">
                <a:latin typeface="Arial" panose="020B0604020202020204" pitchFamily="34" charset="0"/>
                <a:cs typeface="Arial" panose="020B0604020202020204" pitchFamily="34" charset="0"/>
              </a:rPr>
              <a:t>po zatrzymaniu pojazdu przed tym znakiem, </a:t>
            </a:r>
            <a:endParaRPr lang="pl-PL" sz="1100" b="1" dirty="0" smtClean="0">
              <a:latin typeface="Arial" panose="020B0604020202020204" pitchFamily="34" charset="0"/>
              <a:cs typeface="Arial" panose="020B0604020202020204" pitchFamily="34" charset="0"/>
            </a:endParaRPr>
          </a:p>
          <a:p>
            <a:pPr algn="ctr" fontAlgn="base"/>
            <a:r>
              <a:rPr lang="pl-PL" sz="1100" b="1" dirty="0" smtClean="0">
                <a:latin typeface="Arial" panose="020B0604020202020204" pitchFamily="34" charset="0"/>
                <a:cs typeface="Arial" panose="020B0604020202020204" pitchFamily="34" charset="0"/>
              </a:rPr>
              <a:t>kierujący </a:t>
            </a:r>
            <a:r>
              <a:rPr lang="pl-PL" sz="1100" b="1" dirty="0">
                <a:latin typeface="Arial" panose="020B0604020202020204" pitchFamily="34" charset="0"/>
                <a:cs typeface="Arial" panose="020B0604020202020204" pitchFamily="34" charset="0"/>
              </a:rPr>
              <a:t>nie może </a:t>
            </a:r>
            <a:r>
              <a:rPr lang="pl-PL" sz="1100" b="1" dirty="0" smtClean="0">
                <a:latin typeface="Arial" panose="020B0604020202020204" pitchFamily="34" charset="0"/>
                <a:cs typeface="Arial" panose="020B0604020202020204" pitchFamily="34" charset="0"/>
              </a:rPr>
              <a:t>kontynuować </a:t>
            </a:r>
            <a:r>
              <a:rPr lang="pl-PL" sz="1100" b="1" dirty="0">
                <a:latin typeface="Arial" panose="020B0604020202020204" pitchFamily="34" charset="0"/>
                <a:cs typeface="Arial" panose="020B0604020202020204" pitchFamily="34" charset="0"/>
              </a:rPr>
              <a:t>jazdy, jeżeli dróżnik na to nie zezwala?</a:t>
            </a:r>
            <a:endParaRPr lang="pl-PL" sz="1100" b="1" i="0" dirty="0">
              <a:effectLst/>
              <a:latin typeface="Arial" panose="020B0604020202020204" pitchFamily="34" charset="0"/>
              <a:cs typeface="Arial" panose="020B0604020202020204" pitchFamily="34" charset="0"/>
            </a:endParaRPr>
          </a:p>
        </p:txBody>
      </p:sp>
      <p:sp>
        <p:nvSpPr>
          <p:cNvPr id="14" name="Prostokąt 13"/>
          <p:cNvSpPr/>
          <p:nvPr/>
        </p:nvSpPr>
        <p:spPr>
          <a:xfrm>
            <a:off x="1343698" y="5166491"/>
            <a:ext cx="4109431" cy="600164"/>
          </a:xfrm>
          <a:prstGeom prst="rect">
            <a:avLst/>
          </a:prstGeom>
        </p:spPr>
        <p:txBody>
          <a:bodyPr wrap="square">
            <a:spAutoFit/>
          </a:bodyPr>
          <a:lstStyle/>
          <a:p>
            <a:pPr algn="ctr" fontAlgn="base"/>
            <a:r>
              <a:rPr lang="pl-PL" sz="1100" b="1" dirty="0" smtClean="0">
                <a:latin typeface="Arial" panose="020B0604020202020204" pitchFamily="34" charset="0"/>
                <a:cs typeface="Arial" panose="020B0604020202020204" pitchFamily="34" charset="0"/>
              </a:rPr>
              <a:t>Czy </a:t>
            </a:r>
            <a:r>
              <a:rPr lang="pl-PL" sz="1100" b="1" dirty="0">
                <a:latin typeface="Arial" panose="020B0604020202020204" pitchFamily="34" charset="0"/>
                <a:cs typeface="Arial" panose="020B0604020202020204" pitchFamily="34" charset="0"/>
              </a:rPr>
              <a:t>po zatrzymaniu pojazdu przed tym znakiem, </a:t>
            </a:r>
            <a:endParaRPr lang="pl-PL" sz="1100" b="1" dirty="0" smtClean="0">
              <a:latin typeface="Arial" panose="020B0604020202020204" pitchFamily="34" charset="0"/>
              <a:cs typeface="Arial" panose="020B0604020202020204" pitchFamily="34" charset="0"/>
            </a:endParaRPr>
          </a:p>
          <a:p>
            <a:pPr algn="ctr" fontAlgn="base"/>
            <a:r>
              <a:rPr lang="pl-PL" sz="1100" b="1" dirty="0" smtClean="0">
                <a:latin typeface="Arial" panose="020B0604020202020204" pitchFamily="34" charset="0"/>
                <a:cs typeface="Arial" panose="020B0604020202020204" pitchFamily="34" charset="0"/>
              </a:rPr>
              <a:t>kierujący może kontynuować </a:t>
            </a:r>
            <a:r>
              <a:rPr lang="pl-PL" sz="1100" b="1" dirty="0">
                <a:latin typeface="Arial" panose="020B0604020202020204" pitchFamily="34" charset="0"/>
                <a:cs typeface="Arial" panose="020B0604020202020204" pitchFamily="34" charset="0"/>
              </a:rPr>
              <a:t>jazdę, jeżeli nie ma dróżnika </a:t>
            </a:r>
            <a:endParaRPr lang="pl-PL" sz="1100" b="1" dirty="0" smtClean="0">
              <a:latin typeface="Arial" panose="020B0604020202020204" pitchFamily="34" charset="0"/>
              <a:cs typeface="Arial" panose="020B0604020202020204" pitchFamily="34" charset="0"/>
            </a:endParaRPr>
          </a:p>
          <a:p>
            <a:pPr algn="ctr" fontAlgn="base"/>
            <a:r>
              <a:rPr lang="pl-PL" sz="1100" b="1" dirty="0" smtClean="0">
                <a:latin typeface="Arial" panose="020B0604020202020204" pitchFamily="34" charset="0"/>
                <a:cs typeface="Arial" panose="020B0604020202020204" pitchFamily="34" charset="0"/>
              </a:rPr>
              <a:t>i </a:t>
            </a:r>
            <a:r>
              <a:rPr lang="pl-PL" sz="1100" b="1" dirty="0">
                <a:latin typeface="Arial" panose="020B0604020202020204" pitchFamily="34" charset="0"/>
                <a:cs typeface="Arial" panose="020B0604020202020204" pitchFamily="34" charset="0"/>
              </a:rPr>
              <a:t>upewnił się, że nie zbliża się pociąg?</a:t>
            </a:r>
            <a:endParaRPr lang="pl-PL" sz="1100" b="1" i="0" dirty="0">
              <a:effectLst/>
              <a:latin typeface="Arial" panose="020B0604020202020204" pitchFamily="34" charset="0"/>
              <a:cs typeface="Arial" panose="020B0604020202020204" pitchFamily="34" charset="0"/>
            </a:endParaRPr>
          </a:p>
        </p:txBody>
      </p:sp>
      <p:sp>
        <p:nvSpPr>
          <p:cNvPr id="15" name="Prostokąt 14"/>
          <p:cNvSpPr/>
          <p:nvPr/>
        </p:nvSpPr>
        <p:spPr>
          <a:xfrm>
            <a:off x="5801761" y="5166491"/>
            <a:ext cx="5708904" cy="430887"/>
          </a:xfrm>
          <a:prstGeom prst="rect">
            <a:avLst/>
          </a:prstGeom>
        </p:spPr>
        <p:txBody>
          <a:bodyPr wrap="square">
            <a:spAutoFit/>
          </a:bodyPr>
          <a:lstStyle/>
          <a:p>
            <a:pPr algn="ctr" fontAlgn="base"/>
            <a:r>
              <a:rPr lang="pl-PL" sz="1100" b="1" dirty="0" smtClean="0">
                <a:latin typeface="Arial" panose="020B0604020202020204" pitchFamily="34" charset="0"/>
                <a:cs typeface="Arial" panose="020B0604020202020204" pitchFamily="34" charset="0"/>
              </a:rPr>
              <a:t>Widząc </a:t>
            </a:r>
            <a:r>
              <a:rPr lang="pl-PL" sz="1100" b="1" dirty="0">
                <a:latin typeface="Arial" panose="020B0604020202020204" pitchFamily="34" charset="0"/>
                <a:cs typeface="Arial" panose="020B0604020202020204" pitchFamily="34" charset="0"/>
              </a:rPr>
              <a:t>dwa na przemian migające czerwone sygnały przed przejazdem </a:t>
            </a:r>
            <a:r>
              <a:rPr lang="pl-PL" sz="1100" b="1" dirty="0" smtClean="0">
                <a:latin typeface="Arial" panose="020B0604020202020204" pitchFamily="34" charset="0"/>
                <a:cs typeface="Arial" panose="020B0604020202020204" pitchFamily="34" charset="0"/>
              </a:rPr>
              <a:t>kolejowym</a:t>
            </a:r>
            <a:r>
              <a:rPr lang="pl-PL" sz="1100" b="1" dirty="0">
                <a:latin typeface="Arial" panose="020B0604020202020204" pitchFamily="34" charset="0"/>
                <a:cs typeface="Arial" panose="020B0604020202020204" pitchFamily="34" charset="0"/>
              </a:rPr>
              <a:t>, kierujący pojazdem powinien zatrzymać pojazd?</a:t>
            </a:r>
            <a:endParaRPr lang="pl-PL" sz="1100" b="1" i="0" dirty="0">
              <a:effectLst/>
              <a:latin typeface="Arial" panose="020B0604020202020204" pitchFamily="34" charset="0"/>
              <a:cs typeface="Arial" panose="020B0604020202020204" pitchFamily="34" charset="0"/>
            </a:endParaRPr>
          </a:p>
        </p:txBody>
      </p:sp>
      <p:sp>
        <p:nvSpPr>
          <p:cNvPr id="16" name="Tytuł 1"/>
          <p:cNvSpPr>
            <a:spLocks noGrp="1"/>
          </p:cNvSpPr>
          <p:nvPr>
            <p:ph type="title"/>
          </p:nvPr>
        </p:nvSpPr>
        <p:spPr>
          <a:xfrm>
            <a:off x="0" y="308730"/>
            <a:ext cx="10515600" cy="328210"/>
          </a:xfrm>
        </p:spPr>
        <p:txBody>
          <a:bodyPr>
            <a:normAutofit fontScale="90000"/>
          </a:bodyPr>
          <a:lstStyle/>
          <a:p>
            <a:r>
              <a:rPr lang="pl-PL" dirty="0" smtClean="0">
                <a:solidFill>
                  <a:schemeClr val="bg1"/>
                </a:solidFill>
                <a:latin typeface="Arial" panose="020B0604020202020204" pitchFamily="34" charset="0"/>
                <a:cs typeface="Arial" panose="020B0604020202020204" pitchFamily="34" charset="0"/>
              </a:rPr>
              <a:t>Testy egzaminacyjne</a:t>
            </a:r>
            <a:br>
              <a:rPr lang="pl-PL" dirty="0" smtClean="0">
                <a:solidFill>
                  <a:schemeClr val="bg1"/>
                </a:solidFill>
                <a:latin typeface="Arial" panose="020B0604020202020204" pitchFamily="34" charset="0"/>
                <a:cs typeface="Arial" panose="020B0604020202020204" pitchFamily="34" charset="0"/>
              </a:rPr>
            </a:br>
            <a:r>
              <a:rPr lang="pl-PL" sz="2200" dirty="0" smtClean="0">
                <a:solidFill>
                  <a:schemeClr val="bg1">
                    <a:lumMod val="50000"/>
                  </a:schemeClr>
                </a:solidFill>
                <a:latin typeface="Arial" panose="020B0604020202020204" pitchFamily="34" charset="0"/>
                <a:cs typeface="Arial" panose="020B0604020202020204" pitchFamily="34" charset="0"/>
              </a:rPr>
              <a:t>Przykładowe pytania testów egzaminacyjnych</a:t>
            </a:r>
            <a:endParaRPr lang="pl-PL" sz="2200" dirty="0">
              <a:solidFill>
                <a:schemeClr val="bg1">
                  <a:lumMod val="5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0666062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randombar(horizontal)">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randombar(horizontal)">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randombar(horizontal)">
                                      <p:cBhvr>
                                        <p:cTn id="2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1"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Prostokąt 11"/>
          <p:cNvSpPr/>
          <p:nvPr/>
        </p:nvSpPr>
        <p:spPr>
          <a:xfrm>
            <a:off x="1085551" y="939808"/>
            <a:ext cx="2066544" cy="1179576"/>
          </a:xfrm>
          <a:prstGeom prst="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pl-PL"/>
          </a:p>
        </p:txBody>
      </p:sp>
      <p:sp>
        <p:nvSpPr>
          <p:cNvPr id="7" name="pole tekstowe 6"/>
          <p:cNvSpPr txBox="1"/>
          <p:nvPr/>
        </p:nvSpPr>
        <p:spPr>
          <a:xfrm>
            <a:off x="2538343" y="1285682"/>
            <a:ext cx="1090293" cy="646331"/>
          </a:xfrm>
          <a:prstGeom prst="rect">
            <a:avLst/>
          </a:prstGeom>
          <a:noFill/>
        </p:spPr>
        <p:txBody>
          <a:bodyPr wrap="square" rtlCol="0">
            <a:spAutoFit/>
          </a:bodyPr>
          <a:lstStyle/>
          <a:p>
            <a:r>
              <a:rPr lang="pl-PL" sz="3600" b="1" dirty="0" smtClean="0">
                <a:solidFill>
                  <a:srgbClr val="FF0000"/>
                </a:solidFill>
                <a:latin typeface="Arial" panose="020B0604020202020204" pitchFamily="34" charset="0"/>
                <a:cs typeface="Arial" panose="020B0604020202020204" pitchFamily="34" charset="0"/>
              </a:rPr>
              <a:t>NIE</a:t>
            </a:r>
            <a:endParaRPr lang="pl-PL" sz="3600" b="1" dirty="0">
              <a:solidFill>
                <a:srgbClr val="FF0000"/>
              </a:solidFill>
              <a:latin typeface="Arial" panose="020B0604020202020204" pitchFamily="34" charset="0"/>
              <a:cs typeface="Arial" panose="020B0604020202020204" pitchFamily="34" charset="0"/>
            </a:endParaRPr>
          </a:p>
        </p:txBody>
      </p:sp>
      <p:sp>
        <p:nvSpPr>
          <p:cNvPr id="14" name="Prostokąt 13"/>
          <p:cNvSpPr/>
          <p:nvPr/>
        </p:nvSpPr>
        <p:spPr>
          <a:xfrm>
            <a:off x="6873827" y="1030646"/>
            <a:ext cx="2066544" cy="1179576"/>
          </a:xfrm>
          <a:prstGeom prst="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pl-PL"/>
          </a:p>
        </p:txBody>
      </p:sp>
      <p:sp>
        <p:nvSpPr>
          <p:cNvPr id="13" name="Prostokąt 12"/>
          <p:cNvSpPr/>
          <p:nvPr/>
        </p:nvSpPr>
        <p:spPr>
          <a:xfrm>
            <a:off x="1023788" y="3509000"/>
            <a:ext cx="2066544" cy="1179576"/>
          </a:xfrm>
          <a:prstGeom prst="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pl-PL"/>
          </a:p>
        </p:txBody>
      </p:sp>
      <p:sp>
        <p:nvSpPr>
          <p:cNvPr id="9" name="pole tekstowe 8"/>
          <p:cNvSpPr txBox="1"/>
          <p:nvPr/>
        </p:nvSpPr>
        <p:spPr>
          <a:xfrm>
            <a:off x="2538342" y="3667891"/>
            <a:ext cx="1090293" cy="646331"/>
          </a:xfrm>
          <a:prstGeom prst="rect">
            <a:avLst/>
          </a:prstGeom>
          <a:noFill/>
        </p:spPr>
        <p:txBody>
          <a:bodyPr wrap="square" rtlCol="0">
            <a:spAutoFit/>
          </a:bodyPr>
          <a:lstStyle/>
          <a:p>
            <a:r>
              <a:rPr lang="pl-PL" sz="3600" b="1" dirty="0" smtClean="0">
                <a:solidFill>
                  <a:srgbClr val="92D050"/>
                </a:solidFill>
                <a:latin typeface="Arial" panose="020B0604020202020204" pitchFamily="34" charset="0"/>
                <a:cs typeface="Arial" panose="020B0604020202020204" pitchFamily="34" charset="0"/>
              </a:rPr>
              <a:t>TAK</a:t>
            </a:r>
            <a:endParaRPr lang="pl-PL" sz="3600" b="1" dirty="0">
              <a:solidFill>
                <a:srgbClr val="92D050"/>
              </a:solidFill>
              <a:latin typeface="Arial" panose="020B0604020202020204" pitchFamily="34" charset="0"/>
              <a:cs typeface="Arial" panose="020B0604020202020204" pitchFamily="34" charset="0"/>
            </a:endParaRPr>
          </a:p>
        </p:txBody>
      </p:sp>
      <p:sp>
        <p:nvSpPr>
          <p:cNvPr id="11" name="Prostokąt 10"/>
          <p:cNvSpPr/>
          <p:nvPr/>
        </p:nvSpPr>
        <p:spPr>
          <a:xfrm>
            <a:off x="6873827" y="3390742"/>
            <a:ext cx="2066544" cy="1179576"/>
          </a:xfrm>
          <a:prstGeom prst="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pl-PL"/>
          </a:p>
        </p:txBody>
      </p:sp>
      <p:sp>
        <p:nvSpPr>
          <p:cNvPr id="10" name="pole tekstowe 9"/>
          <p:cNvSpPr txBox="1"/>
          <p:nvPr/>
        </p:nvSpPr>
        <p:spPr>
          <a:xfrm>
            <a:off x="7986580" y="3657364"/>
            <a:ext cx="1090293" cy="646331"/>
          </a:xfrm>
          <a:prstGeom prst="rect">
            <a:avLst/>
          </a:prstGeom>
          <a:noFill/>
        </p:spPr>
        <p:txBody>
          <a:bodyPr wrap="square" rtlCol="0">
            <a:spAutoFit/>
          </a:bodyPr>
          <a:lstStyle/>
          <a:p>
            <a:r>
              <a:rPr lang="pl-PL" sz="3600" b="1" dirty="0" smtClean="0">
                <a:solidFill>
                  <a:srgbClr val="92D050"/>
                </a:solidFill>
                <a:latin typeface="Arial" panose="020B0604020202020204" pitchFamily="34" charset="0"/>
                <a:cs typeface="Arial" panose="020B0604020202020204" pitchFamily="34" charset="0"/>
              </a:rPr>
              <a:t>TAK</a:t>
            </a:r>
            <a:endParaRPr lang="pl-PL" sz="3600" b="1" dirty="0">
              <a:solidFill>
                <a:srgbClr val="92D050"/>
              </a:solidFill>
              <a:latin typeface="Arial" panose="020B0604020202020204" pitchFamily="34" charset="0"/>
              <a:cs typeface="Arial" panose="020B0604020202020204" pitchFamily="34" charset="0"/>
            </a:endParaRPr>
          </a:p>
        </p:txBody>
      </p:sp>
      <p:sp>
        <p:nvSpPr>
          <p:cNvPr id="8" name="pole tekstowe 7"/>
          <p:cNvSpPr txBox="1"/>
          <p:nvPr/>
        </p:nvSpPr>
        <p:spPr>
          <a:xfrm>
            <a:off x="7986580" y="1285682"/>
            <a:ext cx="1090293" cy="646331"/>
          </a:xfrm>
          <a:prstGeom prst="rect">
            <a:avLst/>
          </a:prstGeom>
          <a:noFill/>
        </p:spPr>
        <p:txBody>
          <a:bodyPr wrap="square" rtlCol="0">
            <a:spAutoFit/>
          </a:bodyPr>
          <a:lstStyle/>
          <a:p>
            <a:r>
              <a:rPr lang="pl-PL" sz="3600" b="1" dirty="0" smtClean="0">
                <a:solidFill>
                  <a:srgbClr val="92D050"/>
                </a:solidFill>
                <a:latin typeface="Arial" panose="020B0604020202020204" pitchFamily="34" charset="0"/>
                <a:cs typeface="Arial" panose="020B0604020202020204" pitchFamily="34" charset="0"/>
              </a:rPr>
              <a:t>TAK</a:t>
            </a:r>
            <a:endParaRPr lang="pl-PL" sz="3600" b="1" dirty="0">
              <a:solidFill>
                <a:srgbClr val="92D050"/>
              </a:solidFill>
              <a:latin typeface="Arial" panose="020B0604020202020204" pitchFamily="34" charset="0"/>
              <a:cs typeface="Arial" panose="020B0604020202020204" pitchFamily="34" charset="0"/>
            </a:endParaRPr>
          </a:p>
        </p:txBody>
      </p:sp>
      <p:sp>
        <p:nvSpPr>
          <p:cNvPr id="15" name="Prostokąt 14"/>
          <p:cNvSpPr/>
          <p:nvPr/>
        </p:nvSpPr>
        <p:spPr>
          <a:xfrm>
            <a:off x="745941" y="2422262"/>
            <a:ext cx="4675094" cy="600164"/>
          </a:xfrm>
          <a:prstGeom prst="rect">
            <a:avLst/>
          </a:prstGeom>
        </p:spPr>
        <p:txBody>
          <a:bodyPr wrap="square">
            <a:spAutoFit/>
          </a:bodyPr>
          <a:lstStyle/>
          <a:p>
            <a:pPr algn="ctr" fontAlgn="base"/>
            <a:r>
              <a:rPr lang="pl-PL" sz="1100" b="1" dirty="0" smtClean="0">
                <a:latin typeface="inherit"/>
              </a:rPr>
              <a:t>Widząc </a:t>
            </a:r>
            <a:r>
              <a:rPr lang="pl-PL" sz="1100" b="1" dirty="0">
                <a:latin typeface="inherit"/>
              </a:rPr>
              <a:t>dwa na przemian migające czerwone sygnały </a:t>
            </a:r>
            <a:endParaRPr lang="pl-PL" sz="1100" b="1" dirty="0" smtClean="0">
              <a:latin typeface="inherit"/>
            </a:endParaRPr>
          </a:p>
          <a:p>
            <a:pPr algn="ctr" fontAlgn="base"/>
            <a:r>
              <a:rPr lang="pl-PL" sz="1100" b="1" dirty="0" smtClean="0">
                <a:latin typeface="inherit"/>
              </a:rPr>
              <a:t>przed </a:t>
            </a:r>
            <a:r>
              <a:rPr lang="pl-PL" sz="1100" b="1" dirty="0">
                <a:latin typeface="inherit"/>
              </a:rPr>
              <a:t>przejazdem kolejowym, kierujący pojazdem może przejechać </a:t>
            </a:r>
            <a:endParaRPr lang="pl-PL" sz="1100" b="1" dirty="0" smtClean="0">
              <a:latin typeface="inherit"/>
            </a:endParaRPr>
          </a:p>
          <a:p>
            <a:pPr algn="ctr" fontAlgn="base"/>
            <a:r>
              <a:rPr lang="pl-PL" sz="1100" b="1" dirty="0" smtClean="0">
                <a:latin typeface="inherit"/>
              </a:rPr>
              <a:t>przez </a:t>
            </a:r>
            <a:r>
              <a:rPr lang="pl-PL" sz="1100" b="1" dirty="0">
                <a:latin typeface="inherit"/>
              </a:rPr>
              <a:t>przejazd, jeżeli upewnił się, że nie zbliża się pociąg?</a:t>
            </a:r>
            <a:endParaRPr lang="pl-PL" sz="1100" b="1" i="0" dirty="0">
              <a:effectLst/>
              <a:latin typeface="inherit"/>
            </a:endParaRPr>
          </a:p>
        </p:txBody>
      </p:sp>
      <p:sp>
        <p:nvSpPr>
          <p:cNvPr id="16" name="Prostokąt 15"/>
          <p:cNvSpPr/>
          <p:nvPr/>
        </p:nvSpPr>
        <p:spPr>
          <a:xfrm>
            <a:off x="6435379" y="2416328"/>
            <a:ext cx="4192694" cy="600164"/>
          </a:xfrm>
          <a:prstGeom prst="rect">
            <a:avLst/>
          </a:prstGeom>
        </p:spPr>
        <p:txBody>
          <a:bodyPr wrap="square">
            <a:spAutoFit/>
          </a:bodyPr>
          <a:lstStyle/>
          <a:p>
            <a:pPr algn="ctr" fontAlgn="base"/>
            <a:r>
              <a:rPr lang="pl-PL" sz="1100" b="1" dirty="0" smtClean="0">
                <a:latin typeface="Arial" panose="020B0604020202020204" pitchFamily="34" charset="0"/>
                <a:cs typeface="Arial" panose="020B0604020202020204" pitchFamily="34" charset="0"/>
              </a:rPr>
              <a:t>Widząc </a:t>
            </a:r>
            <a:r>
              <a:rPr lang="pl-PL" sz="1100" b="1" dirty="0">
                <a:latin typeface="Arial" panose="020B0604020202020204" pitchFamily="34" charset="0"/>
                <a:cs typeface="Arial" panose="020B0604020202020204" pitchFamily="34" charset="0"/>
              </a:rPr>
              <a:t>dwa na przemian migające czerwone sygnały </a:t>
            </a:r>
            <a:endParaRPr lang="pl-PL" sz="1100" b="1" dirty="0" smtClean="0">
              <a:latin typeface="Arial" panose="020B0604020202020204" pitchFamily="34" charset="0"/>
              <a:cs typeface="Arial" panose="020B0604020202020204" pitchFamily="34" charset="0"/>
            </a:endParaRPr>
          </a:p>
          <a:p>
            <a:pPr algn="ctr" fontAlgn="base"/>
            <a:r>
              <a:rPr lang="pl-PL" sz="1100" b="1" dirty="0" smtClean="0">
                <a:latin typeface="Arial" panose="020B0604020202020204" pitchFamily="34" charset="0"/>
                <a:cs typeface="Arial" panose="020B0604020202020204" pitchFamily="34" charset="0"/>
              </a:rPr>
              <a:t>przed </a:t>
            </a:r>
            <a:r>
              <a:rPr lang="pl-PL" sz="1100" b="1" dirty="0">
                <a:latin typeface="Arial" panose="020B0604020202020204" pitchFamily="34" charset="0"/>
                <a:cs typeface="Arial" panose="020B0604020202020204" pitchFamily="34" charset="0"/>
              </a:rPr>
              <a:t>przejazdem kolejowym, kierujący pojazdem powinien </a:t>
            </a:r>
            <a:endParaRPr lang="pl-PL" sz="1100" b="1" dirty="0" smtClean="0">
              <a:latin typeface="Arial" panose="020B0604020202020204" pitchFamily="34" charset="0"/>
              <a:cs typeface="Arial" panose="020B0604020202020204" pitchFamily="34" charset="0"/>
            </a:endParaRPr>
          </a:p>
          <a:p>
            <a:pPr algn="ctr" fontAlgn="base"/>
            <a:r>
              <a:rPr lang="pl-PL" sz="1100" b="1" dirty="0" smtClean="0">
                <a:latin typeface="Arial" panose="020B0604020202020204" pitchFamily="34" charset="0"/>
                <a:cs typeface="Arial" panose="020B0604020202020204" pitchFamily="34" charset="0"/>
              </a:rPr>
              <a:t>zachować </a:t>
            </a:r>
            <a:r>
              <a:rPr lang="pl-PL" sz="1100" b="1" dirty="0">
                <a:latin typeface="Arial" panose="020B0604020202020204" pitchFamily="34" charset="0"/>
                <a:cs typeface="Arial" panose="020B0604020202020204" pitchFamily="34" charset="0"/>
              </a:rPr>
              <a:t>szczególną ostrożność?</a:t>
            </a:r>
            <a:endParaRPr lang="pl-PL" sz="1100" b="1" i="0" dirty="0">
              <a:effectLst/>
              <a:latin typeface="Arial" panose="020B0604020202020204" pitchFamily="34" charset="0"/>
              <a:cs typeface="Arial" panose="020B0604020202020204" pitchFamily="34" charset="0"/>
            </a:endParaRPr>
          </a:p>
        </p:txBody>
      </p:sp>
      <p:sp>
        <p:nvSpPr>
          <p:cNvPr id="17" name="Prostokąt 16"/>
          <p:cNvSpPr/>
          <p:nvPr/>
        </p:nvSpPr>
        <p:spPr>
          <a:xfrm>
            <a:off x="736797" y="4836911"/>
            <a:ext cx="4693382" cy="430887"/>
          </a:xfrm>
          <a:prstGeom prst="rect">
            <a:avLst/>
          </a:prstGeom>
        </p:spPr>
        <p:txBody>
          <a:bodyPr wrap="square">
            <a:spAutoFit/>
          </a:bodyPr>
          <a:lstStyle/>
          <a:p>
            <a:pPr algn="ctr" fontAlgn="base"/>
            <a:r>
              <a:rPr lang="pl-PL" sz="1100" b="1" dirty="0" smtClean="0">
                <a:latin typeface="Arial" panose="020B0604020202020204" pitchFamily="34" charset="0"/>
                <a:cs typeface="Arial" panose="020B0604020202020204" pitchFamily="34" charset="0"/>
              </a:rPr>
              <a:t>Czy </a:t>
            </a:r>
            <a:r>
              <a:rPr lang="pl-PL" sz="1100" b="1" dirty="0">
                <a:latin typeface="Arial" panose="020B0604020202020204" pitchFamily="34" charset="0"/>
                <a:cs typeface="Arial" panose="020B0604020202020204" pitchFamily="34" charset="0"/>
              </a:rPr>
              <a:t>kierującemu pojazdem nie wolno wjechać na przejazd kolejowy</a:t>
            </a:r>
            <a:r>
              <a:rPr lang="pl-PL" sz="1100" b="1" dirty="0" smtClean="0">
                <a:latin typeface="Arial" panose="020B0604020202020204" pitchFamily="34" charset="0"/>
                <a:cs typeface="Arial" panose="020B0604020202020204" pitchFamily="34" charset="0"/>
              </a:rPr>
              <a:t>,</a:t>
            </a:r>
          </a:p>
          <a:p>
            <a:pPr algn="ctr" fontAlgn="base"/>
            <a:r>
              <a:rPr lang="pl-PL" sz="1100" b="1" dirty="0" smtClean="0">
                <a:latin typeface="Arial" panose="020B0604020202020204" pitchFamily="34" charset="0"/>
                <a:cs typeface="Arial" panose="020B0604020202020204" pitchFamily="34" charset="0"/>
              </a:rPr>
              <a:t>jeżeli </a:t>
            </a:r>
            <a:r>
              <a:rPr lang="pl-PL" sz="1100" b="1" dirty="0">
                <a:latin typeface="Arial" panose="020B0604020202020204" pitchFamily="34" charset="0"/>
                <a:cs typeface="Arial" panose="020B0604020202020204" pitchFamily="34" charset="0"/>
              </a:rPr>
              <a:t>opuszczanie zapór zostało rozpoczęte?</a:t>
            </a:r>
            <a:endParaRPr lang="pl-PL" sz="1100" b="1" i="0" dirty="0">
              <a:effectLst/>
              <a:latin typeface="Arial" panose="020B0604020202020204" pitchFamily="34" charset="0"/>
              <a:cs typeface="Arial" panose="020B0604020202020204" pitchFamily="34" charset="0"/>
            </a:endParaRPr>
          </a:p>
        </p:txBody>
      </p:sp>
      <p:sp>
        <p:nvSpPr>
          <p:cNvPr id="18" name="Prostokąt 17"/>
          <p:cNvSpPr/>
          <p:nvPr/>
        </p:nvSpPr>
        <p:spPr>
          <a:xfrm>
            <a:off x="6147343" y="4836911"/>
            <a:ext cx="4768766" cy="430887"/>
          </a:xfrm>
          <a:prstGeom prst="rect">
            <a:avLst/>
          </a:prstGeom>
        </p:spPr>
        <p:txBody>
          <a:bodyPr wrap="square">
            <a:spAutoFit/>
          </a:bodyPr>
          <a:lstStyle/>
          <a:p>
            <a:pPr algn="ctr" fontAlgn="base"/>
            <a:r>
              <a:rPr lang="pl-PL" sz="1100" b="1" dirty="0" smtClean="0">
                <a:latin typeface="Arial" panose="020B0604020202020204" pitchFamily="34" charset="0"/>
                <a:cs typeface="Arial" panose="020B0604020202020204" pitchFamily="34" charset="0"/>
              </a:rPr>
              <a:t>Czy </a:t>
            </a:r>
            <a:r>
              <a:rPr lang="pl-PL" sz="1100" b="1" dirty="0">
                <a:latin typeface="Arial" panose="020B0604020202020204" pitchFamily="34" charset="0"/>
                <a:cs typeface="Arial" panose="020B0604020202020204" pitchFamily="34" charset="0"/>
              </a:rPr>
              <a:t>kierującemu pojazdem nie wolno wjechać na przejazd kolejowy, </a:t>
            </a:r>
            <a:endParaRPr lang="pl-PL" sz="1100" b="1" dirty="0" smtClean="0">
              <a:latin typeface="Arial" panose="020B0604020202020204" pitchFamily="34" charset="0"/>
              <a:cs typeface="Arial" panose="020B0604020202020204" pitchFamily="34" charset="0"/>
            </a:endParaRPr>
          </a:p>
          <a:p>
            <a:pPr algn="ctr" fontAlgn="base"/>
            <a:r>
              <a:rPr lang="pl-PL" sz="1100" b="1" dirty="0" smtClean="0">
                <a:latin typeface="Arial" panose="020B0604020202020204" pitchFamily="34" charset="0"/>
                <a:cs typeface="Arial" panose="020B0604020202020204" pitchFamily="34" charset="0"/>
              </a:rPr>
              <a:t>jeżeli </a:t>
            </a:r>
            <a:r>
              <a:rPr lang="pl-PL" sz="1100" b="1" dirty="0">
                <a:latin typeface="Arial" panose="020B0604020202020204" pitchFamily="34" charset="0"/>
                <a:cs typeface="Arial" panose="020B0604020202020204" pitchFamily="34" charset="0"/>
              </a:rPr>
              <a:t>podnoszenie zapór nie zostało zakończone?</a:t>
            </a:r>
            <a:endParaRPr lang="pl-PL" sz="1100" b="1" i="0" dirty="0">
              <a:effectLst/>
              <a:latin typeface="Arial" panose="020B0604020202020204" pitchFamily="34" charset="0"/>
              <a:cs typeface="Arial" panose="020B0604020202020204" pitchFamily="34" charset="0"/>
            </a:endParaRPr>
          </a:p>
        </p:txBody>
      </p:sp>
      <p:sp>
        <p:nvSpPr>
          <p:cNvPr id="19" name="Tytuł 1"/>
          <p:cNvSpPr>
            <a:spLocks noGrp="1"/>
          </p:cNvSpPr>
          <p:nvPr>
            <p:ph type="title"/>
          </p:nvPr>
        </p:nvSpPr>
        <p:spPr>
          <a:xfrm>
            <a:off x="0" y="308730"/>
            <a:ext cx="10515600" cy="328210"/>
          </a:xfrm>
        </p:spPr>
        <p:txBody>
          <a:bodyPr>
            <a:normAutofit fontScale="90000"/>
          </a:bodyPr>
          <a:lstStyle/>
          <a:p>
            <a:r>
              <a:rPr lang="pl-PL" dirty="0" smtClean="0">
                <a:solidFill>
                  <a:schemeClr val="bg1"/>
                </a:solidFill>
                <a:latin typeface="Arial" panose="020B0604020202020204" pitchFamily="34" charset="0"/>
                <a:cs typeface="Arial" panose="020B0604020202020204" pitchFamily="34" charset="0"/>
              </a:rPr>
              <a:t>Testy egzaminacyjne</a:t>
            </a:r>
            <a:br>
              <a:rPr lang="pl-PL" dirty="0" smtClean="0">
                <a:solidFill>
                  <a:schemeClr val="bg1"/>
                </a:solidFill>
                <a:latin typeface="Arial" panose="020B0604020202020204" pitchFamily="34" charset="0"/>
                <a:cs typeface="Arial" panose="020B0604020202020204" pitchFamily="34" charset="0"/>
              </a:rPr>
            </a:br>
            <a:r>
              <a:rPr lang="pl-PL" sz="2200" dirty="0" smtClean="0">
                <a:solidFill>
                  <a:schemeClr val="bg1">
                    <a:lumMod val="50000"/>
                  </a:schemeClr>
                </a:solidFill>
                <a:latin typeface="Arial" panose="020B0604020202020204" pitchFamily="34" charset="0"/>
                <a:cs typeface="Arial" panose="020B0604020202020204" pitchFamily="34" charset="0"/>
              </a:rPr>
              <a:t>Przykładowe pytania testów egzaminacyjnych</a:t>
            </a:r>
            <a:endParaRPr lang="pl-PL" sz="2200" dirty="0">
              <a:solidFill>
                <a:schemeClr val="bg1">
                  <a:lumMod val="5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1468865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randombar(horizontal)">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randombar(horizontal)">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randombar(horizontal)">
                                      <p:cBhvr>
                                        <p:cTn id="2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P spid="10" grpId="0"/>
      <p:bldP spid="8"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raz 3"/>
          <p:cNvPicPr>
            <a:picLocks noChangeAspect="1"/>
          </p:cNvPicPr>
          <p:nvPr/>
        </p:nvPicPr>
        <p:blipFill rotWithShape="1">
          <a:blip r:embed="rId2"/>
          <a:srcRect l="25919" t="35297" r="54871" b="42552"/>
          <a:stretch/>
        </p:blipFill>
        <p:spPr>
          <a:xfrm>
            <a:off x="8019740" y="797761"/>
            <a:ext cx="2577738" cy="1672047"/>
          </a:xfrm>
          <a:prstGeom prst="rect">
            <a:avLst/>
          </a:prstGeom>
        </p:spPr>
      </p:pic>
      <p:pic>
        <p:nvPicPr>
          <p:cNvPr id="5" name="Obraz 4"/>
          <p:cNvPicPr>
            <a:picLocks noChangeAspect="1"/>
          </p:cNvPicPr>
          <p:nvPr/>
        </p:nvPicPr>
        <p:blipFill rotWithShape="1">
          <a:blip r:embed="rId3"/>
          <a:srcRect l="25898" t="35416" r="54801" b="42831"/>
          <a:stretch/>
        </p:blipFill>
        <p:spPr>
          <a:xfrm>
            <a:off x="2233108" y="3457303"/>
            <a:ext cx="2569028" cy="1628503"/>
          </a:xfrm>
          <a:prstGeom prst="rect">
            <a:avLst/>
          </a:prstGeom>
        </p:spPr>
      </p:pic>
      <p:pic>
        <p:nvPicPr>
          <p:cNvPr id="6" name="Obraz 5"/>
          <p:cNvPicPr>
            <a:picLocks noChangeAspect="1"/>
          </p:cNvPicPr>
          <p:nvPr/>
        </p:nvPicPr>
        <p:blipFill rotWithShape="1">
          <a:blip r:embed="rId4"/>
          <a:srcRect l="26031" t="44687" r="54756" b="33515"/>
          <a:stretch/>
        </p:blipFill>
        <p:spPr>
          <a:xfrm>
            <a:off x="8019740" y="3457303"/>
            <a:ext cx="2551611" cy="1628503"/>
          </a:xfrm>
          <a:prstGeom prst="rect">
            <a:avLst/>
          </a:prstGeom>
        </p:spPr>
      </p:pic>
      <p:sp>
        <p:nvSpPr>
          <p:cNvPr id="8" name="pole tekstowe 7"/>
          <p:cNvSpPr txBox="1"/>
          <p:nvPr/>
        </p:nvSpPr>
        <p:spPr>
          <a:xfrm>
            <a:off x="8763462" y="1356641"/>
            <a:ext cx="1090293" cy="646331"/>
          </a:xfrm>
          <a:prstGeom prst="rect">
            <a:avLst/>
          </a:prstGeom>
          <a:noFill/>
        </p:spPr>
        <p:txBody>
          <a:bodyPr wrap="square" rtlCol="0">
            <a:spAutoFit/>
          </a:bodyPr>
          <a:lstStyle/>
          <a:p>
            <a:r>
              <a:rPr lang="pl-PL" sz="3600" b="1" dirty="0" smtClean="0">
                <a:solidFill>
                  <a:srgbClr val="92D050"/>
                </a:solidFill>
                <a:latin typeface="Arial" panose="020B0604020202020204" pitchFamily="34" charset="0"/>
                <a:cs typeface="Arial" panose="020B0604020202020204" pitchFamily="34" charset="0"/>
              </a:rPr>
              <a:t>TAK</a:t>
            </a:r>
            <a:endParaRPr lang="pl-PL" sz="3600" b="1" dirty="0">
              <a:solidFill>
                <a:srgbClr val="92D050"/>
              </a:solidFill>
              <a:latin typeface="Arial" panose="020B0604020202020204" pitchFamily="34" charset="0"/>
              <a:cs typeface="Arial" panose="020B0604020202020204" pitchFamily="34" charset="0"/>
            </a:endParaRPr>
          </a:p>
        </p:txBody>
      </p:sp>
      <p:sp>
        <p:nvSpPr>
          <p:cNvPr id="9" name="pole tekstowe 8"/>
          <p:cNvSpPr txBox="1"/>
          <p:nvPr/>
        </p:nvSpPr>
        <p:spPr>
          <a:xfrm>
            <a:off x="3014594" y="3904501"/>
            <a:ext cx="1090293" cy="646331"/>
          </a:xfrm>
          <a:prstGeom prst="rect">
            <a:avLst/>
          </a:prstGeom>
          <a:noFill/>
        </p:spPr>
        <p:txBody>
          <a:bodyPr wrap="square" rtlCol="0">
            <a:spAutoFit/>
          </a:bodyPr>
          <a:lstStyle/>
          <a:p>
            <a:r>
              <a:rPr lang="pl-PL" sz="3600" b="1" dirty="0" smtClean="0">
                <a:solidFill>
                  <a:srgbClr val="92D050"/>
                </a:solidFill>
                <a:latin typeface="Arial" panose="020B0604020202020204" pitchFamily="34" charset="0"/>
                <a:cs typeface="Arial" panose="020B0604020202020204" pitchFamily="34" charset="0"/>
              </a:rPr>
              <a:t>TAK</a:t>
            </a:r>
            <a:endParaRPr lang="pl-PL" sz="3600" b="1" dirty="0">
              <a:solidFill>
                <a:srgbClr val="92D050"/>
              </a:solidFill>
              <a:latin typeface="Arial" panose="020B0604020202020204" pitchFamily="34" charset="0"/>
              <a:cs typeface="Arial" panose="020B0604020202020204" pitchFamily="34" charset="0"/>
            </a:endParaRPr>
          </a:p>
        </p:txBody>
      </p:sp>
      <p:sp>
        <p:nvSpPr>
          <p:cNvPr id="11" name="Prostokąt 10"/>
          <p:cNvSpPr/>
          <p:nvPr/>
        </p:nvSpPr>
        <p:spPr>
          <a:xfrm>
            <a:off x="1451078" y="1335811"/>
            <a:ext cx="2066544" cy="1179576"/>
          </a:xfrm>
          <a:prstGeom prst="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pl-PL"/>
          </a:p>
        </p:txBody>
      </p:sp>
      <p:sp>
        <p:nvSpPr>
          <p:cNvPr id="10" name="pole tekstowe 9"/>
          <p:cNvSpPr txBox="1"/>
          <p:nvPr/>
        </p:nvSpPr>
        <p:spPr>
          <a:xfrm>
            <a:off x="8826239" y="3948388"/>
            <a:ext cx="964738" cy="646331"/>
          </a:xfrm>
          <a:prstGeom prst="rect">
            <a:avLst/>
          </a:prstGeom>
          <a:noFill/>
        </p:spPr>
        <p:txBody>
          <a:bodyPr wrap="square" rtlCol="0">
            <a:spAutoFit/>
          </a:bodyPr>
          <a:lstStyle/>
          <a:p>
            <a:r>
              <a:rPr lang="pl-PL" sz="3600" b="1" dirty="0" smtClean="0">
                <a:solidFill>
                  <a:srgbClr val="FF0000"/>
                </a:solidFill>
                <a:latin typeface="Arial" panose="020B0604020202020204" pitchFamily="34" charset="0"/>
                <a:cs typeface="Arial" panose="020B0604020202020204" pitchFamily="34" charset="0"/>
              </a:rPr>
              <a:t>NIE</a:t>
            </a:r>
            <a:endParaRPr lang="pl-PL" sz="3600" b="1" dirty="0">
              <a:solidFill>
                <a:srgbClr val="FF0000"/>
              </a:solidFill>
              <a:latin typeface="Arial" panose="020B0604020202020204" pitchFamily="34" charset="0"/>
              <a:cs typeface="Arial" panose="020B0604020202020204" pitchFamily="34" charset="0"/>
            </a:endParaRPr>
          </a:p>
        </p:txBody>
      </p:sp>
      <p:sp>
        <p:nvSpPr>
          <p:cNvPr id="7" name="pole tekstowe 6"/>
          <p:cNvSpPr txBox="1"/>
          <p:nvPr/>
        </p:nvSpPr>
        <p:spPr>
          <a:xfrm>
            <a:off x="3042460" y="1516823"/>
            <a:ext cx="1090293" cy="646331"/>
          </a:xfrm>
          <a:prstGeom prst="rect">
            <a:avLst/>
          </a:prstGeom>
          <a:noFill/>
        </p:spPr>
        <p:txBody>
          <a:bodyPr wrap="square" rtlCol="0">
            <a:spAutoFit/>
          </a:bodyPr>
          <a:lstStyle/>
          <a:p>
            <a:r>
              <a:rPr lang="pl-PL" sz="3600" b="1" dirty="0" smtClean="0">
                <a:solidFill>
                  <a:srgbClr val="92D050"/>
                </a:solidFill>
                <a:latin typeface="Arial" panose="020B0604020202020204" pitchFamily="34" charset="0"/>
                <a:cs typeface="Arial" panose="020B0604020202020204" pitchFamily="34" charset="0"/>
              </a:rPr>
              <a:t>TAK</a:t>
            </a:r>
            <a:endParaRPr lang="pl-PL" sz="3600" b="1" dirty="0">
              <a:solidFill>
                <a:srgbClr val="92D050"/>
              </a:solidFill>
              <a:latin typeface="Arial" panose="020B0604020202020204" pitchFamily="34" charset="0"/>
              <a:cs typeface="Arial" panose="020B0604020202020204" pitchFamily="34" charset="0"/>
            </a:endParaRPr>
          </a:p>
        </p:txBody>
      </p:sp>
      <p:sp>
        <p:nvSpPr>
          <p:cNvPr id="12" name="Prostokąt 11"/>
          <p:cNvSpPr/>
          <p:nvPr/>
        </p:nvSpPr>
        <p:spPr>
          <a:xfrm>
            <a:off x="990709" y="2555457"/>
            <a:ext cx="5193794" cy="430887"/>
          </a:xfrm>
          <a:prstGeom prst="rect">
            <a:avLst/>
          </a:prstGeom>
        </p:spPr>
        <p:txBody>
          <a:bodyPr wrap="square">
            <a:spAutoFit/>
          </a:bodyPr>
          <a:lstStyle/>
          <a:p>
            <a:pPr algn="ctr" fontAlgn="base"/>
            <a:r>
              <a:rPr lang="pl-PL" sz="1100" b="1" dirty="0" smtClean="0">
                <a:latin typeface="Arial" panose="020B0604020202020204" pitchFamily="34" charset="0"/>
                <a:cs typeface="Arial" panose="020B0604020202020204" pitchFamily="34" charset="0"/>
              </a:rPr>
              <a:t>Czy </a:t>
            </a:r>
            <a:r>
              <a:rPr lang="pl-PL" sz="1100" b="1" dirty="0">
                <a:latin typeface="Arial" panose="020B0604020202020204" pitchFamily="34" charset="0"/>
                <a:cs typeface="Arial" panose="020B0604020202020204" pitchFamily="34" charset="0"/>
              </a:rPr>
              <a:t>kierującemu pojazdem nie wolno wjechać na przejazd kolejowy</a:t>
            </a:r>
            <a:r>
              <a:rPr lang="pl-PL" sz="1100" b="1" dirty="0" smtClean="0">
                <a:latin typeface="Arial" panose="020B0604020202020204" pitchFamily="34" charset="0"/>
                <a:cs typeface="Arial" panose="020B0604020202020204" pitchFamily="34" charset="0"/>
              </a:rPr>
              <a:t>,</a:t>
            </a:r>
          </a:p>
          <a:p>
            <a:pPr algn="ctr" fontAlgn="base"/>
            <a:r>
              <a:rPr lang="pl-PL" sz="1100" b="1" dirty="0" smtClean="0">
                <a:latin typeface="Arial" panose="020B0604020202020204" pitchFamily="34" charset="0"/>
                <a:cs typeface="Arial" panose="020B0604020202020204" pitchFamily="34" charset="0"/>
              </a:rPr>
              <a:t>jeżeli </a:t>
            </a:r>
            <a:r>
              <a:rPr lang="pl-PL" sz="1100" b="1" dirty="0">
                <a:latin typeface="Arial" panose="020B0604020202020204" pitchFamily="34" charset="0"/>
                <a:cs typeface="Arial" panose="020B0604020202020204" pitchFamily="34" charset="0"/>
              </a:rPr>
              <a:t>po drugiej stronie przejazdu nie ma miejsca do kontynuowania jazdy?</a:t>
            </a:r>
            <a:endParaRPr lang="pl-PL" sz="1100" b="1" i="0" dirty="0">
              <a:effectLst/>
              <a:latin typeface="Arial" panose="020B0604020202020204" pitchFamily="34" charset="0"/>
              <a:cs typeface="Arial" panose="020B0604020202020204" pitchFamily="34" charset="0"/>
            </a:endParaRPr>
          </a:p>
        </p:txBody>
      </p:sp>
      <p:sp>
        <p:nvSpPr>
          <p:cNvPr id="13" name="Prostokąt 12"/>
          <p:cNvSpPr/>
          <p:nvPr/>
        </p:nvSpPr>
        <p:spPr>
          <a:xfrm>
            <a:off x="7898854" y="2635127"/>
            <a:ext cx="2819507" cy="430887"/>
          </a:xfrm>
          <a:prstGeom prst="rect">
            <a:avLst/>
          </a:prstGeom>
        </p:spPr>
        <p:txBody>
          <a:bodyPr wrap="square">
            <a:spAutoFit/>
          </a:bodyPr>
          <a:lstStyle/>
          <a:p>
            <a:pPr algn="ctr" fontAlgn="base"/>
            <a:r>
              <a:rPr lang="pl-PL" sz="1100" b="1" dirty="0" smtClean="0">
                <a:latin typeface="Arial" panose="020B0604020202020204" pitchFamily="34" charset="0"/>
                <a:cs typeface="Arial" panose="020B0604020202020204" pitchFamily="34" charset="0"/>
              </a:rPr>
              <a:t>Czy </a:t>
            </a:r>
            <a:r>
              <a:rPr lang="pl-PL" sz="1100" b="1" dirty="0">
                <a:latin typeface="Arial" panose="020B0604020202020204" pitchFamily="34" charset="0"/>
                <a:cs typeface="Arial" panose="020B0604020202020204" pitchFamily="34" charset="0"/>
              </a:rPr>
              <a:t>w tej sytuacji kierujący pojazdem 1 </a:t>
            </a:r>
            <a:endParaRPr lang="pl-PL" sz="1100" b="1" dirty="0" smtClean="0">
              <a:latin typeface="Arial" panose="020B0604020202020204" pitchFamily="34" charset="0"/>
              <a:cs typeface="Arial" panose="020B0604020202020204" pitchFamily="34" charset="0"/>
            </a:endParaRPr>
          </a:p>
          <a:p>
            <a:pPr algn="ctr" fontAlgn="base"/>
            <a:r>
              <a:rPr lang="pl-PL" sz="1100" b="1" dirty="0" smtClean="0">
                <a:latin typeface="Arial" panose="020B0604020202020204" pitchFamily="34" charset="0"/>
                <a:cs typeface="Arial" panose="020B0604020202020204" pitchFamily="34" charset="0"/>
              </a:rPr>
              <a:t>nie </a:t>
            </a:r>
            <a:r>
              <a:rPr lang="pl-PL" sz="1100" b="1" dirty="0">
                <a:latin typeface="Arial" panose="020B0604020202020204" pitchFamily="34" charset="0"/>
                <a:cs typeface="Arial" panose="020B0604020202020204" pitchFamily="34" charset="0"/>
              </a:rPr>
              <a:t>może wyprzedzić pojazdów 2 i 3?</a:t>
            </a:r>
            <a:endParaRPr lang="pl-PL" sz="1100" b="1" i="0" dirty="0">
              <a:effectLst/>
              <a:latin typeface="Arial" panose="020B0604020202020204" pitchFamily="34" charset="0"/>
              <a:cs typeface="Arial" panose="020B0604020202020204" pitchFamily="34" charset="0"/>
            </a:endParaRPr>
          </a:p>
        </p:txBody>
      </p:sp>
      <p:sp>
        <p:nvSpPr>
          <p:cNvPr id="14" name="Prostokąt 13"/>
          <p:cNvSpPr/>
          <p:nvPr/>
        </p:nvSpPr>
        <p:spPr>
          <a:xfrm>
            <a:off x="1103605" y="5286923"/>
            <a:ext cx="4828034" cy="261610"/>
          </a:xfrm>
          <a:prstGeom prst="rect">
            <a:avLst/>
          </a:prstGeom>
        </p:spPr>
        <p:txBody>
          <a:bodyPr wrap="square">
            <a:spAutoFit/>
          </a:bodyPr>
          <a:lstStyle/>
          <a:p>
            <a:pPr algn="ctr" fontAlgn="base"/>
            <a:r>
              <a:rPr lang="pl-PL" sz="1100" b="1" dirty="0" smtClean="0">
                <a:latin typeface="Arial" panose="020B0604020202020204" pitchFamily="34" charset="0"/>
                <a:cs typeface="Arial" panose="020B0604020202020204" pitchFamily="34" charset="0"/>
              </a:rPr>
              <a:t>Czy </a:t>
            </a:r>
            <a:r>
              <a:rPr lang="pl-PL" sz="1100" b="1" dirty="0">
                <a:latin typeface="Arial" panose="020B0604020202020204" pitchFamily="34" charset="0"/>
                <a:cs typeface="Arial" panose="020B0604020202020204" pitchFamily="34" charset="0"/>
              </a:rPr>
              <a:t>w tej sytuacji kierujący pojazdem 1 nie może ominąć pojazdu 3?</a:t>
            </a:r>
            <a:endParaRPr lang="pl-PL" sz="1100" b="1" i="0" dirty="0">
              <a:effectLst/>
              <a:latin typeface="Arial" panose="020B0604020202020204" pitchFamily="34" charset="0"/>
              <a:cs typeface="Arial" panose="020B0604020202020204" pitchFamily="34" charset="0"/>
            </a:endParaRPr>
          </a:p>
        </p:txBody>
      </p:sp>
      <p:sp>
        <p:nvSpPr>
          <p:cNvPr id="15" name="Prostokąt 14"/>
          <p:cNvSpPr/>
          <p:nvPr/>
        </p:nvSpPr>
        <p:spPr>
          <a:xfrm>
            <a:off x="6754261" y="5286923"/>
            <a:ext cx="5096363" cy="261610"/>
          </a:xfrm>
          <a:prstGeom prst="rect">
            <a:avLst/>
          </a:prstGeom>
        </p:spPr>
        <p:txBody>
          <a:bodyPr wrap="square">
            <a:spAutoFit/>
          </a:bodyPr>
          <a:lstStyle/>
          <a:p>
            <a:pPr algn="ctr" fontAlgn="base"/>
            <a:r>
              <a:rPr lang="pl-PL" sz="1100" b="1" dirty="0" smtClean="0">
                <a:latin typeface="Arial" panose="020B0604020202020204" pitchFamily="34" charset="0"/>
                <a:cs typeface="Arial" panose="020B0604020202020204" pitchFamily="34" charset="0"/>
              </a:rPr>
              <a:t>Czy </a:t>
            </a:r>
            <a:r>
              <a:rPr lang="pl-PL" sz="1100" b="1" dirty="0">
                <a:latin typeface="Arial" panose="020B0604020202020204" pitchFamily="34" charset="0"/>
                <a:cs typeface="Arial" panose="020B0604020202020204" pitchFamily="34" charset="0"/>
              </a:rPr>
              <a:t>w tej sytuacji kierujący pojazdem 1 może przejechać przez przejazd?</a:t>
            </a:r>
            <a:endParaRPr lang="pl-PL" sz="1100" b="1" i="0" dirty="0">
              <a:effectLst/>
              <a:latin typeface="Arial" panose="020B0604020202020204" pitchFamily="34" charset="0"/>
              <a:cs typeface="Arial" panose="020B0604020202020204" pitchFamily="34" charset="0"/>
            </a:endParaRPr>
          </a:p>
        </p:txBody>
      </p:sp>
      <p:sp>
        <p:nvSpPr>
          <p:cNvPr id="16" name="Tytuł 1"/>
          <p:cNvSpPr>
            <a:spLocks noGrp="1"/>
          </p:cNvSpPr>
          <p:nvPr>
            <p:ph type="title"/>
          </p:nvPr>
        </p:nvSpPr>
        <p:spPr>
          <a:xfrm>
            <a:off x="0" y="308730"/>
            <a:ext cx="10515600" cy="328210"/>
          </a:xfrm>
        </p:spPr>
        <p:txBody>
          <a:bodyPr>
            <a:normAutofit fontScale="90000"/>
          </a:bodyPr>
          <a:lstStyle/>
          <a:p>
            <a:r>
              <a:rPr lang="pl-PL" dirty="0" smtClean="0">
                <a:solidFill>
                  <a:schemeClr val="bg1"/>
                </a:solidFill>
                <a:latin typeface="Arial" panose="020B0604020202020204" pitchFamily="34" charset="0"/>
                <a:cs typeface="Arial" panose="020B0604020202020204" pitchFamily="34" charset="0"/>
              </a:rPr>
              <a:t>Testy egzaminacyjne</a:t>
            </a:r>
            <a:br>
              <a:rPr lang="pl-PL" dirty="0" smtClean="0">
                <a:solidFill>
                  <a:schemeClr val="bg1"/>
                </a:solidFill>
                <a:latin typeface="Arial" panose="020B0604020202020204" pitchFamily="34" charset="0"/>
                <a:cs typeface="Arial" panose="020B0604020202020204" pitchFamily="34" charset="0"/>
              </a:rPr>
            </a:br>
            <a:r>
              <a:rPr lang="pl-PL" sz="2200" dirty="0" smtClean="0">
                <a:solidFill>
                  <a:schemeClr val="bg1">
                    <a:lumMod val="50000"/>
                  </a:schemeClr>
                </a:solidFill>
                <a:latin typeface="Arial" panose="020B0604020202020204" pitchFamily="34" charset="0"/>
                <a:cs typeface="Arial" panose="020B0604020202020204" pitchFamily="34" charset="0"/>
              </a:rPr>
              <a:t>Przykładowe pytania testów egzaminacyjnych</a:t>
            </a:r>
            <a:endParaRPr lang="pl-PL" sz="2200" dirty="0">
              <a:solidFill>
                <a:schemeClr val="bg1">
                  <a:lumMod val="5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7586722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randombar(horizontal)">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randombar(horizontal)">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randombar(horizontal)">
                                      <p:cBhvr>
                                        <p:cTn id="2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7"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raz 2"/>
          <p:cNvPicPr>
            <a:picLocks noChangeAspect="1"/>
          </p:cNvPicPr>
          <p:nvPr/>
        </p:nvPicPr>
        <p:blipFill rotWithShape="1">
          <a:blip r:embed="rId2"/>
          <a:srcRect l="25843" t="44949" r="54878" b="33430"/>
          <a:stretch/>
        </p:blipFill>
        <p:spPr>
          <a:xfrm>
            <a:off x="4868091" y="2570375"/>
            <a:ext cx="2429691" cy="1532709"/>
          </a:xfrm>
          <a:prstGeom prst="rect">
            <a:avLst/>
          </a:prstGeom>
        </p:spPr>
      </p:pic>
      <p:sp>
        <p:nvSpPr>
          <p:cNvPr id="4" name="pole tekstowe 3"/>
          <p:cNvSpPr txBox="1"/>
          <p:nvPr/>
        </p:nvSpPr>
        <p:spPr>
          <a:xfrm>
            <a:off x="5749224" y="4757699"/>
            <a:ext cx="667424" cy="646331"/>
          </a:xfrm>
          <a:prstGeom prst="rect">
            <a:avLst/>
          </a:prstGeom>
          <a:noFill/>
        </p:spPr>
        <p:txBody>
          <a:bodyPr wrap="square" rtlCol="0">
            <a:spAutoFit/>
          </a:bodyPr>
          <a:lstStyle/>
          <a:p>
            <a:pPr algn="ctr"/>
            <a:r>
              <a:rPr lang="pl-PL" sz="3600" b="1" dirty="0">
                <a:solidFill>
                  <a:srgbClr val="92D050"/>
                </a:solidFill>
                <a:latin typeface="Arial" panose="020B0604020202020204" pitchFamily="34" charset="0"/>
                <a:cs typeface="Arial" panose="020B0604020202020204" pitchFamily="34" charset="0"/>
              </a:rPr>
              <a:t>2</a:t>
            </a:r>
          </a:p>
        </p:txBody>
      </p:sp>
      <p:sp>
        <p:nvSpPr>
          <p:cNvPr id="5" name="Prostokąt 4"/>
          <p:cNvSpPr/>
          <p:nvPr/>
        </p:nvSpPr>
        <p:spPr>
          <a:xfrm>
            <a:off x="4038163" y="4214948"/>
            <a:ext cx="4089546" cy="430887"/>
          </a:xfrm>
          <a:prstGeom prst="rect">
            <a:avLst/>
          </a:prstGeom>
        </p:spPr>
        <p:txBody>
          <a:bodyPr wrap="square">
            <a:spAutoFit/>
          </a:bodyPr>
          <a:lstStyle/>
          <a:p>
            <a:pPr algn="ctr" fontAlgn="base"/>
            <a:r>
              <a:rPr lang="pl-PL" sz="1100" b="1" dirty="0" smtClean="0">
                <a:latin typeface="Arial" panose="020B0604020202020204" pitchFamily="34" charset="0"/>
                <a:cs typeface="Arial" panose="020B0604020202020204" pitchFamily="34" charset="0"/>
              </a:rPr>
              <a:t>W </a:t>
            </a:r>
            <a:r>
              <a:rPr lang="pl-PL" sz="1100" b="1" dirty="0">
                <a:latin typeface="Arial" panose="020B0604020202020204" pitchFamily="34" charset="0"/>
                <a:cs typeface="Arial" panose="020B0604020202020204" pitchFamily="34" charset="0"/>
              </a:rPr>
              <a:t>tej sytuacji, gdy zatrzymanie trwa ponad jedną minutę, </a:t>
            </a:r>
            <a:endParaRPr lang="pl-PL" sz="1100" b="1" dirty="0" smtClean="0">
              <a:latin typeface="Arial" panose="020B0604020202020204" pitchFamily="34" charset="0"/>
              <a:cs typeface="Arial" panose="020B0604020202020204" pitchFamily="34" charset="0"/>
            </a:endParaRPr>
          </a:p>
          <a:p>
            <a:pPr algn="ctr" fontAlgn="base"/>
            <a:r>
              <a:rPr lang="pl-PL" sz="1100" b="1" dirty="0" smtClean="0">
                <a:latin typeface="Arial" panose="020B0604020202020204" pitchFamily="34" charset="0"/>
                <a:cs typeface="Arial" panose="020B0604020202020204" pitchFamily="34" charset="0"/>
              </a:rPr>
              <a:t>światła </a:t>
            </a:r>
            <a:r>
              <a:rPr lang="pl-PL" sz="1100" b="1" dirty="0">
                <a:latin typeface="Arial" panose="020B0604020202020204" pitchFamily="34" charset="0"/>
                <a:cs typeface="Arial" panose="020B0604020202020204" pitchFamily="34" charset="0"/>
              </a:rPr>
              <a:t>zewnętrzne może wyłączyć kierujący pojazdem:</a:t>
            </a:r>
            <a:endParaRPr lang="pl-PL" sz="1100" b="1" i="0" dirty="0">
              <a:effectLst/>
              <a:latin typeface="Arial" panose="020B0604020202020204" pitchFamily="34" charset="0"/>
              <a:cs typeface="Arial" panose="020B0604020202020204" pitchFamily="34" charset="0"/>
            </a:endParaRPr>
          </a:p>
        </p:txBody>
      </p:sp>
      <p:sp>
        <p:nvSpPr>
          <p:cNvPr id="7" name="Tytuł 1"/>
          <p:cNvSpPr>
            <a:spLocks noGrp="1"/>
          </p:cNvSpPr>
          <p:nvPr>
            <p:ph type="title"/>
          </p:nvPr>
        </p:nvSpPr>
        <p:spPr>
          <a:xfrm>
            <a:off x="0" y="308730"/>
            <a:ext cx="10515600" cy="328210"/>
          </a:xfrm>
        </p:spPr>
        <p:txBody>
          <a:bodyPr>
            <a:normAutofit fontScale="90000"/>
          </a:bodyPr>
          <a:lstStyle/>
          <a:p>
            <a:r>
              <a:rPr lang="pl-PL" dirty="0" smtClean="0">
                <a:solidFill>
                  <a:schemeClr val="bg1"/>
                </a:solidFill>
                <a:latin typeface="Arial" panose="020B0604020202020204" pitchFamily="34" charset="0"/>
                <a:cs typeface="Arial" panose="020B0604020202020204" pitchFamily="34" charset="0"/>
              </a:rPr>
              <a:t>Testy egzaminacyjne</a:t>
            </a:r>
            <a:br>
              <a:rPr lang="pl-PL" dirty="0" smtClean="0">
                <a:solidFill>
                  <a:schemeClr val="bg1"/>
                </a:solidFill>
                <a:latin typeface="Arial" panose="020B0604020202020204" pitchFamily="34" charset="0"/>
                <a:cs typeface="Arial" panose="020B0604020202020204" pitchFamily="34" charset="0"/>
              </a:rPr>
            </a:br>
            <a:r>
              <a:rPr lang="pl-PL" sz="2200" dirty="0" smtClean="0">
                <a:solidFill>
                  <a:schemeClr val="bg1">
                    <a:lumMod val="50000"/>
                  </a:schemeClr>
                </a:solidFill>
                <a:latin typeface="Arial" panose="020B0604020202020204" pitchFamily="34" charset="0"/>
                <a:cs typeface="Arial" panose="020B0604020202020204" pitchFamily="34" charset="0"/>
              </a:rPr>
              <a:t>Przykładowe pytania testów egzaminacyjnych</a:t>
            </a:r>
            <a:endParaRPr lang="pl-PL" sz="2200" dirty="0">
              <a:solidFill>
                <a:schemeClr val="bg1">
                  <a:lumMod val="5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6246488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0" y="144062"/>
            <a:ext cx="10515600" cy="328210"/>
          </a:xfrm>
        </p:spPr>
        <p:txBody>
          <a:bodyPr>
            <a:noAutofit/>
          </a:bodyPr>
          <a:lstStyle/>
          <a:p>
            <a:r>
              <a:rPr lang="pl-PL" sz="3600" dirty="0" smtClean="0">
                <a:solidFill>
                  <a:schemeClr val="bg1"/>
                </a:solidFill>
                <a:latin typeface="Arial" panose="020B0604020202020204" pitchFamily="34" charset="0"/>
                <a:cs typeface="Arial" panose="020B0604020202020204" pitchFamily="34" charset="0"/>
              </a:rPr>
              <a:t>10 niewłaściwych zachowań kierowców</a:t>
            </a:r>
            <a:endParaRPr lang="pl-PL" sz="3600" dirty="0">
              <a:solidFill>
                <a:schemeClr val="bg1"/>
              </a:solidFill>
              <a:latin typeface="Arial" panose="020B0604020202020204" pitchFamily="34" charset="0"/>
              <a:cs typeface="Arial" panose="020B0604020202020204" pitchFamily="34" charset="0"/>
            </a:endParaRPr>
          </a:p>
        </p:txBody>
      </p:sp>
      <p:sp>
        <p:nvSpPr>
          <p:cNvPr id="3" name="pole tekstowe 2"/>
          <p:cNvSpPr txBox="1"/>
          <p:nvPr/>
        </p:nvSpPr>
        <p:spPr>
          <a:xfrm>
            <a:off x="880534" y="1544561"/>
            <a:ext cx="10907153" cy="4154984"/>
          </a:xfrm>
          <a:prstGeom prst="rect">
            <a:avLst/>
          </a:prstGeom>
          <a:noFill/>
        </p:spPr>
        <p:txBody>
          <a:bodyPr wrap="none" rtlCol="0">
            <a:spAutoFit/>
          </a:bodyPr>
          <a:lstStyle/>
          <a:p>
            <a:pPr marL="285750" indent="-285750">
              <a:buFont typeface="Arial" panose="020B0604020202020204" pitchFamily="34" charset="0"/>
              <a:buChar char="•"/>
            </a:pPr>
            <a:r>
              <a:rPr lang="pl-PL" sz="2400" dirty="0" smtClean="0">
                <a:latin typeface="Arial" panose="020B0604020202020204" pitchFamily="34" charset="0"/>
                <a:cs typeface="Arial" panose="020B0604020202020204" pitchFamily="34" charset="0"/>
              </a:rPr>
              <a:t>ignorowanie </a:t>
            </a:r>
            <a:r>
              <a:rPr lang="pl-PL" sz="2400" dirty="0">
                <a:latin typeface="Arial" panose="020B0604020202020204" pitchFamily="34" charset="0"/>
                <a:cs typeface="Arial" panose="020B0604020202020204" pitchFamily="34" charset="0"/>
              </a:rPr>
              <a:t>znaku STOP </a:t>
            </a:r>
          </a:p>
          <a:p>
            <a:pPr marL="285750" indent="-285750">
              <a:buFont typeface="Arial" panose="020B0604020202020204" pitchFamily="34" charset="0"/>
              <a:buChar char="•"/>
            </a:pPr>
            <a:r>
              <a:rPr lang="pl-PL" sz="2400" dirty="0" smtClean="0">
                <a:latin typeface="Arial" panose="020B0604020202020204" pitchFamily="34" charset="0"/>
                <a:cs typeface="Arial" panose="020B0604020202020204" pitchFamily="34" charset="0"/>
              </a:rPr>
              <a:t>wjazd </a:t>
            </a:r>
            <a:r>
              <a:rPr lang="pl-PL" sz="2400" dirty="0">
                <a:latin typeface="Arial" panose="020B0604020202020204" pitchFamily="34" charset="0"/>
                <a:cs typeface="Arial" panose="020B0604020202020204" pitchFamily="34" charset="0"/>
              </a:rPr>
              <a:t>na przejazd pomimo włączonej sygnalizacji </a:t>
            </a:r>
            <a:r>
              <a:rPr lang="pl-PL" sz="2400" dirty="0" smtClean="0">
                <a:latin typeface="Arial" panose="020B0604020202020204" pitchFamily="34" charset="0"/>
                <a:cs typeface="Arial" panose="020B0604020202020204" pitchFamily="34" charset="0"/>
              </a:rPr>
              <a:t>ostrzegawczej</a:t>
            </a:r>
            <a:endParaRPr lang="pl-PL" sz="24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pl-PL" sz="2400" dirty="0" smtClean="0">
                <a:latin typeface="Arial" panose="020B0604020202020204" pitchFamily="34" charset="0"/>
                <a:cs typeface="Arial" panose="020B0604020202020204" pitchFamily="34" charset="0"/>
              </a:rPr>
              <a:t>wjazd </a:t>
            </a:r>
            <a:r>
              <a:rPr lang="pl-PL" sz="2400" dirty="0">
                <a:latin typeface="Arial" panose="020B0604020202020204" pitchFamily="34" charset="0"/>
                <a:cs typeface="Arial" panose="020B0604020202020204" pitchFamily="34" charset="0"/>
              </a:rPr>
              <a:t>na przejazd przy zamykających się </a:t>
            </a:r>
            <a:r>
              <a:rPr lang="pl-PL" sz="2400" dirty="0" smtClean="0">
                <a:latin typeface="Arial" panose="020B0604020202020204" pitchFamily="34" charset="0"/>
                <a:cs typeface="Arial" panose="020B0604020202020204" pitchFamily="34" charset="0"/>
              </a:rPr>
              <a:t>rogatkach</a:t>
            </a:r>
            <a:endParaRPr lang="pl-PL" sz="24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pl-PL" sz="2400" dirty="0" smtClean="0">
                <a:latin typeface="Arial" panose="020B0604020202020204" pitchFamily="34" charset="0"/>
                <a:cs typeface="Arial" panose="020B0604020202020204" pitchFamily="34" charset="0"/>
              </a:rPr>
              <a:t>omijanie </a:t>
            </a:r>
            <a:r>
              <a:rPr lang="pl-PL" sz="2400" dirty="0">
                <a:latin typeface="Arial" panose="020B0604020202020204" pitchFamily="34" charset="0"/>
                <a:cs typeface="Arial" panose="020B0604020202020204" pitchFamily="34" charset="0"/>
              </a:rPr>
              <a:t>zamkniętych rogatek</a:t>
            </a:r>
          </a:p>
          <a:p>
            <a:pPr marL="285750" indent="-285750">
              <a:buFont typeface="Arial" panose="020B0604020202020204" pitchFamily="34" charset="0"/>
              <a:buChar char="•"/>
            </a:pPr>
            <a:r>
              <a:rPr lang="pl-PL" sz="2400" dirty="0" smtClean="0">
                <a:latin typeface="Arial" panose="020B0604020202020204" pitchFamily="34" charset="0"/>
                <a:cs typeface="Arial" panose="020B0604020202020204" pitchFamily="34" charset="0"/>
              </a:rPr>
              <a:t>wjazd </a:t>
            </a:r>
            <a:r>
              <a:rPr lang="pl-PL" sz="2400" dirty="0">
                <a:latin typeface="Arial" panose="020B0604020202020204" pitchFamily="34" charset="0"/>
                <a:cs typeface="Arial" panose="020B0604020202020204" pitchFamily="34" charset="0"/>
              </a:rPr>
              <a:t>na przejazd przy otwierających się rogatkach</a:t>
            </a:r>
          </a:p>
          <a:p>
            <a:pPr marL="285750" indent="-285750">
              <a:buFont typeface="Arial" panose="020B0604020202020204" pitchFamily="34" charset="0"/>
              <a:buChar char="•"/>
            </a:pPr>
            <a:r>
              <a:rPr lang="pl-PL" sz="2400" dirty="0" smtClean="0">
                <a:latin typeface="Arial" panose="020B0604020202020204" pitchFamily="34" charset="0"/>
                <a:cs typeface="Arial" panose="020B0604020202020204" pitchFamily="34" charset="0"/>
              </a:rPr>
              <a:t>wjazd </a:t>
            </a:r>
            <a:r>
              <a:rPr lang="pl-PL" sz="2400" dirty="0">
                <a:latin typeface="Arial" panose="020B0604020202020204" pitchFamily="34" charset="0"/>
                <a:cs typeface="Arial" panose="020B0604020202020204" pitchFamily="34" charset="0"/>
              </a:rPr>
              <a:t>na przejazd pomimo zbliżającego się pociągu </a:t>
            </a:r>
          </a:p>
          <a:p>
            <a:pPr marL="285750" indent="-285750">
              <a:buFont typeface="Arial" panose="020B0604020202020204" pitchFamily="34" charset="0"/>
              <a:buChar char="•"/>
            </a:pPr>
            <a:r>
              <a:rPr lang="pl-PL" sz="2400" dirty="0" smtClean="0">
                <a:latin typeface="Arial" panose="020B0604020202020204" pitchFamily="34" charset="0"/>
                <a:cs typeface="Arial" panose="020B0604020202020204" pitchFamily="34" charset="0"/>
              </a:rPr>
              <a:t>wjazd </a:t>
            </a:r>
            <a:r>
              <a:rPr lang="pl-PL" sz="2400" dirty="0">
                <a:latin typeface="Arial" panose="020B0604020202020204" pitchFamily="34" charset="0"/>
                <a:cs typeface="Arial" panose="020B0604020202020204" pitchFamily="34" charset="0"/>
              </a:rPr>
              <a:t>na przejazd bez uprzedniego upewnienia się, że nie nadjeżdża pociąg</a:t>
            </a:r>
          </a:p>
          <a:p>
            <a:pPr marL="285750" indent="-285750">
              <a:buFont typeface="Arial" panose="020B0604020202020204" pitchFamily="34" charset="0"/>
              <a:buChar char="•"/>
            </a:pPr>
            <a:r>
              <a:rPr lang="pl-PL" sz="2400" dirty="0" smtClean="0">
                <a:latin typeface="Arial" panose="020B0604020202020204" pitchFamily="34" charset="0"/>
                <a:cs typeface="Arial" panose="020B0604020202020204" pitchFamily="34" charset="0"/>
              </a:rPr>
              <a:t>wjazd </a:t>
            </a:r>
            <a:r>
              <a:rPr lang="pl-PL" sz="2400" dirty="0">
                <a:latin typeface="Arial" panose="020B0604020202020204" pitchFamily="34" charset="0"/>
                <a:cs typeface="Arial" panose="020B0604020202020204" pitchFamily="34" charset="0"/>
              </a:rPr>
              <a:t>na przejazd pomimo braku możliwości kontynuowania dalszej jazdy</a:t>
            </a:r>
          </a:p>
          <a:p>
            <a:pPr marL="285750" indent="-285750">
              <a:buFont typeface="Arial" panose="020B0604020202020204" pitchFamily="34" charset="0"/>
              <a:buChar char="•"/>
            </a:pPr>
            <a:r>
              <a:rPr lang="pl-PL" sz="2400" dirty="0" smtClean="0">
                <a:latin typeface="Arial" panose="020B0604020202020204" pitchFamily="34" charset="0"/>
                <a:cs typeface="Arial" panose="020B0604020202020204" pitchFamily="34" charset="0"/>
              </a:rPr>
              <a:t>jazda </a:t>
            </a:r>
            <a:r>
              <a:rPr lang="pl-PL" sz="2400" dirty="0">
                <a:latin typeface="Arial" panose="020B0604020202020204" pitchFamily="34" charset="0"/>
                <a:cs typeface="Arial" panose="020B0604020202020204" pitchFamily="34" charset="0"/>
              </a:rPr>
              <a:t>„na pamięć”, czyli „po tych torach nic nie jeździ” </a:t>
            </a:r>
            <a:endParaRPr lang="pl-PL" sz="2400" dirty="0" smtClean="0">
              <a:latin typeface="Arial" panose="020B0604020202020204" pitchFamily="34" charset="0"/>
              <a:cs typeface="Arial" panose="020B0604020202020204" pitchFamily="34" charset="0"/>
            </a:endParaRPr>
          </a:p>
          <a:p>
            <a:pPr marL="271463"/>
            <a:r>
              <a:rPr lang="pl-PL" sz="2400" dirty="0" smtClean="0">
                <a:latin typeface="Arial" panose="020B0604020202020204" pitchFamily="34" charset="0"/>
                <a:cs typeface="Arial" panose="020B0604020202020204" pitchFamily="34" charset="0"/>
              </a:rPr>
              <a:t>lub </a:t>
            </a:r>
            <a:r>
              <a:rPr lang="pl-PL" sz="2400" dirty="0">
                <a:latin typeface="Arial" panose="020B0604020202020204" pitchFamily="34" charset="0"/>
                <a:cs typeface="Arial" panose="020B0604020202020204" pitchFamily="34" charset="0"/>
              </a:rPr>
              <a:t>„o tej porze nic nie jeździ</a:t>
            </a:r>
            <a:r>
              <a:rPr lang="pl-PL" sz="2400" dirty="0" smtClean="0">
                <a:latin typeface="Arial" panose="020B0604020202020204" pitchFamily="34" charset="0"/>
                <a:cs typeface="Arial" panose="020B0604020202020204" pitchFamily="34" charset="0"/>
              </a:rPr>
              <a:t>”</a:t>
            </a:r>
          </a:p>
          <a:p>
            <a:pPr marL="285750" indent="-285750">
              <a:buFont typeface="Arial" panose="020B0604020202020204" pitchFamily="34" charset="0"/>
              <a:buChar char="•"/>
            </a:pPr>
            <a:r>
              <a:rPr lang="pl-PL" sz="2400" dirty="0" smtClean="0">
                <a:latin typeface="Arial" panose="020B0604020202020204" pitchFamily="34" charset="0"/>
                <a:cs typeface="Arial" panose="020B0604020202020204" pitchFamily="34" charset="0"/>
              </a:rPr>
              <a:t>wjeżdżanie w zamknięte rogatki</a:t>
            </a:r>
          </a:p>
        </p:txBody>
      </p:sp>
    </p:spTree>
    <p:extLst>
      <p:ext uri="{BB962C8B-B14F-4D97-AF65-F5344CB8AC3E}">
        <p14:creationId xmlns:p14="http://schemas.microsoft.com/office/powerpoint/2010/main" val="381879381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04670" y="144062"/>
            <a:ext cx="10515600" cy="328210"/>
          </a:xfrm>
        </p:spPr>
        <p:txBody>
          <a:bodyPr>
            <a:normAutofit fontScale="90000"/>
          </a:bodyPr>
          <a:lstStyle/>
          <a:p>
            <a:r>
              <a:rPr lang="pl-PL" dirty="0" smtClean="0">
                <a:solidFill>
                  <a:schemeClr val="bg1"/>
                </a:solidFill>
                <a:latin typeface="Arial" panose="020B0604020202020204" pitchFamily="34" charset="0"/>
                <a:cs typeface="Arial" panose="020B0604020202020204" pitchFamily="34" charset="0"/>
              </a:rPr>
              <a:t>Pożądane zachowania kierowców</a:t>
            </a:r>
            <a:endParaRPr lang="pl-PL" dirty="0">
              <a:solidFill>
                <a:schemeClr val="bg1"/>
              </a:solidFill>
              <a:latin typeface="Arial" panose="020B0604020202020204" pitchFamily="34" charset="0"/>
              <a:cs typeface="Arial" panose="020B0604020202020204" pitchFamily="34" charset="0"/>
            </a:endParaRPr>
          </a:p>
        </p:txBody>
      </p:sp>
      <p:sp>
        <p:nvSpPr>
          <p:cNvPr id="3" name="pole tekstowe 2"/>
          <p:cNvSpPr txBox="1"/>
          <p:nvPr/>
        </p:nvSpPr>
        <p:spPr>
          <a:xfrm>
            <a:off x="841974" y="1263081"/>
            <a:ext cx="11103039" cy="4524315"/>
          </a:xfrm>
          <a:prstGeom prst="rect">
            <a:avLst/>
          </a:prstGeom>
          <a:noFill/>
        </p:spPr>
        <p:txBody>
          <a:bodyPr wrap="none" rtlCol="0">
            <a:spAutoFit/>
          </a:bodyPr>
          <a:lstStyle/>
          <a:p>
            <a:pPr marL="285750" indent="-285750">
              <a:buFont typeface="Arial" panose="020B0604020202020204" pitchFamily="34" charset="0"/>
              <a:buChar char="•"/>
            </a:pPr>
            <a:r>
              <a:rPr lang="pl-PL" sz="2400" dirty="0" smtClean="0">
                <a:latin typeface="Arial" panose="020B0604020202020204" pitchFamily="34" charset="0"/>
                <a:cs typeface="Arial" panose="020B0604020202020204" pitchFamily="34" charset="0"/>
              </a:rPr>
              <a:t>zachowanie odpowiedniej odległości przed poprzedzającym samochodem, </a:t>
            </a:r>
          </a:p>
          <a:p>
            <a:r>
              <a:rPr lang="pl-PL" sz="2400" dirty="0" smtClean="0">
                <a:latin typeface="Arial" panose="020B0604020202020204" pitchFamily="34" charset="0"/>
                <a:cs typeface="Arial" panose="020B0604020202020204" pitchFamily="34" charset="0"/>
              </a:rPr>
              <a:t>ma na celu zapobieganie sytuacjom, w których kierowca jadący z tyłu zostaje </a:t>
            </a:r>
          </a:p>
          <a:p>
            <a:r>
              <a:rPr lang="pl-PL" sz="2400" dirty="0" smtClean="0">
                <a:latin typeface="Arial" panose="020B0604020202020204" pitchFamily="34" charset="0"/>
                <a:cs typeface="Arial" panose="020B0604020202020204" pitchFamily="34" charset="0"/>
              </a:rPr>
              <a:t>„uwięziony” na przejeździe z powodu braku możliwości kontynuowania jazdy</a:t>
            </a:r>
          </a:p>
          <a:p>
            <a:pPr marL="285750" indent="-285750">
              <a:buFont typeface="Arial" panose="020B0604020202020204" pitchFamily="34" charset="0"/>
              <a:buChar char="•"/>
            </a:pPr>
            <a:endParaRPr lang="pl-PL" sz="24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pl-PL" sz="2400" dirty="0" smtClean="0">
                <a:latin typeface="Arial" panose="020B0604020202020204" pitchFamily="34" charset="0"/>
                <a:cs typeface="Arial" panose="020B0604020202020204" pitchFamily="34" charset="0"/>
              </a:rPr>
              <a:t>co zrobić gdy już się zostanie „zamkniętym” na przejeździe? </a:t>
            </a:r>
          </a:p>
          <a:p>
            <a:pPr marL="501650" indent="-342900">
              <a:buFont typeface="Courier New" panose="02070309020205020404" pitchFamily="49" charset="0"/>
              <a:buChar char="o"/>
            </a:pPr>
            <a:r>
              <a:rPr lang="pl-PL" sz="2400" dirty="0" smtClean="0">
                <a:latin typeface="Arial" panose="020B0604020202020204" pitchFamily="34" charset="0"/>
                <a:cs typeface="Arial" panose="020B0604020202020204" pitchFamily="34" charset="0"/>
              </a:rPr>
              <a:t>wyłamać rogatkę</a:t>
            </a:r>
          </a:p>
          <a:p>
            <a:pPr marL="501650" indent="-342900">
              <a:buFont typeface="Courier New" panose="02070309020205020404" pitchFamily="49" charset="0"/>
              <a:buChar char="o"/>
            </a:pPr>
            <a:r>
              <a:rPr lang="pl-PL" sz="2400" dirty="0" smtClean="0">
                <a:latin typeface="Arial" panose="020B0604020202020204" pitchFamily="34" charset="0"/>
                <a:cs typeface="Arial" panose="020B0604020202020204" pitchFamily="34" charset="0"/>
              </a:rPr>
              <a:t>w momencie, gdy samochód jest unieruchomiony:</a:t>
            </a:r>
          </a:p>
          <a:p>
            <a:pPr marL="684213" indent="-342900">
              <a:buFont typeface="Wingdings" panose="05000000000000000000" pitchFamily="2" charset="2"/>
              <a:buChar char="§"/>
            </a:pPr>
            <a:r>
              <a:rPr lang="pl-PL" sz="2400" dirty="0" smtClean="0">
                <a:latin typeface="Arial" panose="020B0604020202020204" pitchFamily="34" charset="0"/>
                <a:cs typeface="Arial" panose="020B0604020202020204" pitchFamily="34" charset="0"/>
              </a:rPr>
              <a:t>należy włączyć pierwszy bieg i z przekręconym kluczykiem w stacyjce </a:t>
            </a:r>
            <a:br>
              <a:rPr lang="pl-PL" sz="2400" dirty="0" smtClean="0">
                <a:latin typeface="Arial" panose="020B0604020202020204" pitchFamily="34" charset="0"/>
                <a:cs typeface="Arial" panose="020B0604020202020204" pitchFamily="34" charset="0"/>
              </a:rPr>
            </a:br>
            <a:r>
              <a:rPr lang="pl-PL" sz="2400" dirty="0" smtClean="0">
                <a:latin typeface="Arial" panose="020B0604020202020204" pitchFamily="34" charset="0"/>
                <a:cs typeface="Arial" panose="020B0604020202020204" pitchFamily="34" charset="0"/>
              </a:rPr>
              <a:t>zjechać z torów  </a:t>
            </a:r>
          </a:p>
          <a:p>
            <a:pPr marL="684213" indent="-342900">
              <a:buFont typeface="Wingdings" panose="05000000000000000000" pitchFamily="2" charset="2"/>
              <a:buChar char="§"/>
            </a:pPr>
            <a:r>
              <a:rPr lang="pl-PL" sz="2400" dirty="0" smtClean="0">
                <a:latin typeface="Arial" panose="020B0604020202020204" pitchFamily="34" charset="0"/>
                <a:cs typeface="Arial" panose="020B0604020202020204" pitchFamily="34" charset="0"/>
              </a:rPr>
              <a:t>można próbować go zepchnąć z przejazdu, pod warunkiem, </a:t>
            </a:r>
            <a:br>
              <a:rPr lang="pl-PL" sz="2400" dirty="0" smtClean="0">
                <a:latin typeface="Arial" panose="020B0604020202020204" pitchFamily="34" charset="0"/>
                <a:cs typeface="Arial" panose="020B0604020202020204" pitchFamily="34" charset="0"/>
              </a:rPr>
            </a:br>
            <a:r>
              <a:rPr lang="pl-PL" sz="2400" dirty="0" smtClean="0">
                <a:latin typeface="Arial" panose="020B0604020202020204" pitchFamily="34" charset="0"/>
                <a:cs typeface="Arial" panose="020B0604020202020204" pitchFamily="34" charset="0"/>
              </a:rPr>
              <a:t>że nie nadjeżdża jeszcze pociąg</a:t>
            </a:r>
          </a:p>
          <a:p>
            <a:pPr marL="684213" indent="-342900">
              <a:buFont typeface="Wingdings" panose="05000000000000000000" pitchFamily="2" charset="2"/>
              <a:buChar char="§"/>
            </a:pPr>
            <a:r>
              <a:rPr lang="pl-PL" sz="2400" dirty="0" smtClean="0">
                <a:latin typeface="Arial" panose="020B0604020202020204" pitchFamily="34" charset="0"/>
                <a:cs typeface="Arial" panose="020B0604020202020204" pitchFamily="34" charset="0"/>
              </a:rPr>
              <a:t>gdy widać już pociąg, uciec jak najdalej od miejsca potencjalnego wypadku</a:t>
            </a:r>
          </a:p>
        </p:txBody>
      </p:sp>
    </p:spTree>
    <p:extLst>
      <p:ext uri="{BB962C8B-B14F-4D97-AF65-F5344CB8AC3E}">
        <p14:creationId xmlns:p14="http://schemas.microsoft.com/office/powerpoint/2010/main" val="88309360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04670" y="144062"/>
            <a:ext cx="10515600" cy="328210"/>
          </a:xfrm>
        </p:spPr>
        <p:txBody>
          <a:bodyPr>
            <a:noAutofit/>
          </a:bodyPr>
          <a:lstStyle/>
          <a:p>
            <a:r>
              <a:rPr lang="pl-PL" sz="3100" dirty="0">
                <a:solidFill>
                  <a:schemeClr val="bg1"/>
                </a:solidFill>
                <a:latin typeface="Arial" panose="020B0604020202020204" pitchFamily="34" charset="0"/>
                <a:cs typeface="Arial" panose="020B0604020202020204" pitchFamily="34" charset="0"/>
              </a:rPr>
              <a:t>Z</a:t>
            </a:r>
            <a:r>
              <a:rPr lang="pl-PL" sz="3100" dirty="0" smtClean="0">
                <a:solidFill>
                  <a:schemeClr val="bg1"/>
                </a:solidFill>
                <a:latin typeface="Arial" panose="020B0604020202020204" pitchFamily="34" charset="0"/>
                <a:cs typeface="Arial" panose="020B0604020202020204" pitchFamily="34" charset="0"/>
              </a:rPr>
              <a:t>achowania </a:t>
            </a:r>
            <a:r>
              <a:rPr lang="pl-PL" sz="3100" dirty="0">
                <a:solidFill>
                  <a:schemeClr val="bg1"/>
                </a:solidFill>
                <a:latin typeface="Arial" panose="020B0604020202020204" pitchFamily="34" charset="0"/>
                <a:cs typeface="Arial" panose="020B0604020202020204" pitchFamily="34" charset="0"/>
              </a:rPr>
              <a:t>w grupie kierowców na przejeździe</a:t>
            </a:r>
          </a:p>
        </p:txBody>
      </p:sp>
      <p:sp>
        <p:nvSpPr>
          <p:cNvPr id="3" name="pole tekstowe 2"/>
          <p:cNvSpPr txBox="1"/>
          <p:nvPr/>
        </p:nvSpPr>
        <p:spPr>
          <a:xfrm>
            <a:off x="781570" y="2386728"/>
            <a:ext cx="6478766" cy="2308324"/>
          </a:xfrm>
          <a:prstGeom prst="rect">
            <a:avLst/>
          </a:prstGeom>
          <a:noFill/>
        </p:spPr>
        <p:txBody>
          <a:bodyPr wrap="square" rtlCol="0">
            <a:spAutoFit/>
          </a:bodyPr>
          <a:lstStyle/>
          <a:p>
            <a:r>
              <a:rPr lang="pl-PL" sz="2400" dirty="0" smtClean="0">
                <a:latin typeface="Arial" panose="020B0604020202020204" pitchFamily="34" charset="0"/>
                <a:cs typeface="Arial" panose="020B0604020202020204" pitchFamily="34" charset="0"/>
              </a:rPr>
              <a:t>Mylna ocena sytuacji:</a:t>
            </a:r>
          </a:p>
          <a:p>
            <a:endParaRPr lang="pl-PL" sz="2400" dirty="0" smtClean="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pl-PL" sz="2400" dirty="0" smtClean="0">
                <a:latin typeface="Arial" panose="020B0604020202020204" pitchFamily="34" charset="0"/>
                <a:cs typeface="Arial" panose="020B0604020202020204" pitchFamily="34" charset="0"/>
              </a:rPr>
              <a:t>kierowca przede mną zdążył, ja też zdążę</a:t>
            </a:r>
          </a:p>
          <a:p>
            <a:pPr marL="285750" indent="-285750">
              <a:buFontTx/>
              <a:buChar char="-"/>
            </a:pPr>
            <a:endParaRPr lang="pl-PL" sz="24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pl-PL" sz="2400" dirty="0" smtClean="0">
                <a:latin typeface="Arial" panose="020B0604020202020204" pitchFamily="34" charset="0"/>
                <a:cs typeface="Arial" panose="020B0604020202020204" pitchFamily="34" charset="0"/>
              </a:rPr>
              <a:t>nie będę hamował przed przejazdem, </a:t>
            </a:r>
            <a:r>
              <a:rPr lang="pl-PL" sz="2400" dirty="0">
                <a:latin typeface="Arial" panose="020B0604020202020204" pitchFamily="34" charset="0"/>
                <a:cs typeface="Arial" panose="020B0604020202020204" pitchFamily="34" charset="0"/>
              </a:rPr>
              <a:t/>
            </a:r>
            <a:br>
              <a:rPr lang="pl-PL" sz="2400" dirty="0">
                <a:latin typeface="Arial" panose="020B0604020202020204" pitchFamily="34" charset="0"/>
                <a:cs typeface="Arial" panose="020B0604020202020204" pitchFamily="34" charset="0"/>
              </a:rPr>
            </a:br>
            <a:r>
              <a:rPr lang="pl-PL" sz="2400" dirty="0" smtClean="0">
                <a:latin typeface="Arial" panose="020B0604020202020204" pitchFamily="34" charset="0"/>
                <a:cs typeface="Arial" panose="020B0604020202020204" pitchFamily="34" charset="0"/>
              </a:rPr>
              <a:t>bo kierowca za mną nie zdąży wyhamować </a:t>
            </a:r>
          </a:p>
        </p:txBody>
      </p:sp>
      <p:pic>
        <p:nvPicPr>
          <p:cNvPr id="4" name="Obraz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380729" y="2048256"/>
            <a:ext cx="4421127" cy="2951102"/>
          </a:xfrm>
          <a:prstGeom prst="rect">
            <a:avLst/>
          </a:prstGeom>
        </p:spPr>
      </p:pic>
    </p:spTree>
    <p:extLst>
      <p:ext uri="{BB962C8B-B14F-4D97-AF65-F5344CB8AC3E}">
        <p14:creationId xmlns:p14="http://schemas.microsoft.com/office/powerpoint/2010/main" val="76238896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04670" y="144062"/>
            <a:ext cx="10515600" cy="328210"/>
          </a:xfrm>
        </p:spPr>
        <p:txBody>
          <a:bodyPr>
            <a:normAutofit fontScale="90000"/>
          </a:bodyPr>
          <a:lstStyle/>
          <a:p>
            <a:r>
              <a:rPr lang="pl-PL" dirty="0" smtClean="0">
                <a:solidFill>
                  <a:schemeClr val="bg1"/>
                </a:solidFill>
                <a:latin typeface="Arial" panose="020B0604020202020204" pitchFamily="34" charset="0"/>
                <a:cs typeface="Arial" panose="020B0604020202020204" pitchFamily="34" charset="0"/>
              </a:rPr>
              <a:t>Zasada ograniczonego zaufania</a:t>
            </a:r>
            <a:endParaRPr lang="pl-PL" dirty="0">
              <a:solidFill>
                <a:schemeClr val="bg1"/>
              </a:solidFill>
              <a:latin typeface="Arial" panose="020B0604020202020204" pitchFamily="34" charset="0"/>
              <a:cs typeface="Arial" panose="020B0604020202020204" pitchFamily="34" charset="0"/>
            </a:endParaRPr>
          </a:p>
        </p:txBody>
      </p:sp>
      <p:sp>
        <p:nvSpPr>
          <p:cNvPr id="3" name="pole tekstowe 2"/>
          <p:cNvSpPr txBox="1"/>
          <p:nvPr/>
        </p:nvSpPr>
        <p:spPr>
          <a:xfrm>
            <a:off x="998325" y="1671320"/>
            <a:ext cx="10918374" cy="4154984"/>
          </a:xfrm>
          <a:prstGeom prst="rect">
            <a:avLst/>
          </a:prstGeom>
          <a:noFill/>
        </p:spPr>
        <p:txBody>
          <a:bodyPr wrap="none" rtlCol="0">
            <a:spAutoFit/>
          </a:bodyPr>
          <a:lstStyle/>
          <a:p>
            <a:r>
              <a:rPr lang="pl-PL" sz="2400" dirty="0" smtClean="0">
                <a:latin typeface="Arial" panose="020B0604020202020204" pitchFamily="34" charset="0"/>
                <a:cs typeface="Arial" panose="020B0604020202020204" pitchFamily="34" charset="0"/>
              </a:rPr>
              <a:t>Przejazdy kat. A-C wyposażone są w urządzenia elektroniczne, </a:t>
            </a:r>
          </a:p>
          <a:p>
            <a:r>
              <a:rPr lang="pl-PL" sz="2400" dirty="0" smtClean="0">
                <a:latin typeface="Arial" panose="020B0604020202020204" pitchFamily="34" charset="0"/>
                <a:cs typeface="Arial" panose="020B0604020202020204" pitchFamily="34" charset="0"/>
              </a:rPr>
              <a:t>które pomagają kierowcom pokonać przejazd w bezpieczniejszy sposób. </a:t>
            </a:r>
          </a:p>
          <a:p>
            <a:endParaRPr lang="pl-PL" sz="2400" dirty="0" smtClean="0">
              <a:latin typeface="Arial" panose="020B0604020202020204" pitchFamily="34" charset="0"/>
              <a:cs typeface="Arial" panose="020B0604020202020204" pitchFamily="34" charset="0"/>
            </a:endParaRPr>
          </a:p>
          <a:p>
            <a:r>
              <a:rPr lang="pl-PL" sz="2400" dirty="0" smtClean="0">
                <a:latin typeface="Arial" panose="020B0604020202020204" pitchFamily="34" charset="0"/>
                <a:cs typeface="Arial" panose="020B0604020202020204" pitchFamily="34" charset="0"/>
              </a:rPr>
              <a:t>Należy pamiętać jednak, że tak jak inne urządzenia elektroniczne, tak i rogatki </a:t>
            </a:r>
          </a:p>
          <a:p>
            <a:r>
              <a:rPr lang="pl-PL" sz="2400" dirty="0" smtClean="0">
                <a:latin typeface="Arial" panose="020B0604020202020204" pitchFamily="34" charset="0"/>
                <a:cs typeface="Arial" panose="020B0604020202020204" pitchFamily="34" charset="0"/>
              </a:rPr>
              <a:t>czy sygnalizacja świetlna lub dźwiękowa może ulec uszkodzeniu.</a:t>
            </a:r>
          </a:p>
          <a:p>
            <a:endParaRPr lang="pl-PL" sz="2400" dirty="0" smtClean="0">
              <a:latin typeface="Arial" panose="020B0604020202020204" pitchFamily="34" charset="0"/>
              <a:cs typeface="Arial" panose="020B0604020202020204" pitchFamily="34" charset="0"/>
            </a:endParaRPr>
          </a:p>
          <a:p>
            <a:r>
              <a:rPr lang="pl-PL" sz="2400" dirty="0" smtClean="0">
                <a:latin typeface="Arial" panose="020B0604020202020204" pitchFamily="34" charset="0"/>
                <a:cs typeface="Arial" panose="020B0604020202020204" pitchFamily="34" charset="0"/>
              </a:rPr>
              <a:t>Podobnie jest z dróżnikami, którzy mogą np. zasłabnąć i nie zamknąć rogatek </a:t>
            </a:r>
          </a:p>
          <a:p>
            <a:r>
              <a:rPr lang="pl-PL" sz="2400" dirty="0" smtClean="0">
                <a:latin typeface="Arial" panose="020B0604020202020204" pitchFamily="34" charset="0"/>
                <a:cs typeface="Arial" panose="020B0604020202020204" pitchFamily="34" charset="0"/>
              </a:rPr>
              <a:t>w odpowiednim momencie.</a:t>
            </a:r>
          </a:p>
          <a:p>
            <a:endParaRPr lang="pl-PL" sz="2400" dirty="0" smtClean="0">
              <a:latin typeface="Arial" panose="020B0604020202020204" pitchFamily="34" charset="0"/>
              <a:cs typeface="Arial" panose="020B0604020202020204" pitchFamily="34" charset="0"/>
            </a:endParaRPr>
          </a:p>
          <a:p>
            <a:r>
              <a:rPr lang="pl-PL" sz="2400" dirty="0" smtClean="0">
                <a:solidFill>
                  <a:srgbClr val="FF0000"/>
                </a:solidFill>
                <a:latin typeface="Arial" panose="020B0604020202020204" pitchFamily="34" charset="0"/>
                <a:cs typeface="Arial" panose="020B0604020202020204" pitchFamily="34" charset="0"/>
              </a:rPr>
              <a:t>DLATEGO DOJEŻDŻAJĄC DO KAŻDEGO PRZEJAZDU,</a:t>
            </a:r>
          </a:p>
          <a:p>
            <a:r>
              <a:rPr lang="pl-PL" sz="2400" dirty="0" smtClean="0">
                <a:solidFill>
                  <a:srgbClr val="FF0000"/>
                </a:solidFill>
                <a:latin typeface="Arial" panose="020B0604020202020204" pitchFamily="34" charset="0"/>
                <a:cs typeface="Arial" panose="020B0604020202020204" pitchFamily="34" charset="0"/>
              </a:rPr>
              <a:t>UPEWNIJ SIĘ DODATKOWO, CZY W POBLIŻU NIE MA POCIĄGU!!!</a:t>
            </a:r>
          </a:p>
        </p:txBody>
      </p:sp>
    </p:spTree>
    <p:extLst>
      <p:ext uri="{BB962C8B-B14F-4D97-AF65-F5344CB8AC3E}">
        <p14:creationId xmlns:p14="http://schemas.microsoft.com/office/powerpoint/2010/main" val="296501872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04670" y="144062"/>
            <a:ext cx="10515600" cy="328210"/>
          </a:xfrm>
        </p:spPr>
        <p:txBody>
          <a:bodyPr>
            <a:normAutofit fontScale="90000"/>
          </a:bodyPr>
          <a:lstStyle/>
          <a:p>
            <a:r>
              <a:rPr lang="pl-PL" dirty="0">
                <a:solidFill>
                  <a:schemeClr val="bg1"/>
                </a:solidFill>
                <a:latin typeface="Arial" panose="020B0604020202020204" pitchFamily="34" charset="0"/>
                <a:cs typeface="Arial" panose="020B0604020202020204" pitchFamily="34" charset="0"/>
              </a:rPr>
              <a:t>Z</a:t>
            </a:r>
            <a:r>
              <a:rPr lang="pl-PL" dirty="0" smtClean="0">
                <a:solidFill>
                  <a:schemeClr val="bg1"/>
                </a:solidFill>
                <a:latin typeface="Arial" panose="020B0604020202020204" pitchFamily="34" charset="0"/>
                <a:cs typeface="Arial" panose="020B0604020202020204" pitchFamily="34" charset="0"/>
              </a:rPr>
              <a:t>asada </a:t>
            </a:r>
            <a:r>
              <a:rPr lang="pl-PL" dirty="0">
                <a:solidFill>
                  <a:schemeClr val="bg1"/>
                </a:solidFill>
                <a:latin typeface="Arial" panose="020B0604020202020204" pitchFamily="34" charset="0"/>
                <a:cs typeface="Arial" panose="020B0604020202020204" pitchFamily="34" charset="0"/>
              </a:rPr>
              <a:t>działania przejazdu kat. B</a:t>
            </a:r>
          </a:p>
        </p:txBody>
      </p:sp>
      <p:sp>
        <p:nvSpPr>
          <p:cNvPr id="3" name="pole tekstowe 2"/>
          <p:cNvSpPr txBox="1"/>
          <p:nvPr/>
        </p:nvSpPr>
        <p:spPr>
          <a:xfrm>
            <a:off x="776076" y="1612773"/>
            <a:ext cx="10977774" cy="3785652"/>
          </a:xfrm>
          <a:prstGeom prst="rect">
            <a:avLst/>
          </a:prstGeom>
          <a:noFill/>
        </p:spPr>
        <p:txBody>
          <a:bodyPr wrap="square" rtlCol="0">
            <a:spAutoFit/>
          </a:bodyPr>
          <a:lstStyle/>
          <a:p>
            <a:pPr marL="285750" indent="-285750">
              <a:buFont typeface="Arial" panose="020B0604020202020204" pitchFamily="34" charset="0"/>
              <a:buChar char="•"/>
            </a:pPr>
            <a:r>
              <a:rPr lang="pl-PL" sz="2400" dirty="0" smtClean="0">
                <a:latin typeface="Arial" panose="020B0604020202020204" pitchFamily="34" charset="0"/>
                <a:cs typeface="Arial" panose="020B0604020202020204" pitchFamily="34" charset="0"/>
              </a:rPr>
              <a:t>przejazdy kat. B zamykane są po najechaniu pociągu na czujnik </a:t>
            </a:r>
          </a:p>
          <a:p>
            <a:pPr marL="285750" indent="-285750">
              <a:buFont typeface="Arial" panose="020B0604020202020204" pitchFamily="34" charset="0"/>
              <a:buChar char="•"/>
            </a:pPr>
            <a:r>
              <a:rPr lang="pl-PL" sz="2400" dirty="0" smtClean="0">
                <a:latin typeface="Arial" panose="020B0604020202020204" pitchFamily="34" charset="0"/>
                <a:cs typeface="Arial" panose="020B0604020202020204" pitchFamily="34" charset="0"/>
              </a:rPr>
              <a:t>przed zamknięciem rogatek włącza się sygnalizacja dźwiękowa i świetlna</a:t>
            </a:r>
          </a:p>
          <a:p>
            <a:pPr marL="266700"/>
            <a:endParaRPr lang="pl-PL" sz="2400" dirty="0" smtClean="0">
              <a:latin typeface="Arial" panose="020B0604020202020204" pitchFamily="34" charset="0"/>
              <a:cs typeface="Arial" panose="020B0604020202020204" pitchFamily="34" charset="0"/>
            </a:endParaRPr>
          </a:p>
          <a:p>
            <a:pPr marL="266700"/>
            <a:r>
              <a:rPr lang="pl-PL" sz="2400" dirty="0" smtClean="0">
                <a:solidFill>
                  <a:srgbClr val="FF0000"/>
                </a:solidFill>
                <a:latin typeface="Arial" panose="020B0604020202020204" pitchFamily="34" charset="0"/>
                <a:cs typeface="Arial" panose="020B0604020202020204" pitchFamily="34" charset="0"/>
              </a:rPr>
              <a:t>WAŻNE!!! NIE LEKCEWAŻ SYGNALIZACJI! </a:t>
            </a:r>
          </a:p>
          <a:p>
            <a:pPr marL="266700"/>
            <a:r>
              <a:rPr lang="pl-PL" sz="2400" dirty="0" smtClean="0">
                <a:solidFill>
                  <a:srgbClr val="FF0000"/>
                </a:solidFill>
                <a:latin typeface="Arial" panose="020B0604020202020204" pitchFamily="34" charset="0"/>
                <a:cs typeface="Arial" panose="020B0604020202020204" pitchFamily="34" charset="0"/>
              </a:rPr>
              <a:t>W MOMENCIE GDY ŚWIATŁA ZACZNĄ MIGAĆ, MOŻESZ NIE MIEĆ </a:t>
            </a:r>
          </a:p>
          <a:p>
            <a:pPr marL="266700"/>
            <a:r>
              <a:rPr lang="pl-PL" sz="2400" dirty="0" smtClean="0">
                <a:solidFill>
                  <a:srgbClr val="FF0000"/>
                </a:solidFill>
                <a:latin typeface="Arial" panose="020B0604020202020204" pitchFamily="34" charset="0"/>
                <a:cs typeface="Arial" panose="020B0604020202020204" pitchFamily="34" charset="0"/>
              </a:rPr>
              <a:t>JUŻ CZASU, ABY OPUŚCIĆ PRZEJAZD, NARAŻAJĄC TYM SAMYM SWOJE ŻYCIE, A TAKŻE ŻYCIE INNYCH!</a:t>
            </a:r>
          </a:p>
          <a:p>
            <a:endParaRPr lang="pl-PL" sz="2400" dirty="0">
              <a:latin typeface="Arial" panose="020B0604020202020204" pitchFamily="34" charset="0"/>
              <a:cs typeface="Arial" panose="020B0604020202020204" pitchFamily="34" charset="0"/>
            </a:endParaRPr>
          </a:p>
          <a:p>
            <a:r>
              <a:rPr lang="pl-PL" sz="2400" dirty="0">
                <a:latin typeface="Arial" panose="020B0604020202020204" pitchFamily="34" charset="0"/>
                <a:cs typeface="Arial" panose="020B0604020202020204" pitchFamily="34" charset="0"/>
              </a:rPr>
              <a:t>W</a:t>
            </a:r>
            <a:r>
              <a:rPr lang="pl-PL" sz="2400" dirty="0" smtClean="0">
                <a:latin typeface="Arial" panose="020B0604020202020204" pitchFamily="34" charset="0"/>
                <a:cs typeface="Arial" panose="020B0604020202020204" pitchFamily="34" charset="0"/>
              </a:rPr>
              <a:t> </a:t>
            </a:r>
            <a:r>
              <a:rPr lang="pl-PL" sz="2400" dirty="0">
                <a:latin typeface="Arial" panose="020B0604020202020204" pitchFamily="34" charset="0"/>
                <a:cs typeface="Arial" panose="020B0604020202020204" pitchFamily="34" charset="0"/>
              </a:rPr>
              <a:t>czasie, który mija od zapalenia się sygnalizacji świetlnej do </a:t>
            </a:r>
            <a:r>
              <a:rPr lang="pl-PL" sz="2400" dirty="0" smtClean="0">
                <a:latin typeface="Arial" panose="020B0604020202020204" pitchFamily="34" charset="0"/>
                <a:cs typeface="Arial" panose="020B0604020202020204" pitchFamily="34" charset="0"/>
              </a:rPr>
              <a:t>opuszczenia rogatek, pociąg </a:t>
            </a:r>
            <a:r>
              <a:rPr lang="pl-PL" sz="2400" dirty="0">
                <a:latin typeface="Arial" panose="020B0604020202020204" pitchFamily="34" charset="0"/>
                <a:cs typeface="Arial" panose="020B0604020202020204" pitchFamily="34" charset="0"/>
              </a:rPr>
              <a:t>jadący z prędkością </a:t>
            </a:r>
            <a:r>
              <a:rPr lang="pl-PL" sz="2400" dirty="0" smtClean="0">
                <a:latin typeface="Arial" panose="020B0604020202020204" pitchFamily="34" charset="0"/>
                <a:cs typeface="Arial" panose="020B0604020202020204" pitchFamily="34" charset="0"/>
              </a:rPr>
              <a:t>160 </a:t>
            </a:r>
            <a:r>
              <a:rPr lang="pl-PL" sz="2400" dirty="0">
                <a:latin typeface="Arial" panose="020B0604020202020204" pitchFamily="34" charset="0"/>
                <a:cs typeface="Arial" panose="020B0604020202020204" pitchFamily="34" charset="0"/>
              </a:rPr>
              <a:t>km/h przebywa drogę 577 </a:t>
            </a:r>
            <a:r>
              <a:rPr lang="pl-PL" sz="2400" dirty="0" smtClean="0">
                <a:latin typeface="Arial" panose="020B0604020202020204" pitchFamily="34" charset="0"/>
                <a:cs typeface="Arial" panose="020B0604020202020204" pitchFamily="34" charset="0"/>
              </a:rPr>
              <a:t>m.</a:t>
            </a:r>
            <a:endParaRPr lang="pl-PL"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2649934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04670" y="144062"/>
            <a:ext cx="10515600" cy="328210"/>
          </a:xfrm>
        </p:spPr>
        <p:txBody>
          <a:bodyPr>
            <a:normAutofit fontScale="90000"/>
          </a:bodyPr>
          <a:lstStyle/>
          <a:p>
            <a:r>
              <a:rPr lang="pl-PL" dirty="0" smtClean="0">
                <a:solidFill>
                  <a:schemeClr val="bg1"/>
                </a:solidFill>
                <a:latin typeface="Arial" panose="020B0604020202020204" pitchFamily="34" charset="0"/>
                <a:cs typeface="Arial" panose="020B0604020202020204" pitchFamily="34" charset="0"/>
              </a:rPr>
              <a:t>Co się dzieje w głowie kierowcy?</a:t>
            </a:r>
            <a:endParaRPr lang="pl-PL" dirty="0">
              <a:solidFill>
                <a:schemeClr val="bg1"/>
              </a:solidFill>
              <a:latin typeface="Arial" panose="020B0604020202020204" pitchFamily="34" charset="0"/>
              <a:cs typeface="Arial" panose="020B0604020202020204" pitchFamily="34" charset="0"/>
            </a:endParaRPr>
          </a:p>
        </p:txBody>
      </p:sp>
      <p:sp>
        <p:nvSpPr>
          <p:cNvPr id="3" name="pole tekstowe 2"/>
          <p:cNvSpPr txBox="1"/>
          <p:nvPr/>
        </p:nvSpPr>
        <p:spPr>
          <a:xfrm>
            <a:off x="949820" y="1730780"/>
            <a:ext cx="11242180" cy="4339650"/>
          </a:xfrm>
          <a:prstGeom prst="rect">
            <a:avLst/>
          </a:prstGeom>
          <a:noFill/>
        </p:spPr>
        <p:txBody>
          <a:bodyPr wrap="none" rtlCol="0">
            <a:spAutoFit/>
          </a:bodyPr>
          <a:lstStyle/>
          <a:p>
            <a:pPr marL="285750" indent="-285750">
              <a:buFont typeface="Arial" panose="020B0604020202020204" pitchFamily="34" charset="0"/>
              <a:buChar char="•"/>
            </a:pPr>
            <a:r>
              <a:rPr lang="pl-PL" sz="2400" dirty="0" smtClean="0">
                <a:latin typeface="Arial" panose="020B0604020202020204" pitchFamily="34" charset="0"/>
                <a:cs typeface="Arial" panose="020B0604020202020204" pitchFamily="34" charset="0"/>
              </a:rPr>
              <a:t>czy zawsze jestem „obecny” (świadomie kontroluję wszystko) </a:t>
            </a:r>
          </a:p>
          <a:p>
            <a:pPr marL="269875"/>
            <a:r>
              <a:rPr lang="pl-PL" sz="2400" dirty="0" smtClean="0">
                <a:latin typeface="Arial" panose="020B0604020202020204" pitchFamily="34" charset="0"/>
                <a:cs typeface="Arial" panose="020B0604020202020204" pitchFamily="34" charset="0"/>
              </a:rPr>
              <a:t>podczas prowadzenia pojazdu?</a:t>
            </a:r>
          </a:p>
          <a:p>
            <a:pPr marL="269875"/>
            <a:endParaRPr lang="pl-PL" sz="2400" dirty="0" smtClean="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pl-PL" sz="2400" dirty="0" smtClean="0">
                <a:latin typeface="Arial" panose="020B0604020202020204" pitchFamily="34" charset="0"/>
                <a:cs typeface="Arial" panose="020B0604020202020204" pitchFamily="34" charset="0"/>
              </a:rPr>
              <a:t>czy zdarza mi się „jeździć na pamięć”?</a:t>
            </a:r>
          </a:p>
          <a:p>
            <a:pPr marL="285750" indent="-285750">
              <a:buFont typeface="Arial" panose="020B0604020202020204" pitchFamily="34" charset="0"/>
              <a:buChar char="•"/>
            </a:pPr>
            <a:endParaRPr lang="pl-PL" sz="2400" dirty="0" smtClean="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pl-PL" sz="2400" dirty="0" smtClean="0">
                <a:latin typeface="Arial" panose="020B0604020202020204" pitchFamily="34" charset="0"/>
                <a:cs typeface="Arial" panose="020B0604020202020204" pitchFamily="34" charset="0"/>
              </a:rPr>
              <a:t>czy wykonuję czynności mechanicznie?</a:t>
            </a:r>
          </a:p>
          <a:p>
            <a:pPr marL="285750" indent="-285750">
              <a:buFont typeface="Arial" panose="020B0604020202020204" pitchFamily="34" charset="0"/>
              <a:buChar char="•"/>
            </a:pPr>
            <a:endParaRPr lang="pl-PL" sz="2400" dirty="0" smtClean="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pl-PL" sz="2400" dirty="0" smtClean="0">
                <a:latin typeface="Arial" panose="020B0604020202020204" pitchFamily="34" charset="0"/>
                <a:cs typeface="Arial" panose="020B0604020202020204" pitchFamily="34" charset="0"/>
              </a:rPr>
              <a:t>czy niska częstotliwość z jaką poruszają się pociągi na niektórych </a:t>
            </a:r>
            <a:r>
              <a:rPr lang="pl-PL" sz="2400" dirty="0">
                <a:latin typeface="Arial" panose="020B0604020202020204" pitchFamily="34" charset="0"/>
                <a:cs typeface="Arial" panose="020B0604020202020204" pitchFamily="34" charset="0"/>
              </a:rPr>
              <a:t>przejazdach </a:t>
            </a:r>
            <a:endParaRPr lang="pl-PL" sz="2400" dirty="0" smtClean="0">
              <a:latin typeface="Arial" panose="020B0604020202020204" pitchFamily="34" charset="0"/>
              <a:cs typeface="Arial" panose="020B0604020202020204" pitchFamily="34" charset="0"/>
            </a:endParaRPr>
          </a:p>
          <a:p>
            <a:pPr marL="93663"/>
            <a:r>
              <a:rPr lang="pl-PL" sz="2400" dirty="0" smtClean="0">
                <a:latin typeface="Arial" panose="020B0604020202020204" pitchFamily="34" charset="0"/>
                <a:cs typeface="Arial" panose="020B0604020202020204" pitchFamily="34" charset="0"/>
              </a:rPr>
              <a:t>  (</a:t>
            </a:r>
            <a:r>
              <a:rPr lang="pl-PL" sz="2400" dirty="0">
                <a:latin typeface="Arial" panose="020B0604020202020204" pitchFamily="34" charset="0"/>
                <a:cs typeface="Arial" panose="020B0604020202020204" pitchFamily="34" charset="0"/>
              </a:rPr>
              <a:t>małe prawdopodobieństwo wystąpienia </a:t>
            </a:r>
            <a:r>
              <a:rPr lang="pl-PL" sz="2400" dirty="0" smtClean="0">
                <a:latin typeface="Arial" panose="020B0604020202020204" pitchFamily="34" charset="0"/>
                <a:cs typeface="Arial" panose="020B0604020202020204" pitchFamily="34" charset="0"/>
              </a:rPr>
              <a:t>wypadku) powoduje wzrost chęci </a:t>
            </a:r>
          </a:p>
          <a:p>
            <a:pPr marL="271463"/>
            <a:r>
              <a:rPr lang="pl-PL" sz="2400" dirty="0" smtClean="0">
                <a:latin typeface="Arial" panose="020B0604020202020204" pitchFamily="34" charset="0"/>
                <a:cs typeface="Arial" panose="020B0604020202020204" pitchFamily="34" charset="0"/>
              </a:rPr>
              <a:t>do ryzykowania podczas przekraczania przejazdów kolejowo-drogowych?</a:t>
            </a:r>
          </a:p>
          <a:p>
            <a:pPr marL="357188" indent="-269875">
              <a:buFontTx/>
              <a:buChar char="-"/>
            </a:pPr>
            <a:endParaRPr lang="pl-PL" dirty="0" smtClean="0"/>
          </a:p>
          <a:p>
            <a:r>
              <a:rPr lang="pl-PL" dirty="0" smtClean="0"/>
              <a:t> </a:t>
            </a:r>
            <a:endParaRPr lang="pl-PL" dirty="0"/>
          </a:p>
        </p:txBody>
      </p:sp>
    </p:spTree>
    <p:extLst>
      <p:ext uri="{BB962C8B-B14F-4D97-AF65-F5344CB8AC3E}">
        <p14:creationId xmlns:p14="http://schemas.microsoft.com/office/powerpoint/2010/main" val="361482100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raz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67345275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theme/theme1.xml><?xml version="1.0" encoding="utf-8"?>
<a:theme xmlns:a="http://schemas.openxmlformats.org/drawingml/2006/main" name="Motyw pakietu Office">
  <a:themeElements>
    <a:clrScheme name="Pakiet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Pakiet 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kiet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5312</TotalTime>
  <Words>1744</Words>
  <Application>Microsoft Office PowerPoint</Application>
  <PresentationFormat>Panoramiczny</PresentationFormat>
  <Paragraphs>313</Paragraphs>
  <Slides>37</Slides>
  <Notes>0</Notes>
  <HiddenSlides>0</HiddenSlides>
  <MMClips>0</MMClips>
  <ScaleCrop>false</ScaleCrop>
  <HeadingPairs>
    <vt:vector size="6" baseType="variant">
      <vt:variant>
        <vt:lpstr>Używane czcionki</vt:lpstr>
      </vt:variant>
      <vt:variant>
        <vt:i4>7</vt:i4>
      </vt:variant>
      <vt:variant>
        <vt:lpstr>Motyw</vt:lpstr>
      </vt:variant>
      <vt:variant>
        <vt:i4>1</vt:i4>
      </vt:variant>
      <vt:variant>
        <vt:lpstr>Tytuły slajdów</vt:lpstr>
      </vt:variant>
      <vt:variant>
        <vt:i4>37</vt:i4>
      </vt:variant>
    </vt:vector>
  </HeadingPairs>
  <TitlesOfParts>
    <vt:vector size="45" baseType="lpstr">
      <vt:lpstr>Arial</vt:lpstr>
      <vt:lpstr>Calibri</vt:lpstr>
      <vt:lpstr>Calibri Light</vt:lpstr>
      <vt:lpstr>Courier New</vt:lpstr>
      <vt:lpstr>inherit</vt:lpstr>
      <vt:lpstr>Ubuntu</vt:lpstr>
      <vt:lpstr>Wingdings</vt:lpstr>
      <vt:lpstr>Motyw pakietu Office</vt:lpstr>
      <vt:lpstr>Prezentacja programu PowerPoint</vt:lpstr>
      <vt:lpstr>Przejazdy kolejowo-drogowe w Rzeszowie</vt:lpstr>
      <vt:lpstr>Przejazd kolejowo-drogowy</vt:lpstr>
      <vt:lpstr>Przejazd kolejowo-drogowy</vt:lpstr>
      <vt:lpstr>Kategorie przejazdów</vt:lpstr>
      <vt:lpstr>Znaki występujące przed przejazdami</vt:lpstr>
      <vt:lpstr>Znaki występujące przed przejazdami</vt:lpstr>
      <vt:lpstr>Znaki występujące przed przejazdami</vt:lpstr>
      <vt:lpstr>Znaki występujące przed przejazdami</vt:lpstr>
      <vt:lpstr>Znaki występujące przed przejazdami</vt:lpstr>
      <vt:lpstr>Znaki występujące przed przejazdami</vt:lpstr>
      <vt:lpstr>Znaki występujące przed przejazdami</vt:lpstr>
      <vt:lpstr>Zabezpieczenia występujące przed przejazdami</vt:lpstr>
      <vt:lpstr>Pociąg a samochód</vt:lpstr>
      <vt:lpstr>Statystyki</vt:lpstr>
      <vt:lpstr>Statystyki</vt:lpstr>
      <vt:lpstr>Statystyki</vt:lpstr>
      <vt:lpstr>Statystyki</vt:lpstr>
      <vt:lpstr>Statystyki</vt:lpstr>
      <vt:lpstr>Statystyki</vt:lpstr>
      <vt:lpstr>Testy egzaminacyjne</vt:lpstr>
      <vt:lpstr>Testy egzaminacyjne Przykładowe pytania testów egzaminacyjnych</vt:lpstr>
      <vt:lpstr>Testy egzaminacyjne Przykładowe pytania testów egzaminacyjnych</vt:lpstr>
      <vt:lpstr>Testy egzaminacyjne Przykładowe pytania testów egzaminacyjnych</vt:lpstr>
      <vt:lpstr>Testy egzaminacyjne Przykładowe pytania testów egzaminacyjnych</vt:lpstr>
      <vt:lpstr>Testy egzaminacyjne Przykładowe pytania testów egzaminacyjnych</vt:lpstr>
      <vt:lpstr>Testy egzaminacyjne Przykładowe pytania testów egzaminacyjnych</vt:lpstr>
      <vt:lpstr>Testy egzaminacyjne Przykładowe pytania testów egzaminacyjnych</vt:lpstr>
      <vt:lpstr>Testy egzaminacyjne Przykładowe pytania testów egzaminacyjnych</vt:lpstr>
      <vt:lpstr>Testy egzaminacyjne Przykładowe pytania testów egzaminacyjnych</vt:lpstr>
      <vt:lpstr>10 niewłaściwych zachowań kierowców</vt:lpstr>
      <vt:lpstr>Pożądane zachowania kierowców</vt:lpstr>
      <vt:lpstr>Zachowania w grupie kierowców na przejeździe</vt:lpstr>
      <vt:lpstr>Zasada ograniczonego zaufania</vt:lpstr>
      <vt:lpstr>Zasada działania przejazdu kat. B</vt:lpstr>
      <vt:lpstr>Co się dzieje w głowie kierowcy?</vt:lpstr>
      <vt:lpstr>Prezentacja programu PowerPoint</vt:lpstr>
    </vt:vector>
  </TitlesOfParts>
  <Company>PKP PLK S.A.</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Prezentacja programu PowerPoint</dc:title>
  <dc:creator>Górski Damian</dc:creator>
  <cp:lastModifiedBy>Górski Damian</cp:lastModifiedBy>
  <cp:revision>249</cp:revision>
  <dcterms:created xsi:type="dcterms:W3CDTF">2016-07-20T14:01:06Z</dcterms:created>
  <dcterms:modified xsi:type="dcterms:W3CDTF">2017-12-04T14:36:22Z</dcterms:modified>
</cp:coreProperties>
</file>