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28" r:id="rId6"/>
    <p:sldId id="257" r:id="rId7"/>
    <p:sldId id="258" r:id="rId8"/>
    <p:sldId id="259" r:id="rId9"/>
    <p:sldId id="329" r:id="rId10"/>
    <p:sldId id="260" r:id="rId11"/>
    <p:sldId id="263" r:id="rId12"/>
    <p:sldId id="264" r:id="rId13"/>
    <p:sldId id="265" r:id="rId14"/>
    <p:sldId id="266" r:id="rId15"/>
    <p:sldId id="267" r:id="rId16"/>
    <p:sldId id="268" r:id="rId17"/>
    <p:sldId id="330" r:id="rId18"/>
    <p:sldId id="269" r:id="rId19"/>
    <p:sldId id="261" r:id="rId20"/>
    <p:sldId id="286" r:id="rId21"/>
    <p:sldId id="287" r:id="rId22"/>
    <p:sldId id="289" r:id="rId23"/>
    <p:sldId id="290" r:id="rId24"/>
    <p:sldId id="291" r:id="rId25"/>
    <p:sldId id="292" r:id="rId26"/>
    <p:sldId id="303" r:id="rId27"/>
    <p:sldId id="304" r:id="rId28"/>
    <p:sldId id="305" r:id="rId29"/>
    <p:sldId id="306" r:id="rId30"/>
    <p:sldId id="307" r:id="rId31"/>
    <p:sldId id="308" r:id="rId32"/>
    <p:sldId id="309" r:id="rId33"/>
    <p:sldId id="310" r:id="rId34"/>
    <p:sldId id="311" r:id="rId35"/>
    <p:sldId id="312" r:id="rId36"/>
    <p:sldId id="279" r:id="rId37"/>
    <p:sldId id="281" r:id="rId38"/>
    <p:sldId id="282" r:id="rId39"/>
    <p:sldId id="283" r:id="rId40"/>
    <p:sldId id="284" r:id="rId41"/>
    <p:sldId id="280" r:id="rId42"/>
    <p:sldId id="314" r:id="rId43"/>
    <p:sldId id="315" r:id="rId44"/>
    <p:sldId id="316" r:id="rId45"/>
    <p:sldId id="317" r:id="rId46"/>
    <p:sldId id="318" r:id="rId47"/>
    <p:sldId id="319" r:id="rId48"/>
    <p:sldId id="320" r:id="rId49"/>
    <p:sldId id="321" r:id="rId50"/>
    <p:sldId id="331" r:id="rId51"/>
    <p:sldId id="322" r:id="rId52"/>
    <p:sldId id="323" r:id="rId53"/>
    <p:sldId id="324" r:id="rId5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6433" autoAdjust="0"/>
  </p:normalViewPr>
  <p:slideViewPr>
    <p:cSldViewPr snapToGrid="0">
      <p:cViewPr varScale="1">
        <p:scale>
          <a:sx n="113" d="100"/>
          <a:sy n="113" d="100"/>
        </p:scale>
        <p:origin x="198" y="108"/>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wielkopolskie!$Q$51:$X$51</c:f>
              <c:numCache>
                <c:formatCode>General</c:formatCode>
                <c:ptCount val="8"/>
                <c:pt idx="0">
                  <c:v>257</c:v>
                </c:pt>
                <c:pt idx="1">
                  <c:v>205</c:v>
                </c:pt>
                <c:pt idx="2">
                  <c:v>224</c:v>
                </c:pt>
                <c:pt idx="3">
                  <c:v>211</c:v>
                </c:pt>
                <c:pt idx="4">
                  <c:v>177</c:v>
                </c:pt>
                <c:pt idx="5">
                  <c:v>155</c:v>
                </c:pt>
                <c:pt idx="6">
                  <c:v>173</c:v>
                </c:pt>
                <c:pt idx="7">
                  <c:v>183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wielkopolskie!$Q$52:$X$52</c:f>
              <c:numCache>
                <c:formatCode>General</c:formatCode>
                <c:ptCount val="8"/>
                <c:pt idx="0">
                  <c:v>289</c:v>
                </c:pt>
                <c:pt idx="1">
                  <c:v>240</c:v>
                </c:pt>
                <c:pt idx="2">
                  <c:v>257</c:v>
                </c:pt>
                <c:pt idx="3">
                  <c:v>231</c:v>
                </c:pt>
                <c:pt idx="4">
                  <c:v>200</c:v>
                </c:pt>
                <c:pt idx="5">
                  <c:v>186</c:v>
                </c:pt>
                <c:pt idx="6">
                  <c:v>200</c:v>
                </c:pt>
                <c:pt idx="7">
                  <c:v>201</c:v>
                </c:pt>
              </c:numCache>
            </c:numRef>
          </c:val>
          <c:smooth val="0"/>
        </c:ser>
        <c:dLbls>
          <c:showLegendKey val="0"/>
          <c:showVal val="0"/>
          <c:showCatName val="0"/>
          <c:showSerName val="0"/>
          <c:showPercent val="0"/>
          <c:showBubbleSize val="0"/>
        </c:dLbls>
        <c:smooth val="0"/>
        <c:axId val="428549592"/>
        <c:axId val="428549984"/>
      </c:lineChart>
      <c:catAx>
        <c:axId val="428549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8549984"/>
        <c:crosses val="autoZero"/>
        <c:auto val="1"/>
        <c:lblAlgn val="ctr"/>
        <c:lblOffset val="100"/>
        <c:noMultiLvlLbl val="0"/>
      </c:catAx>
      <c:valAx>
        <c:axId val="428549984"/>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8549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0.31138720398925501"/>
          <c:w val="0.90286351706036749"/>
          <c:h val="0.58518907885889127"/>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(I-XI)</c:v>
                </c:pt>
              </c:strCache>
            </c:strRef>
          </c:cat>
          <c:val>
            <c:numRef>
              <c:f>świętokrzyskie!$E$54:$K$54</c:f>
              <c:numCache>
                <c:formatCode>General</c:formatCode>
                <c:ptCount val="7"/>
                <c:pt idx="0">
                  <c:v>3</c:v>
                </c:pt>
                <c:pt idx="1">
                  <c:v>2</c:v>
                </c:pt>
                <c:pt idx="2">
                  <c:v>4</c:v>
                </c:pt>
                <c:pt idx="3">
                  <c:v>3</c:v>
                </c:pt>
                <c:pt idx="4">
                  <c:v>10</c:v>
                </c:pt>
                <c:pt idx="5">
                  <c:v>5</c:v>
                </c:pt>
                <c:pt idx="6">
                  <c:v>3</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dLbl>
              <c:idx val="0"/>
              <c:layout>
                <c:manualLayout>
                  <c:x val="-9.7806182032817591E-3"/>
                  <c:y val="-2.308652455922007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(I-XI)</c:v>
                </c:pt>
              </c:strCache>
            </c:strRef>
          </c:cat>
          <c:val>
            <c:numRef>
              <c:f>świętokrzyskie!$E$55:$K$55</c:f>
              <c:numCache>
                <c:formatCode>General</c:formatCode>
                <c:ptCount val="7"/>
                <c:pt idx="0">
                  <c:v>7</c:v>
                </c:pt>
                <c:pt idx="1">
                  <c:v>3</c:v>
                </c:pt>
                <c:pt idx="2">
                  <c:v>2</c:v>
                </c:pt>
                <c:pt idx="3">
                  <c:v>0</c:v>
                </c:pt>
                <c:pt idx="4">
                  <c:v>5</c:v>
                </c:pt>
                <c:pt idx="5">
                  <c:v>2</c:v>
                </c:pt>
                <c:pt idx="6">
                  <c:v>1</c:v>
                </c:pt>
              </c:numCache>
            </c:numRef>
          </c:val>
          <c:smooth val="0"/>
        </c:ser>
        <c:dLbls>
          <c:showLegendKey val="0"/>
          <c:showVal val="0"/>
          <c:showCatName val="0"/>
          <c:showSerName val="0"/>
          <c:showPercent val="0"/>
          <c:showBubbleSize val="0"/>
        </c:dLbls>
        <c:smooth val="0"/>
        <c:axId val="428553120"/>
        <c:axId val="428549200"/>
      </c:lineChart>
      <c:catAx>
        <c:axId val="428553120"/>
        <c:scaling>
          <c:orientation val="minMax"/>
        </c:scaling>
        <c:delete val="1"/>
        <c:axPos val="b"/>
        <c:numFmt formatCode="General" sourceLinked="1"/>
        <c:majorTickMark val="none"/>
        <c:minorTickMark val="none"/>
        <c:tickLblPos val="nextTo"/>
        <c:crossAx val="428549200"/>
        <c:crosses val="autoZero"/>
        <c:auto val="1"/>
        <c:lblAlgn val="ctr"/>
        <c:lblOffset val="100"/>
        <c:noMultiLvlLbl val="0"/>
      </c:catAx>
      <c:valAx>
        <c:axId val="428549200"/>
        <c:scaling>
          <c:orientation val="minMax"/>
          <c:max val="25"/>
        </c:scaling>
        <c:delete val="1"/>
        <c:axPos val="l"/>
        <c:numFmt formatCode="General" sourceLinked="1"/>
        <c:majorTickMark val="none"/>
        <c:minorTickMark val="none"/>
        <c:tickLblPos val="nextTo"/>
        <c:crossAx val="428553120"/>
        <c:crosses val="autoZero"/>
        <c:crossBetween val="between"/>
      </c:valAx>
      <c:spPr>
        <a:noFill/>
        <a:ln w="25400">
          <a:noFill/>
        </a:ln>
        <a:effectLst/>
      </c:spPr>
    </c:plotArea>
    <c:legend>
      <c:legendPos val="b"/>
      <c:layout>
        <c:manualLayout>
          <c:xMode val="edge"/>
          <c:yMode val="edge"/>
          <c:x val="0.46595195175041709"/>
          <c:y val="0.93237416563366726"/>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wielkopolskie!$Q$57:$X$57</c:f>
              <c:numCache>
                <c:formatCode>General</c:formatCode>
                <c:ptCount val="8"/>
                <c:pt idx="0">
                  <c:v>46</c:v>
                </c:pt>
                <c:pt idx="1">
                  <c:v>46</c:v>
                </c:pt>
                <c:pt idx="2">
                  <c:v>27</c:v>
                </c:pt>
                <c:pt idx="3">
                  <c:v>31</c:v>
                </c:pt>
                <c:pt idx="4">
                  <c:v>21</c:v>
                </c:pt>
                <c:pt idx="5">
                  <c:v>34</c:v>
                </c:pt>
                <c:pt idx="6">
                  <c:v>30</c:v>
                </c:pt>
                <c:pt idx="7">
                  <c:v>25</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wielkopolskie!$Q$58:$X$58</c:f>
              <c:numCache>
                <c:formatCode>General</c:formatCode>
                <c:ptCount val="8"/>
                <c:pt idx="0">
                  <c:v>56</c:v>
                </c:pt>
                <c:pt idx="1">
                  <c:v>51</c:v>
                </c:pt>
                <c:pt idx="2">
                  <c:v>36</c:v>
                </c:pt>
                <c:pt idx="3">
                  <c:v>36</c:v>
                </c:pt>
                <c:pt idx="4">
                  <c:v>24</c:v>
                </c:pt>
                <c:pt idx="5">
                  <c:v>40</c:v>
                </c:pt>
                <c:pt idx="6">
                  <c:v>37</c:v>
                </c:pt>
                <c:pt idx="7">
                  <c:v>28</c:v>
                </c:pt>
              </c:numCache>
            </c:numRef>
          </c:val>
          <c:smooth val="0"/>
        </c:ser>
        <c:dLbls>
          <c:showLegendKey val="0"/>
          <c:showVal val="0"/>
          <c:showCatName val="0"/>
          <c:showSerName val="0"/>
          <c:showPercent val="0"/>
          <c:showBubbleSize val="0"/>
        </c:dLbls>
        <c:smooth val="0"/>
        <c:axId val="241025632"/>
        <c:axId val="429484200"/>
      </c:lineChart>
      <c:catAx>
        <c:axId val="24102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9484200"/>
        <c:crosses val="autoZero"/>
        <c:auto val="1"/>
        <c:lblAlgn val="ctr"/>
        <c:lblOffset val="100"/>
        <c:noMultiLvlLbl val="0"/>
      </c:catAx>
      <c:valAx>
        <c:axId val="429484200"/>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10256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wielkopolskie!$Q$65:$X$65</c:f>
              <c:numCache>
                <c:formatCode>General</c:formatCode>
                <c:ptCount val="8"/>
                <c:pt idx="0">
                  <c:v>52</c:v>
                </c:pt>
                <c:pt idx="1">
                  <c:v>62</c:v>
                </c:pt>
                <c:pt idx="2">
                  <c:v>59</c:v>
                </c:pt>
                <c:pt idx="3">
                  <c:v>49</c:v>
                </c:pt>
                <c:pt idx="4">
                  <c:v>42</c:v>
                </c:pt>
                <c:pt idx="5">
                  <c:v>53</c:v>
                </c:pt>
                <c:pt idx="6">
                  <c:v>48</c:v>
                </c:pt>
                <c:pt idx="7">
                  <c:v>47</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wielkopolskie!$Q$66:$X$66</c:f>
              <c:numCache>
                <c:formatCode>General</c:formatCode>
                <c:ptCount val="8"/>
                <c:pt idx="0">
                  <c:v>29</c:v>
                </c:pt>
                <c:pt idx="1">
                  <c:v>32</c:v>
                </c:pt>
                <c:pt idx="2">
                  <c:v>37</c:v>
                </c:pt>
                <c:pt idx="3">
                  <c:v>36</c:v>
                </c:pt>
                <c:pt idx="4">
                  <c:v>24</c:v>
                </c:pt>
                <c:pt idx="5">
                  <c:v>33</c:v>
                </c:pt>
                <c:pt idx="6">
                  <c:v>30</c:v>
                </c:pt>
                <c:pt idx="7">
                  <c:v>29</c:v>
                </c:pt>
              </c:numCache>
            </c:numRef>
          </c:val>
          <c:smooth val="0"/>
        </c:ser>
        <c:dLbls>
          <c:showLegendKey val="0"/>
          <c:showVal val="0"/>
          <c:showCatName val="0"/>
          <c:showSerName val="0"/>
          <c:showPercent val="0"/>
          <c:showBubbleSize val="0"/>
        </c:dLbls>
        <c:smooth val="0"/>
        <c:axId val="429488120"/>
        <c:axId val="429483024"/>
      </c:lineChart>
      <c:catAx>
        <c:axId val="429488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29483024"/>
        <c:crosses val="autoZero"/>
        <c:auto val="1"/>
        <c:lblAlgn val="ctr"/>
        <c:lblOffset val="100"/>
        <c:noMultiLvlLbl val="0"/>
      </c:catAx>
      <c:valAx>
        <c:axId val="42948302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9488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kujawsko-pomorskim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6928836285754809"/>
                  <c:y val="6.1721500345031051E-2"/>
                </c:manualLayout>
              </c:layout>
              <c:tx>
                <c:rich>
                  <a:bodyPr/>
                  <a:lstStyle/>
                  <a:p>
                    <a:r>
                      <a:rPr lang="en-US" baseline="0" dirty="0" smtClean="0"/>
                      <a:t>1008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kujawsko-pomorskie</c:v>
                </c:pt>
                <c:pt idx="1">
                  <c:v>pozostałe województwa</c:v>
                </c:pt>
              </c:strCache>
            </c:strRef>
          </c:cat>
          <c:val>
            <c:numRef>
              <c:f>Arkusz1!$P$26:$P$27</c:f>
              <c:numCache>
                <c:formatCode>General</c:formatCode>
                <c:ptCount val="2"/>
                <c:pt idx="0">
                  <c:v>1008</c:v>
                </c:pt>
                <c:pt idx="1">
                  <c:v>12752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kujawsko-pomorskim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2017 roku</a:t>
            </a:r>
            <a:endParaRPr lang="pl-PL" sz="1800" b="1" dirty="0">
              <a:latin typeface="Arial" panose="020B0604020202020204" pitchFamily="34" charset="0"/>
              <a:cs typeface="Arial" panose="020B0604020202020204" pitchFamily="34" charset="0"/>
            </a:endParaRPr>
          </a:p>
        </c:rich>
      </c:tx>
      <c:layout>
        <c:manualLayout>
          <c:xMode val="edge"/>
          <c:yMode val="edge"/>
          <c:x val="0.20664617519489897"/>
          <c:y val="1.703469789758486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kujawsko-pomorskie</c:v>
                </c:pt>
                <c:pt idx="1">
                  <c:v>pozostałe województwa</c:v>
                </c:pt>
              </c:strCache>
            </c:strRef>
          </c:cat>
          <c:val>
            <c:numRef>
              <c:f>wielkopolskie!$U$25:$U$26</c:f>
              <c:numCache>
                <c:formatCode>General</c:formatCode>
                <c:ptCount val="2"/>
                <c:pt idx="0">
                  <c:v>11</c:v>
                </c:pt>
                <c:pt idx="1">
                  <c:v>190</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kujawsko-pomorskie</c:v>
                </c:pt>
                <c:pt idx="1">
                  <c:v>pozostałe województwa</c:v>
                </c:pt>
              </c:strCache>
            </c:strRef>
          </c:cat>
          <c:val>
            <c:numRef>
              <c:f>wielkopolskie!$V$25:$V$26</c:f>
              <c:numCache>
                <c:formatCode>General</c:formatCode>
                <c:ptCount val="2"/>
                <c:pt idx="0">
                  <c:v>5.4726368159203981E-2</c:v>
                </c:pt>
                <c:pt idx="1">
                  <c:v>0.94527363184079605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kujawsko-pomorskim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2015-2017</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świętokrzyskie!$AA$8:$AA$10</c:f>
              <c:numCache>
                <c:formatCode>General</c:formatCode>
                <c:ptCount val="3"/>
                <c:pt idx="0">
                  <c:v>0</c:v>
                </c:pt>
                <c:pt idx="1">
                  <c:v>1</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świętokrzyskie!$AB$8:$AB$10</c:f>
              <c:numCache>
                <c:formatCode>General</c:formatCode>
                <c:ptCount val="3"/>
                <c:pt idx="0">
                  <c:v>1</c:v>
                </c:pt>
                <c:pt idx="1">
                  <c:v>0</c:v>
                </c:pt>
                <c:pt idx="2">
                  <c:v>0</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świętokrzyskie!$AC$8:$AC$10</c:f>
              <c:numCache>
                <c:formatCode>General</c:formatCode>
                <c:ptCount val="3"/>
                <c:pt idx="0">
                  <c:v>6</c:v>
                </c:pt>
                <c:pt idx="1">
                  <c:v>2</c:v>
                </c:pt>
                <c:pt idx="2">
                  <c:v>3</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świętokrzyskie!$AD$8:$AD$10</c:f>
              <c:numCache>
                <c:formatCode>General</c:formatCode>
                <c:ptCount val="3"/>
                <c:pt idx="0">
                  <c:v>10</c:v>
                </c:pt>
                <c:pt idx="1">
                  <c:v>10</c:v>
                </c:pt>
                <c:pt idx="2">
                  <c:v>6</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świętokrzyskie!$AE$8:$AE$10</c:f>
              <c:numCache>
                <c:formatCode>General</c:formatCode>
                <c:ptCount val="3"/>
                <c:pt idx="0">
                  <c:v>3</c:v>
                </c:pt>
                <c:pt idx="1">
                  <c:v>0</c:v>
                </c:pt>
                <c:pt idx="2">
                  <c:v>2</c:v>
                </c:pt>
              </c:numCache>
            </c:numRef>
          </c:val>
        </c:ser>
        <c:dLbls>
          <c:showLegendKey val="0"/>
          <c:showVal val="0"/>
          <c:showCatName val="0"/>
          <c:showSerName val="0"/>
          <c:showPercent val="0"/>
          <c:showBubbleSize val="0"/>
        </c:dLbls>
        <c:gapWidth val="150"/>
        <c:shape val="box"/>
        <c:axId val="428551944"/>
        <c:axId val="428552336"/>
        <c:axId val="0"/>
      </c:bar3DChart>
      <c:catAx>
        <c:axId val="428551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8552336"/>
        <c:crosses val="autoZero"/>
        <c:auto val="1"/>
        <c:lblAlgn val="ctr"/>
        <c:lblOffset val="100"/>
        <c:noMultiLvlLbl val="0"/>
      </c:catAx>
      <c:valAx>
        <c:axId val="428552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8551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w woj. </a:t>
            </a:r>
            <a:r>
              <a:rPr lang="pl-PL" sz="1800" b="1" baseline="0" dirty="0" smtClean="0">
                <a:latin typeface="Arial" panose="020B0604020202020204" pitchFamily="34" charset="0"/>
                <a:cs typeface="Arial" panose="020B0604020202020204" pitchFamily="34" charset="0"/>
              </a:rPr>
              <a:t>kujawsko-pomorskim </a:t>
            </a:r>
            <a:endParaRPr lang="pl-PL" sz="1800" b="1"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1.479591826827951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świętokrzyskie!$AA$19:$AA$25</c:f>
              <c:numCache>
                <c:formatCode>General</c:formatCode>
                <c:ptCount val="7"/>
                <c:pt idx="0">
                  <c:v>20</c:v>
                </c:pt>
                <c:pt idx="1">
                  <c:v>16</c:v>
                </c:pt>
                <c:pt idx="2">
                  <c:v>15</c:v>
                </c:pt>
                <c:pt idx="3">
                  <c:v>12</c:v>
                </c:pt>
                <c:pt idx="4">
                  <c:v>17</c:v>
                </c:pt>
                <c:pt idx="5">
                  <c:v>13</c:v>
                </c:pt>
                <c:pt idx="6">
                  <c:v>9</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świętokrzyskie!$AB$19:$AB$25</c:f>
              <c:numCache>
                <c:formatCode>General</c:formatCode>
                <c:ptCount val="7"/>
                <c:pt idx="0">
                  <c:v>1</c:v>
                </c:pt>
                <c:pt idx="1">
                  <c:v>0</c:v>
                </c:pt>
                <c:pt idx="2">
                  <c:v>0</c:v>
                </c:pt>
                <c:pt idx="3">
                  <c:v>1</c:v>
                </c:pt>
                <c:pt idx="4">
                  <c:v>3</c:v>
                </c:pt>
                <c:pt idx="5">
                  <c:v>0</c:v>
                </c:pt>
                <c:pt idx="6">
                  <c:v>2</c:v>
                </c:pt>
              </c:numCache>
            </c:numRef>
          </c:val>
        </c:ser>
        <c:dLbls>
          <c:showLegendKey val="0"/>
          <c:showVal val="0"/>
          <c:showCatName val="0"/>
          <c:showSerName val="0"/>
          <c:showPercent val="0"/>
          <c:showBubbleSize val="0"/>
        </c:dLbls>
        <c:gapWidth val="150"/>
        <c:shape val="box"/>
        <c:axId val="428552728"/>
        <c:axId val="428554688"/>
        <c:axId val="0"/>
      </c:bar3DChart>
      <c:catAx>
        <c:axId val="4285527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28554688"/>
        <c:crosses val="autoZero"/>
        <c:auto val="1"/>
        <c:lblAlgn val="ctr"/>
        <c:lblOffset val="100"/>
        <c:noMultiLvlLbl val="0"/>
      </c:catAx>
      <c:valAx>
        <c:axId val="428554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285527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image" Target="../media/image61.emf"/><Relationship Id="rId5" Type="http://schemas.openxmlformats.org/officeDocument/2006/relationships/image" Target="../media/image65.emf"/><Relationship Id="rId4" Type="http://schemas.openxmlformats.org/officeDocument/2006/relationships/image" Target="../media/image6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2018-10-23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2018-10-23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2018-10-23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2018-10-23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2018-10-23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2018-10-23</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7.jpg"/><Relationship Id="rId5" Type="http://schemas.openxmlformats.org/officeDocument/2006/relationships/image" Target="../media/image50.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3" Type="http://schemas.openxmlformats.org/officeDocument/2006/relationships/image" Target="../media/image51.png"/><Relationship Id="rId7" Type="http://schemas.openxmlformats.org/officeDocument/2006/relationships/image" Target="../media/image62.emf"/><Relationship Id="rId12" Type="http://schemas.openxmlformats.org/officeDocument/2006/relationships/oleObject" Target="../embeddings/oleObject5.bin"/><Relationship Id="rId17" Type="http://schemas.openxmlformats.org/officeDocument/2006/relationships/image" Target="../media/image66.emf"/><Relationship Id="rId2" Type="http://schemas.openxmlformats.org/officeDocument/2006/relationships/slideLayout" Target="../slideLayouts/slideLayout12.xml"/><Relationship Id="rId16" Type="http://schemas.openxmlformats.org/officeDocument/2006/relationships/image" Target="../media/image65.e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4.emf"/><Relationship Id="rId5" Type="http://schemas.openxmlformats.org/officeDocument/2006/relationships/image" Target="../media/image61.emf"/><Relationship Id="rId15" Type="http://schemas.openxmlformats.org/officeDocument/2006/relationships/oleObject" Target="../embeddings/oleObject8.bin"/><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3.emf"/><Relationship Id="rId14" Type="http://schemas.openxmlformats.org/officeDocument/2006/relationships/oleObject" Target="../embeddings/oleObject7.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114159" y="112113"/>
            <a:ext cx="2044214"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Toruń</a:t>
            </a:r>
            <a:r>
              <a:rPr lang="pl-PL" dirty="0" smtClean="0">
                <a:latin typeface="Arial" panose="020B0604020202020204" pitchFamily="34" charset="0"/>
                <a:cs typeface="Arial" panose="020B0604020202020204" pitchFamily="34" charset="0"/>
              </a:rPr>
              <a:t>, 26.10.2018</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2693703"/>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solidFill>
                  <a:schemeClr val="bg1">
                    <a:lumMod val="65000"/>
                  </a:schemeClr>
                </a:solidFill>
                <a:latin typeface="Arial" panose="020B0604020202020204" pitchFamily="34" charset="0"/>
                <a:cs typeface="Arial" panose="020B0604020202020204" pitchFamily="34" charset="0"/>
              </a:rPr>
              <a:t>w </a:t>
            </a:r>
            <a:r>
              <a:rPr lang="pl-PL" sz="2000" dirty="0">
                <a:solidFill>
                  <a:schemeClr val="bg1">
                    <a:lumMod val="65000"/>
                  </a:schemeClr>
                </a:solidFill>
                <a:latin typeface="Arial" panose="020B0604020202020204" pitchFamily="34" charset="0"/>
                <a:cs typeface="Arial" panose="020B0604020202020204" pitchFamily="34" charset="0"/>
              </a:rPr>
              <a:t>miejscu tak oznakowanym </a:t>
            </a:r>
            <a:r>
              <a:rPr lang="pl-PL" sz="2000" dirty="0" smtClean="0">
                <a:solidFill>
                  <a:schemeClr val="bg1">
                    <a:lumMod val="65000"/>
                  </a:schemeClr>
                </a:solidFill>
                <a:latin typeface="Arial" panose="020B0604020202020204" pitchFamily="34" charset="0"/>
                <a:cs typeface="Arial" panose="020B0604020202020204" pitchFamily="34" charset="0"/>
              </a:rPr>
              <a:t>ruch na drodze </a:t>
            </a:r>
            <a:r>
              <a:rPr lang="pl-PL" sz="2000" dirty="0">
                <a:solidFill>
                  <a:schemeClr val="bg1">
                    <a:lumMod val="65000"/>
                  </a:schemeClr>
                </a:solidFill>
                <a:latin typeface="Arial" panose="020B0604020202020204" pitchFamily="34" charset="0"/>
                <a:cs typeface="Arial" panose="020B0604020202020204" pitchFamily="34" charset="0"/>
              </a:rPr>
              <a:t>jest wstrzymywany przez pracownika kolei podczas przejeżdżania (przetaczania) </a:t>
            </a:r>
            <a:r>
              <a:rPr lang="pl-PL" sz="2000" dirty="0" smtClean="0">
                <a:solidFill>
                  <a:schemeClr val="bg1">
                    <a:lumMod val="65000"/>
                  </a:schemeClr>
                </a:solidFill>
                <a:latin typeface="Arial" panose="020B0604020202020204" pitchFamily="34" charset="0"/>
                <a:cs typeface="Arial" panose="020B0604020202020204" pitchFamily="34" charset="0"/>
              </a:rPr>
              <a:t>pociągu</a:t>
            </a: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9431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223331570"/>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139548"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13 760</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201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164</a:t>
            </a:r>
            <a:r>
              <a:rPr lang="pl-PL" dirty="0" smtClean="0">
                <a:latin typeface="Arial" panose="020B0604020202020204" pitchFamily="34" charset="0"/>
                <a:cs typeface="Arial" panose="020B0604020202020204" pitchFamily="34" charset="0"/>
              </a:rPr>
              <a:t> wypadki w I-IX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117273" y="1933602"/>
            <a:ext cx="3006016"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KUJAWSKO-POMORSKIE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117273" y="2319867"/>
            <a:ext cx="4932761"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1 200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1 008 </a:t>
            </a:r>
            <a:r>
              <a:rPr lang="pl-PL" dirty="0" smtClean="0">
                <a:latin typeface="Arial" panose="020B0604020202020204" pitchFamily="34" charset="0"/>
                <a:cs typeface="Arial" panose="020B0604020202020204" pitchFamily="34" charset="0"/>
              </a:rPr>
              <a:t>przejazdów kolejowo-drogowych</a:t>
            </a:r>
          </a:p>
          <a:p>
            <a:r>
              <a:rPr lang="pl-PL" sz="4000" b="1" dirty="0" smtClean="0">
                <a:latin typeface="Arial" panose="020B0604020202020204" pitchFamily="34" charset="0"/>
                <a:cs typeface="Arial" panose="020B0604020202020204" pitchFamily="34" charset="0"/>
              </a:rPr>
              <a:t>11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12</a:t>
            </a:r>
            <a:r>
              <a:rPr lang="pl-PL" dirty="0" smtClean="0">
                <a:latin typeface="Arial" panose="020B0604020202020204" pitchFamily="34" charset="0"/>
                <a:cs typeface="Arial" panose="020B0604020202020204" pitchFamily="34" charset="0"/>
              </a:rPr>
              <a:t> wypadków w I-IX 2018 r.</a:t>
            </a: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13 760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768922207"/>
              </p:ext>
            </p:extLst>
          </p:nvPr>
        </p:nvGraphicFramePr>
        <p:xfrm>
          <a:off x="-272225" y="514211"/>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211834038"/>
              </p:ext>
            </p:extLst>
          </p:nvPr>
        </p:nvGraphicFramePr>
        <p:xfrm>
          <a:off x="5496219"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1130073676"/>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921294250"/>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1978575310"/>
              </p:ext>
            </p:extLst>
          </p:nvPr>
        </p:nvGraphicFramePr>
        <p:xfrm>
          <a:off x="1045778" y="111268"/>
          <a:ext cx="9089405" cy="60839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483430734"/>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7549660"/>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Toruniu</a:t>
            </a:r>
            <a:endParaRPr lang="pl-PL" sz="3200" dirty="0">
              <a:solidFill>
                <a:schemeClr val="bg1"/>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rotWithShape="1">
          <a:blip r:embed="rId2"/>
          <a:srcRect l="31458" t="28518" r="54931" b="31852"/>
          <a:stretch/>
        </p:blipFill>
        <p:spPr>
          <a:xfrm>
            <a:off x="4631267" y="1320799"/>
            <a:ext cx="2853267" cy="4672952"/>
          </a:xfrm>
          <a:prstGeom prst="rect">
            <a:avLst/>
          </a:prstGeom>
        </p:spPr>
      </p:pic>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Akty prawne</a:t>
            </a:r>
            <a:endParaRPr lang="pl-PL" sz="32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1871133"/>
            <a:ext cx="836703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1997r. Prawo o ruchu drogowym </a:t>
            </a:r>
          </a:p>
        </p:txBody>
      </p:sp>
      <p:sp>
        <p:nvSpPr>
          <p:cNvPr id="4" name="pole tekstowe 3"/>
          <p:cNvSpPr txBox="1"/>
          <p:nvPr/>
        </p:nvSpPr>
        <p:spPr>
          <a:xfrm>
            <a:off x="770466" y="2604960"/>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drogowych</a:t>
            </a:r>
          </a:p>
        </p:txBody>
      </p:sp>
      <p:sp>
        <p:nvSpPr>
          <p:cNvPr id="6" name="pole tekstowe 5"/>
          <p:cNvSpPr txBox="1"/>
          <p:nvPr/>
        </p:nvSpPr>
        <p:spPr>
          <a:xfrm>
            <a:off x="770466" y="3762753"/>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torami 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02 października 2018r</a:t>
            </a:r>
            <a:r>
              <a:rPr lang="pl-PL" sz="2400" dirty="0" smtClean="0">
                <a:latin typeface="Arial" panose="020B0604020202020204" pitchFamily="34" charset="0"/>
                <a:cs typeface="Arial" panose="020B0604020202020204" pitchFamily="34" charset="0"/>
              </a:rPr>
              <a:t>.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2018r.</a:t>
            </a:r>
          </a:p>
        </p:txBody>
      </p:sp>
    </p:spTree>
    <p:extLst>
      <p:ext uri="{BB962C8B-B14F-4D97-AF65-F5344CB8AC3E}">
        <p14:creationId xmlns:p14="http://schemas.microsoft.com/office/powerpoint/2010/main" val="2300513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razem 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535350" cy="3693319"/>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w</a:t>
            </a:r>
            <a:r>
              <a:rPr lang="pl-PL" b="1" dirty="0" smtClean="0">
                <a:solidFill>
                  <a:prstClr val="white"/>
                </a:solidFill>
                <a:latin typeface="Arial" panose="020B0604020202020204" pitchFamily="34" charset="0"/>
                <a:cs typeface="Arial" panose="020B0604020202020204" pitchFamily="34" charset="0"/>
              </a:rPr>
              <a:t>ypełnienie zaleceń Państwowej Komisji Badania Wypadków Kolejowych</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oraz przejść </a:t>
            </a:r>
          </a:p>
          <a:p>
            <a:pPr marL="269875"/>
            <a:r>
              <a:rPr lang="pl-PL" dirty="0" smtClean="0">
                <a:solidFill>
                  <a:prstClr val="black"/>
                </a:solidFill>
                <a:latin typeface="Arial" panose="020B0604020202020204" pitchFamily="34" charset="0"/>
                <a:cs typeface="Arial" panose="020B0604020202020204" pitchFamily="34" charset="0"/>
              </a:rPr>
              <a:t>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a:t>
            </a:r>
          </a:p>
          <a:p>
            <a:r>
              <a:rPr lang="pl-PL" dirty="0" smtClean="0">
                <a:solidFill>
                  <a:prstClr val="black"/>
                </a:solidFill>
                <a:latin typeface="Arial" panose="020B0604020202020204" pitchFamily="34" charset="0"/>
                <a:cs typeface="Arial" panose="020B0604020202020204" pitchFamily="34" charset="0"/>
              </a:rPr>
              <a:t>pojawiło się </a:t>
            </a:r>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207338"/>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645956"/>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2967156"/>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105082"/>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100697"/>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6973646" y="1645954"/>
            <a:ext cx="140927" cy="144051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1078475"/>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675176"/>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41941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92799"/>
            <a:ext cx="634032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9" name="Obraz 8"/>
          <p:cNvPicPr>
            <a:picLocks noChangeAspect="1"/>
          </p:cNvPicPr>
          <p:nvPr/>
        </p:nvPicPr>
        <p:blipFill rotWithShape="1">
          <a:blip r:embed="rId2"/>
          <a:srcRect l="34358" t="7928" r="32804" b="4145"/>
          <a:stretch/>
        </p:blipFill>
        <p:spPr>
          <a:xfrm>
            <a:off x="1231919" y="381918"/>
            <a:ext cx="4063275" cy="6119996"/>
          </a:xfrm>
          <a:prstGeom prst="rect">
            <a:avLst/>
          </a:prstGeom>
        </p:spPr>
      </p:pic>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226"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227"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228"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229"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230"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231"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232"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233"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5908</TotalTime>
  <Words>2364</Words>
  <Application>Microsoft Office PowerPoint</Application>
  <PresentationFormat>Panoramiczny</PresentationFormat>
  <Paragraphs>466</Paragraphs>
  <Slides>52</Slides>
  <Notes>0</Notes>
  <HiddenSlides>0</HiddenSlides>
  <MMClips>0</MMClips>
  <ScaleCrop>false</ScaleCrop>
  <HeadingPairs>
    <vt:vector size="8" baseType="variant">
      <vt:variant>
        <vt:lpstr>Używane czcionki</vt:lpstr>
      </vt:variant>
      <vt:variant>
        <vt:i4>7</vt:i4>
      </vt:variant>
      <vt:variant>
        <vt:lpstr>Motyw</vt:lpstr>
      </vt:variant>
      <vt:variant>
        <vt:i4>2</vt:i4>
      </vt:variant>
      <vt:variant>
        <vt:lpstr>Osadzone serwery OLE</vt:lpstr>
      </vt:variant>
      <vt:variant>
        <vt:i4>1</vt:i4>
      </vt:variant>
      <vt:variant>
        <vt:lpstr>Tytuły slajdów</vt:lpstr>
      </vt:variant>
      <vt:variant>
        <vt:i4>52</vt:i4>
      </vt:variant>
    </vt:vector>
  </HeadingPairs>
  <TitlesOfParts>
    <vt:vector size="62" baseType="lpstr">
      <vt:lpstr>Arial</vt:lpstr>
      <vt:lpstr>Calibri</vt:lpstr>
      <vt:lpstr>Calibri Light</vt:lpstr>
      <vt:lpstr>Courier New</vt:lpstr>
      <vt:lpstr>inherit</vt:lpstr>
      <vt:lpstr>Ubuntu</vt:lpstr>
      <vt:lpstr>Wingdings</vt:lpstr>
      <vt:lpstr>Motyw pakietu Office</vt:lpstr>
      <vt:lpstr>1_Motyw pakietu Office</vt:lpstr>
      <vt:lpstr>CorelDRAW</vt:lpstr>
      <vt:lpstr>Prezentacja programu PowerPoint</vt:lpstr>
      <vt:lpstr>Prezentacja programu PowerPoint</vt:lpstr>
      <vt:lpstr>Przejazdy kolejowo-drogowe w Toruniu</vt:lpstr>
      <vt:lpstr>Akty prawne</vt:lpstr>
      <vt:lpstr>Przejazd kolejowo-drogowy</vt:lpstr>
      <vt:lpstr>Przejazd kolejowo-drogowy</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289</cp:revision>
  <dcterms:created xsi:type="dcterms:W3CDTF">2016-07-20T14:01:06Z</dcterms:created>
  <dcterms:modified xsi:type="dcterms:W3CDTF">2018-10-23T06:44:37Z</dcterms:modified>
</cp:coreProperties>
</file>