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5" r:id="rId5"/>
    <p:sldId id="328" r:id="rId6"/>
    <p:sldId id="257" r:id="rId7"/>
    <p:sldId id="258" r:id="rId8"/>
    <p:sldId id="259" r:id="rId9"/>
    <p:sldId id="329" r:id="rId10"/>
    <p:sldId id="260" r:id="rId11"/>
    <p:sldId id="263" r:id="rId12"/>
    <p:sldId id="264" r:id="rId13"/>
    <p:sldId id="265" r:id="rId14"/>
    <p:sldId id="266" r:id="rId15"/>
    <p:sldId id="267" r:id="rId16"/>
    <p:sldId id="268" r:id="rId17"/>
    <p:sldId id="330" r:id="rId18"/>
    <p:sldId id="269" r:id="rId19"/>
    <p:sldId id="261" r:id="rId20"/>
    <p:sldId id="286" r:id="rId21"/>
    <p:sldId id="287" r:id="rId22"/>
    <p:sldId id="289" r:id="rId23"/>
    <p:sldId id="290" r:id="rId24"/>
    <p:sldId id="291" r:id="rId25"/>
    <p:sldId id="292" r:id="rId26"/>
    <p:sldId id="303" r:id="rId27"/>
    <p:sldId id="304" r:id="rId28"/>
    <p:sldId id="305" r:id="rId29"/>
    <p:sldId id="306" r:id="rId30"/>
    <p:sldId id="307" r:id="rId31"/>
    <p:sldId id="308" r:id="rId32"/>
    <p:sldId id="309" r:id="rId33"/>
    <p:sldId id="310" r:id="rId34"/>
    <p:sldId id="311" r:id="rId35"/>
    <p:sldId id="312" r:id="rId36"/>
    <p:sldId id="279" r:id="rId37"/>
    <p:sldId id="281" r:id="rId38"/>
    <p:sldId id="282" r:id="rId39"/>
    <p:sldId id="283" r:id="rId40"/>
    <p:sldId id="284" r:id="rId41"/>
    <p:sldId id="280" r:id="rId42"/>
    <p:sldId id="314" r:id="rId43"/>
    <p:sldId id="315" r:id="rId44"/>
    <p:sldId id="316" r:id="rId45"/>
    <p:sldId id="317" r:id="rId46"/>
    <p:sldId id="318" r:id="rId47"/>
    <p:sldId id="319" r:id="rId48"/>
    <p:sldId id="320" r:id="rId49"/>
    <p:sldId id="321" r:id="rId50"/>
    <p:sldId id="331" r:id="rId51"/>
    <p:sldId id="322" r:id="rId52"/>
    <p:sldId id="323" r:id="rId53"/>
    <p:sldId id="324" r:id="rId5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7" autoAdjust="0"/>
    <p:restoredTop sz="96433" autoAdjust="0"/>
  </p:normalViewPr>
  <p:slideViewPr>
    <p:cSldViewPr snapToGrid="0">
      <p:cViewPr varScale="1">
        <p:scale>
          <a:sx n="113" d="100"/>
          <a:sy n="113" d="100"/>
        </p:scale>
        <p:origin x="198" y="108"/>
      </p:cViewPr>
      <p:guideLst>
        <p:guide orient="horz" pos="2137"/>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wielkopolskie!$Q$50:$X$50</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wielkopolskie!$Q$51:$X$51</c:f>
              <c:numCache>
                <c:formatCode>General</c:formatCode>
                <c:ptCount val="8"/>
                <c:pt idx="0">
                  <c:v>257</c:v>
                </c:pt>
                <c:pt idx="1">
                  <c:v>205</c:v>
                </c:pt>
                <c:pt idx="2">
                  <c:v>224</c:v>
                </c:pt>
                <c:pt idx="3">
                  <c:v>211</c:v>
                </c:pt>
                <c:pt idx="4">
                  <c:v>177</c:v>
                </c:pt>
                <c:pt idx="5">
                  <c:v>155</c:v>
                </c:pt>
                <c:pt idx="6">
                  <c:v>173</c:v>
                </c:pt>
                <c:pt idx="7">
                  <c:v>183</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wielkopolskie!$Q$50:$X$50</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wielkopolskie!$Q$52:$X$52</c:f>
              <c:numCache>
                <c:formatCode>General</c:formatCode>
                <c:ptCount val="8"/>
                <c:pt idx="0">
                  <c:v>289</c:v>
                </c:pt>
                <c:pt idx="1">
                  <c:v>240</c:v>
                </c:pt>
                <c:pt idx="2">
                  <c:v>257</c:v>
                </c:pt>
                <c:pt idx="3">
                  <c:v>231</c:v>
                </c:pt>
                <c:pt idx="4">
                  <c:v>200</c:v>
                </c:pt>
                <c:pt idx="5">
                  <c:v>186</c:v>
                </c:pt>
                <c:pt idx="6">
                  <c:v>200</c:v>
                </c:pt>
                <c:pt idx="7">
                  <c:v>201</c:v>
                </c:pt>
              </c:numCache>
            </c:numRef>
          </c:val>
          <c:smooth val="0"/>
        </c:ser>
        <c:dLbls>
          <c:showLegendKey val="0"/>
          <c:showVal val="0"/>
          <c:showCatName val="0"/>
          <c:showSerName val="0"/>
          <c:showPercent val="0"/>
          <c:showBubbleSize val="0"/>
        </c:dLbls>
        <c:smooth val="0"/>
        <c:axId val="428549592"/>
        <c:axId val="428549984"/>
      </c:lineChart>
      <c:catAx>
        <c:axId val="42854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8549984"/>
        <c:crosses val="autoZero"/>
        <c:auto val="1"/>
        <c:lblAlgn val="ctr"/>
        <c:lblOffset val="100"/>
        <c:noMultiLvlLbl val="0"/>
      </c:catAx>
      <c:valAx>
        <c:axId val="428549984"/>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854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kujawsko-pomorskim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6928836285754809"/>
                  <c:y val="6.1721500345031051E-2"/>
                </c:manualLayout>
              </c:layout>
              <c:tx>
                <c:rich>
                  <a:bodyPr/>
                  <a:lstStyle/>
                  <a:p>
                    <a:r>
                      <a:rPr lang="en-US" baseline="0" dirty="0" smtClean="0"/>
                      <a:t>1008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kujawsko-pomorskie</c:v>
                </c:pt>
                <c:pt idx="1">
                  <c:v>pozostałe województwa</c:v>
                </c:pt>
              </c:strCache>
            </c:strRef>
          </c:cat>
          <c:val>
            <c:numRef>
              <c:f>Arkusz1!$P$26:$P$27</c:f>
              <c:numCache>
                <c:formatCode>General</c:formatCode>
                <c:ptCount val="2"/>
                <c:pt idx="0">
                  <c:v>1008</c:v>
                </c:pt>
                <c:pt idx="1">
                  <c:v>12752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kujawsko-pomorskim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a:t>
            </a:r>
            <a:r>
              <a:rPr lang="pl-PL" sz="1800" b="1" dirty="0" smtClean="0">
                <a:latin typeface="Arial" panose="020B0604020202020204" pitchFamily="34" charset="0"/>
                <a:cs typeface="Arial" panose="020B0604020202020204" pitchFamily="34" charset="0"/>
              </a:rPr>
              <a:t>2017 roku</a:t>
            </a:r>
            <a:endParaRPr lang="pl-PL" sz="1800" b="1" dirty="0">
              <a:latin typeface="Arial" panose="020B0604020202020204" pitchFamily="34" charset="0"/>
              <a:cs typeface="Arial" panose="020B0604020202020204" pitchFamily="34" charset="0"/>
            </a:endParaRPr>
          </a:p>
        </c:rich>
      </c:tx>
      <c:layout>
        <c:manualLayout>
          <c:xMode val="edge"/>
          <c:yMode val="edge"/>
          <c:x val="0.20664617519489897"/>
          <c:y val="1.703469789758486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kujawsko-pomorskie</c:v>
                </c:pt>
                <c:pt idx="1">
                  <c:v>pozostałe województwa</c:v>
                </c:pt>
              </c:strCache>
            </c:strRef>
          </c:cat>
          <c:val>
            <c:numRef>
              <c:f>wielkopolskie!$U$25:$U$26</c:f>
              <c:numCache>
                <c:formatCode>General</c:formatCode>
                <c:ptCount val="2"/>
                <c:pt idx="0">
                  <c:v>11</c:v>
                </c:pt>
                <c:pt idx="1">
                  <c:v>190</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kujawsko-pomorskie</c:v>
                </c:pt>
                <c:pt idx="1">
                  <c:v>pozostałe województwa</c:v>
                </c:pt>
              </c:strCache>
            </c:strRef>
          </c:cat>
          <c:val>
            <c:numRef>
              <c:f>wielkopolskie!$V$25:$V$26</c:f>
              <c:numCache>
                <c:formatCode>General</c:formatCode>
                <c:ptCount val="2"/>
                <c:pt idx="0">
                  <c:v>5.4726368159203981E-2</c:v>
                </c:pt>
                <c:pt idx="1">
                  <c:v>0.94527363184079605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kujawsko-pomorskim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2015-2017</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świętokrzyskie!$AA$8:$AA$10</c:f>
              <c:numCache>
                <c:formatCode>General</c:formatCode>
                <c:ptCount val="3"/>
                <c:pt idx="0">
                  <c:v>0</c:v>
                </c:pt>
                <c:pt idx="1">
                  <c:v>1</c:v>
                </c:pt>
                <c:pt idx="2">
                  <c:v>0</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świętokrzyskie!$AB$8:$AB$10</c:f>
              <c:numCache>
                <c:formatCode>General</c:formatCode>
                <c:ptCount val="3"/>
                <c:pt idx="0">
                  <c:v>1</c:v>
                </c:pt>
                <c:pt idx="1">
                  <c:v>0</c:v>
                </c:pt>
                <c:pt idx="2">
                  <c:v>0</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świętokrzyskie!$AC$8:$AC$10</c:f>
              <c:numCache>
                <c:formatCode>General</c:formatCode>
                <c:ptCount val="3"/>
                <c:pt idx="0">
                  <c:v>6</c:v>
                </c:pt>
                <c:pt idx="1">
                  <c:v>2</c:v>
                </c:pt>
                <c:pt idx="2">
                  <c:v>3</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świętokrzyskie!$AD$8:$AD$10</c:f>
              <c:numCache>
                <c:formatCode>General</c:formatCode>
                <c:ptCount val="3"/>
                <c:pt idx="0">
                  <c:v>10</c:v>
                </c:pt>
                <c:pt idx="1">
                  <c:v>10</c:v>
                </c:pt>
                <c:pt idx="2">
                  <c:v>6</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świętokrzyskie!$AE$8:$AE$10</c:f>
              <c:numCache>
                <c:formatCode>General</c:formatCode>
                <c:ptCount val="3"/>
                <c:pt idx="0">
                  <c:v>3</c:v>
                </c:pt>
                <c:pt idx="1">
                  <c:v>0</c:v>
                </c:pt>
                <c:pt idx="2">
                  <c:v>2</c:v>
                </c:pt>
              </c:numCache>
            </c:numRef>
          </c:val>
        </c:ser>
        <c:dLbls>
          <c:showLegendKey val="0"/>
          <c:showVal val="0"/>
          <c:showCatName val="0"/>
          <c:showSerName val="0"/>
          <c:showPercent val="0"/>
          <c:showBubbleSize val="0"/>
        </c:dLbls>
        <c:gapWidth val="150"/>
        <c:shape val="box"/>
        <c:axId val="428551944"/>
        <c:axId val="428552336"/>
        <c:axId val="0"/>
      </c:bar3DChart>
      <c:catAx>
        <c:axId val="4285519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8552336"/>
        <c:crosses val="autoZero"/>
        <c:auto val="1"/>
        <c:lblAlgn val="ctr"/>
        <c:lblOffset val="100"/>
        <c:noMultiLvlLbl val="0"/>
      </c:catAx>
      <c:valAx>
        <c:axId val="42855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85519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w woj. </a:t>
            </a:r>
            <a:r>
              <a:rPr lang="pl-PL" sz="1800" b="1" baseline="0" dirty="0" smtClean="0">
                <a:latin typeface="Arial" panose="020B0604020202020204" pitchFamily="34" charset="0"/>
                <a:cs typeface="Arial" panose="020B0604020202020204" pitchFamily="34" charset="0"/>
              </a:rPr>
              <a:t>kujawsko-pomorskim </a:t>
            </a:r>
            <a:endParaRPr lang="pl-PL" sz="1800" b="1"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2011-2017</a:t>
            </a:r>
            <a:endParaRPr lang="pl-PL" sz="1800" b="1" dirty="0">
              <a:latin typeface="Arial" panose="020B0604020202020204" pitchFamily="34" charset="0"/>
              <a:cs typeface="Arial" panose="020B0604020202020204" pitchFamily="34" charset="0"/>
            </a:endParaRPr>
          </a:p>
        </c:rich>
      </c:tx>
      <c:layout>
        <c:manualLayout>
          <c:xMode val="edge"/>
          <c:yMode val="edge"/>
          <c:x val="0.2361264695155805"/>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1.3263812851151855E-3"/>
                  <c:y val="-1.479591826827951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0.1346065815428280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4.009286089176678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świętokrzyskie!$Z$19:$Z$25</c:f>
              <c:numCache>
                <c:formatCode>General</c:formatCode>
                <c:ptCount val="7"/>
                <c:pt idx="0">
                  <c:v>2011</c:v>
                </c:pt>
                <c:pt idx="1">
                  <c:v>2012</c:v>
                </c:pt>
                <c:pt idx="2">
                  <c:v>2013</c:v>
                </c:pt>
                <c:pt idx="3">
                  <c:v>2014</c:v>
                </c:pt>
                <c:pt idx="4">
                  <c:v>2015</c:v>
                </c:pt>
                <c:pt idx="5">
                  <c:v>2016</c:v>
                </c:pt>
                <c:pt idx="6">
                  <c:v>2017</c:v>
                </c:pt>
              </c:numCache>
            </c:numRef>
          </c:cat>
          <c:val>
            <c:numRef>
              <c:f>świętokrzyskie!$AA$19:$AA$25</c:f>
              <c:numCache>
                <c:formatCode>General</c:formatCode>
                <c:ptCount val="7"/>
                <c:pt idx="0">
                  <c:v>20</c:v>
                </c:pt>
                <c:pt idx="1">
                  <c:v>16</c:v>
                </c:pt>
                <c:pt idx="2">
                  <c:v>15</c:v>
                </c:pt>
                <c:pt idx="3">
                  <c:v>12</c:v>
                </c:pt>
                <c:pt idx="4">
                  <c:v>17</c:v>
                </c:pt>
                <c:pt idx="5">
                  <c:v>13</c:v>
                </c:pt>
                <c:pt idx="6">
                  <c:v>9</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0"/>
                  <c:y val="-4.729420432585863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2.182809430424238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2.910412573898984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świętokrzyskie!$Z$19:$Z$25</c:f>
              <c:numCache>
                <c:formatCode>General</c:formatCode>
                <c:ptCount val="7"/>
                <c:pt idx="0">
                  <c:v>2011</c:v>
                </c:pt>
                <c:pt idx="1">
                  <c:v>2012</c:v>
                </c:pt>
                <c:pt idx="2">
                  <c:v>2013</c:v>
                </c:pt>
                <c:pt idx="3">
                  <c:v>2014</c:v>
                </c:pt>
                <c:pt idx="4">
                  <c:v>2015</c:v>
                </c:pt>
                <c:pt idx="5">
                  <c:v>2016</c:v>
                </c:pt>
                <c:pt idx="6">
                  <c:v>2017</c:v>
                </c:pt>
              </c:numCache>
            </c:numRef>
          </c:cat>
          <c:val>
            <c:numRef>
              <c:f>świętokrzyskie!$AB$19:$AB$25</c:f>
              <c:numCache>
                <c:formatCode>General</c:formatCode>
                <c:ptCount val="7"/>
                <c:pt idx="0">
                  <c:v>1</c:v>
                </c:pt>
                <c:pt idx="1">
                  <c:v>0</c:v>
                </c:pt>
                <c:pt idx="2">
                  <c:v>0</c:v>
                </c:pt>
                <c:pt idx="3">
                  <c:v>1</c:v>
                </c:pt>
                <c:pt idx="4">
                  <c:v>3</c:v>
                </c:pt>
                <c:pt idx="5">
                  <c:v>0</c:v>
                </c:pt>
                <c:pt idx="6">
                  <c:v>2</c:v>
                </c:pt>
              </c:numCache>
            </c:numRef>
          </c:val>
        </c:ser>
        <c:dLbls>
          <c:showLegendKey val="0"/>
          <c:showVal val="0"/>
          <c:showCatName val="0"/>
          <c:showSerName val="0"/>
          <c:showPercent val="0"/>
          <c:showBubbleSize val="0"/>
        </c:dLbls>
        <c:gapWidth val="150"/>
        <c:shape val="box"/>
        <c:axId val="428552728"/>
        <c:axId val="428554688"/>
        <c:axId val="0"/>
      </c:bar3DChart>
      <c:catAx>
        <c:axId val="4285527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28554688"/>
        <c:crosses val="autoZero"/>
        <c:auto val="1"/>
        <c:lblAlgn val="ctr"/>
        <c:lblOffset val="100"/>
        <c:noMultiLvlLbl val="0"/>
      </c:catAx>
      <c:valAx>
        <c:axId val="42855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285527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136501234129188E-2"/>
          <c:y val="0.31138720398925501"/>
          <c:w val="0.90286351706036749"/>
          <c:h val="0.58518907885889127"/>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świętokrzyskie!$E$54:$K$54</c:f>
              <c:numCache>
                <c:formatCode>General</c:formatCode>
                <c:ptCount val="7"/>
                <c:pt idx="0">
                  <c:v>3</c:v>
                </c:pt>
                <c:pt idx="1">
                  <c:v>2</c:v>
                </c:pt>
                <c:pt idx="2">
                  <c:v>4</c:v>
                </c:pt>
                <c:pt idx="3">
                  <c:v>3</c:v>
                </c:pt>
                <c:pt idx="4">
                  <c:v>10</c:v>
                </c:pt>
                <c:pt idx="5">
                  <c:v>5</c:v>
                </c:pt>
                <c:pt idx="6">
                  <c:v>3</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dLbl>
              <c:idx val="0"/>
              <c:layout>
                <c:manualLayout>
                  <c:x val="-9.7806182032817591E-3"/>
                  <c:y val="-2.308652455922007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świętokrzyskie!$E$55:$K$55</c:f>
              <c:numCache>
                <c:formatCode>General</c:formatCode>
                <c:ptCount val="7"/>
                <c:pt idx="0">
                  <c:v>7</c:v>
                </c:pt>
                <c:pt idx="1">
                  <c:v>3</c:v>
                </c:pt>
                <c:pt idx="2">
                  <c:v>2</c:v>
                </c:pt>
                <c:pt idx="3">
                  <c:v>0</c:v>
                </c:pt>
                <c:pt idx="4">
                  <c:v>5</c:v>
                </c:pt>
                <c:pt idx="5">
                  <c:v>2</c:v>
                </c:pt>
                <c:pt idx="6">
                  <c:v>1</c:v>
                </c:pt>
              </c:numCache>
            </c:numRef>
          </c:val>
          <c:smooth val="0"/>
        </c:ser>
        <c:dLbls>
          <c:showLegendKey val="0"/>
          <c:showVal val="0"/>
          <c:showCatName val="0"/>
          <c:showSerName val="0"/>
          <c:showPercent val="0"/>
          <c:showBubbleSize val="0"/>
        </c:dLbls>
        <c:smooth val="0"/>
        <c:axId val="428553120"/>
        <c:axId val="428549200"/>
      </c:lineChart>
      <c:catAx>
        <c:axId val="428553120"/>
        <c:scaling>
          <c:orientation val="minMax"/>
        </c:scaling>
        <c:delete val="1"/>
        <c:axPos val="b"/>
        <c:numFmt formatCode="General" sourceLinked="1"/>
        <c:majorTickMark val="none"/>
        <c:minorTickMark val="none"/>
        <c:tickLblPos val="nextTo"/>
        <c:crossAx val="428549200"/>
        <c:crosses val="autoZero"/>
        <c:auto val="1"/>
        <c:lblAlgn val="ctr"/>
        <c:lblOffset val="100"/>
        <c:noMultiLvlLbl val="0"/>
      </c:catAx>
      <c:valAx>
        <c:axId val="428549200"/>
        <c:scaling>
          <c:orientation val="minMax"/>
          <c:max val="25"/>
        </c:scaling>
        <c:delete val="1"/>
        <c:axPos val="l"/>
        <c:numFmt formatCode="General" sourceLinked="1"/>
        <c:majorTickMark val="none"/>
        <c:minorTickMark val="none"/>
        <c:tickLblPos val="nextTo"/>
        <c:crossAx val="428553120"/>
        <c:crosses val="autoZero"/>
        <c:crossBetween val="between"/>
      </c:valAx>
      <c:spPr>
        <a:noFill/>
        <a:ln w="25400">
          <a:noFill/>
        </a:ln>
        <a:effectLst/>
      </c:spPr>
    </c:plotArea>
    <c:legend>
      <c:legendPos val="b"/>
      <c:layout>
        <c:manualLayout>
          <c:xMode val="edge"/>
          <c:yMode val="edge"/>
          <c:x val="0.46595195175041709"/>
          <c:y val="0.93237416563366726"/>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wielkopolskie!$Q$56:$X$56</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wielkopolskie!$Q$57:$X$57</c:f>
              <c:numCache>
                <c:formatCode>General</c:formatCode>
                <c:ptCount val="8"/>
                <c:pt idx="0">
                  <c:v>46</c:v>
                </c:pt>
                <c:pt idx="1">
                  <c:v>46</c:v>
                </c:pt>
                <c:pt idx="2">
                  <c:v>27</c:v>
                </c:pt>
                <c:pt idx="3">
                  <c:v>31</c:v>
                </c:pt>
                <c:pt idx="4">
                  <c:v>21</c:v>
                </c:pt>
                <c:pt idx="5">
                  <c:v>34</c:v>
                </c:pt>
                <c:pt idx="6">
                  <c:v>30</c:v>
                </c:pt>
                <c:pt idx="7">
                  <c:v>25</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wielkopolskie!$Q$56:$X$56</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wielkopolskie!$Q$58:$X$58</c:f>
              <c:numCache>
                <c:formatCode>General</c:formatCode>
                <c:ptCount val="8"/>
                <c:pt idx="0">
                  <c:v>56</c:v>
                </c:pt>
                <c:pt idx="1">
                  <c:v>51</c:v>
                </c:pt>
                <c:pt idx="2">
                  <c:v>36</c:v>
                </c:pt>
                <c:pt idx="3">
                  <c:v>36</c:v>
                </c:pt>
                <c:pt idx="4">
                  <c:v>24</c:v>
                </c:pt>
                <c:pt idx="5">
                  <c:v>40</c:v>
                </c:pt>
                <c:pt idx="6">
                  <c:v>37</c:v>
                </c:pt>
                <c:pt idx="7">
                  <c:v>28</c:v>
                </c:pt>
              </c:numCache>
            </c:numRef>
          </c:val>
          <c:smooth val="0"/>
        </c:ser>
        <c:dLbls>
          <c:showLegendKey val="0"/>
          <c:showVal val="0"/>
          <c:showCatName val="0"/>
          <c:showSerName val="0"/>
          <c:showPercent val="0"/>
          <c:showBubbleSize val="0"/>
        </c:dLbls>
        <c:smooth val="0"/>
        <c:axId val="241025632"/>
        <c:axId val="429484200"/>
      </c:lineChart>
      <c:catAx>
        <c:axId val="24102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9484200"/>
        <c:crosses val="autoZero"/>
        <c:auto val="1"/>
        <c:lblAlgn val="ctr"/>
        <c:lblOffset val="100"/>
        <c:noMultiLvlLbl val="0"/>
      </c:catAx>
      <c:valAx>
        <c:axId val="429484200"/>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24102563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wielkopolskie!$Q$64:$X$64</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wielkopolskie!$Q$65:$X$65</c:f>
              <c:numCache>
                <c:formatCode>General</c:formatCode>
                <c:ptCount val="8"/>
                <c:pt idx="0">
                  <c:v>52</c:v>
                </c:pt>
                <c:pt idx="1">
                  <c:v>62</c:v>
                </c:pt>
                <c:pt idx="2">
                  <c:v>59</c:v>
                </c:pt>
                <c:pt idx="3">
                  <c:v>49</c:v>
                </c:pt>
                <c:pt idx="4">
                  <c:v>42</c:v>
                </c:pt>
                <c:pt idx="5">
                  <c:v>53</c:v>
                </c:pt>
                <c:pt idx="6">
                  <c:v>48</c:v>
                </c:pt>
                <c:pt idx="7">
                  <c:v>47</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wielkopolskie!$Q$64:$X$64</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wielkopolskie!$Q$66:$X$66</c:f>
              <c:numCache>
                <c:formatCode>General</c:formatCode>
                <c:ptCount val="8"/>
                <c:pt idx="0">
                  <c:v>29</c:v>
                </c:pt>
                <c:pt idx="1">
                  <c:v>32</c:v>
                </c:pt>
                <c:pt idx="2">
                  <c:v>37</c:v>
                </c:pt>
                <c:pt idx="3">
                  <c:v>36</c:v>
                </c:pt>
                <c:pt idx="4">
                  <c:v>24</c:v>
                </c:pt>
                <c:pt idx="5">
                  <c:v>33</c:v>
                </c:pt>
                <c:pt idx="6">
                  <c:v>30</c:v>
                </c:pt>
                <c:pt idx="7">
                  <c:v>29</c:v>
                </c:pt>
              </c:numCache>
            </c:numRef>
          </c:val>
          <c:smooth val="0"/>
        </c:ser>
        <c:dLbls>
          <c:showLegendKey val="0"/>
          <c:showVal val="0"/>
          <c:showCatName val="0"/>
          <c:showSerName val="0"/>
          <c:showPercent val="0"/>
          <c:showBubbleSize val="0"/>
        </c:dLbls>
        <c:smooth val="0"/>
        <c:axId val="429488120"/>
        <c:axId val="429483024"/>
      </c:lineChart>
      <c:catAx>
        <c:axId val="42948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429483024"/>
        <c:crosses val="autoZero"/>
        <c:auto val="1"/>
        <c:lblAlgn val="ctr"/>
        <c:lblOffset val="100"/>
        <c:noMultiLvlLbl val="0"/>
      </c:catAx>
      <c:valAx>
        <c:axId val="42948302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2948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image" Target="../media/image61.emf"/><Relationship Id="rId5" Type="http://schemas.openxmlformats.org/officeDocument/2006/relationships/image" Target="../media/image65.emf"/><Relationship Id="rId4" Type="http://schemas.openxmlformats.org/officeDocument/2006/relationships/image" Target="../media/image6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2018-10-23</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2018-10-23</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2018-10-23</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2018-10-23</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52.jpe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57.jpg"/><Relationship Id="rId5" Type="http://schemas.openxmlformats.org/officeDocument/2006/relationships/image" Target="../media/image50.png"/><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6.bin"/><Relationship Id="rId3" Type="http://schemas.openxmlformats.org/officeDocument/2006/relationships/image" Target="../media/image51.png"/><Relationship Id="rId7" Type="http://schemas.openxmlformats.org/officeDocument/2006/relationships/image" Target="../media/image62.emf"/><Relationship Id="rId12" Type="http://schemas.openxmlformats.org/officeDocument/2006/relationships/oleObject" Target="../embeddings/oleObject5.bin"/><Relationship Id="rId17" Type="http://schemas.openxmlformats.org/officeDocument/2006/relationships/image" Target="../media/image66.emf"/><Relationship Id="rId2" Type="http://schemas.openxmlformats.org/officeDocument/2006/relationships/slideLayout" Target="../slideLayouts/slideLayout12.xml"/><Relationship Id="rId16" Type="http://schemas.openxmlformats.org/officeDocument/2006/relationships/image" Target="../media/image65.e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64.emf"/><Relationship Id="rId5" Type="http://schemas.openxmlformats.org/officeDocument/2006/relationships/image" Target="../media/image61.emf"/><Relationship Id="rId15" Type="http://schemas.openxmlformats.org/officeDocument/2006/relationships/oleObject" Target="../embeddings/oleObject8.bin"/><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63.emf"/><Relationship Id="rId14" Type="http://schemas.openxmlformats.org/officeDocument/2006/relationships/oleObject" Target="../embeddings/oleObject7.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114159" y="112113"/>
            <a:ext cx="2044214"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Toruń</a:t>
            </a:r>
            <a:r>
              <a:rPr lang="pl-PL" dirty="0" smtClean="0">
                <a:latin typeface="Arial" panose="020B0604020202020204" pitchFamily="34" charset="0"/>
                <a:cs typeface="Arial" panose="020B0604020202020204" pitchFamily="34" charset="0"/>
              </a:rPr>
              <a:t>, 26.10.2018</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977725" y="1933602"/>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977725" y="2319867"/>
            <a:ext cx="5139548" cy="2554545"/>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 </a:t>
            </a:r>
            <a:r>
              <a:rPr lang="pl-PL" sz="4000" b="1" dirty="0">
                <a:latin typeface="Arial" panose="020B0604020202020204" pitchFamily="34" charset="0"/>
                <a:cs typeface="Arial" panose="020B0604020202020204" pitchFamily="34" charset="0"/>
              </a:rPr>
              <a:t>5</a:t>
            </a:r>
            <a:r>
              <a:rPr lang="pl-PL" sz="4000" b="1" dirty="0" smtClean="0">
                <a:latin typeface="Arial" panose="020B0604020202020204" pitchFamily="34" charset="0"/>
                <a:cs typeface="Arial" panose="020B0604020202020204" pitchFamily="34" charset="0"/>
              </a:rPr>
              <a:t>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13 760</a:t>
            </a:r>
            <a:r>
              <a:rPr lang="pl-PL" dirty="0" smtClean="0">
                <a:latin typeface="Arial" panose="020B0604020202020204" pitchFamily="34" charset="0"/>
                <a:cs typeface="Arial" panose="020B0604020202020204" pitchFamily="34" charset="0"/>
              </a:rPr>
              <a:t> przejazdów kolejowo-drogowych</a:t>
            </a:r>
          </a:p>
          <a:p>
            <a:r>
              <a:rPr lang="pl-PL" sz="4000" b="1" dirty="0" smtClean="0">
                <a:latin typeface="Arial" panose="020B0604020202020204" pitchFamily="34" charset="0"/>
                <a:cs typeface="Arial" panose="020B0604020202020204" pitchFamily="34" charset="0"/>
              </a:rPr>
              <a:t>201 </a:t>
            </a:r>
            <a:r>
              <a:rPr lang="pl-PL" dirty="0" smtClean="0">
                <a:latin typeface="Arial" panose="020B0604020202020204" pitchFamily="34" charset="0"/>
                <a:cs typeface="Arial" panose="020B0604020202020204" pitchFamily="34" charset="0"/>
              </a:rPr>
              <a:t>wypadków w 2017 r.</a:t>
            </a:r>
          </a:p>
          <a:p>
            <a:r>
              <a:rPr lang="pl-PL" sz="4000" b="1" dirty="0" smtClean="0">
                <a:latin typeface="Arial" panose="020B0604020202020204" pitchFamily="34" charset="0"/>
                <a:cs typeface="Arial" panose="020B0604020202020204" pitchFamily="34" charset="0"/>
              </a:rPr>
              <a:t>164</a:t>
            </a:r>
            <a:r>
              <a:rPr lang="pl-PL" dirty="0" smtClean="0">
                <a:latin typeface="Arial" panose="020B0604020202020204" pitchFamily="34" charset="0"/>
                <a:cs typeface="Arial" panose="020B0604020202020204" pitchFamily="34" charset="0"/>
              </a:rPr>
              <a:t> wypadki w I-IX 2018 r.</a:t>
            </a:r>
          </a:p>
        </p:txBody>
      </p:sp>
      <p:sp>
        <p:nvSpPr>
          <p:cNvPr id="12" name="pole tekstowe 11"/>
          <p:cNvSpPr txBox="1"/>
          <p:nvPr/>
        </p:nvSpPr>
        <p:spPr>
          <a:xfrm>
            <a:off x="237924" y="0"/>
            <a:ext cx="3940309" cy="584775"/>
          </a:xfrm>
          <a:prstGeom prst="rect">
            <a:avLst/>
          </a:prstGeom>
          <a:noFill/>
        </p:spPr>
        <p:txBody>
          <a:bodyPr wrap="none" rtlCol="0">
            <a:spAutoFit/>
          </a:bodyPr>
          <a:lstStyle/>
          <a:p>
            <a:r>
              <a:rPr lang="pl-PL" sz="3200" b="1" dirty="0" smtClean="0">
                <a:solidFill>
                  <a:schemeClr val="bg1"/>
                </a:solidFill>
                <a:latin typeface="Arial" panose="020B0604020202020204" pitchFamily="34" charset="0"/>
                <a:cs typeface="Arial" panose="020B0604020202020204" pitchFamily="34" charset="0"/>
              </a:rPr>
              <a:t>Trochę statystyki…</a:t>
            </a:r>
            <a:endParaRPr lang="pl-PL" sz="3200" b="1" dirty="0">
              <a:solidFill>
                <a:schemeClr val="bg1"/>
              </a:solidFill>
              <a:latin typeface="Arial" panose="020B0604020202020204" pitchFamily="34" charset="0"/>
              <a:cs typeface="Arial" panose="020B0604020202020204" pitchFamily="34" charset="0"/>
            </a:endParaRPr>
          </a:p>
        </p:txBody>
      </p:sp>
      <p:sp>
        <p:nvSpPr>
          <p:cNvPr id="7" name="pole tekstowe 6"/>
          <p:cNvSpPr txBox="1"/>
          <p:nvPr/>
        </p:nvSpPr>
        <p:spPr>
          <a:xfrm>
            <a:off x="6117273" y="1933602"/>
            <a:ext cx="3006016"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KUJAWSKO-POMORSKIE</a:t>
            </a:r>
            <a:endParaRPr lang="pl-PL" b="1" dirty="0">
              <a:latin typeface="Arial" panose="020B0604020202020204" pitchFamily="34" charset="0"/>
              <a:cs typeface="Arial" panose="020B0604020202020204" pitchFamily="34" charset="0"/>
            </a:endParaRPr>
          </a:p>
        </p:txBody>
      </p:sp>
      <p:sp>
        <p:nvSpPr>
          <p:cNvPr id="10" name="pole tekstowe 9"/>
          <p:cNvSpPr txBox="1"/>
          <p:nvPr/>
        </p:nvSpPr>
        <p:spPr>
          <a:xfrm>
            <a:off x="6117273" y="2319867"/>
            <a:ext cx="4932761" cy="2554545"/>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1 200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1 008 </a:t>
            </a:r>
            <a:r>
              <a:rPr lang="pl-PL" dirty="0" smtClean="0">
                <a:latin typeface="Arial" panose="020B0604020202020204" pitchFamily="34" charset="0"/>
                <a:cs typeface="Arial" panose="020B0604020202020204" pitchFamily="34" charset="0"/>
              </a:rPr>
              <a:t>przejazdów kolejowo-drogowych</a:t>
            </a:r>
          </a:p>
          <a:p>
            <a:r>
              <a:rPr lang="pl-PL" sz="4000" b="1" dirty="0" smtClean="0">
                <a:latin typeface="Arial" panose="020B0604020202020204" pitchFamily="34" charset="0"/>
                <a:cs typeface="Arial" panose="020B0604020202020204" pitchFamily="34" charset="0"/>
              </a:rPr>
              <a:t>11 </a:t>
            </a:r>
            <a:r>
              <a:rPr lang="pl-PL" dirty="0" smtClean="0">
                <a:latin typeface="Arial" panose="020B0604020202020204" pitchFamily="34" charset="0"/>
                <a:cs typeface="Arial" panose="020B0604020202020204" pitchFamily="34" charset="0"/>
              </a:rPr>
              <a:t>wypadków w 2017 r.</a:t>
            </a:r>
          </a:p>
          <a:p>
            <a:r>
              <a:rPr lang="pl-PL" sz="4000" b="1" dirty="0" smtClean="0">
                <a:latin typeface="Arial" panose="020B0604020202020204" pitchFamily="34" charset="0"/>
                <a:cs typeface="Arial" panose="020B0604020202020204" pitchFamily="34" charset="0"/>
              </a:rPr>
              <a:t>12</a:t>
            </a:r>
            <a:r>
              <a:rPr lang="pl-PL" dirty="0" smtClean="0">
                <a:latin typeface="Arial" panose="020B0604020202020204" pitchFamily="34" charset="0"/>
                <a:cs typeface="Arial" panose="020B0604020202020204" pitchFamily="34" charset="0"/>
              </a:rPr>
              <a:t> wypadków w I-IX 2018 r.</a:t>
            </a:r>
          </a:p>
        </p:txBody>
      </p:sp>
    </p:spTree>
    <p:extLst>
      <p:ext uri="{BB962C8B-B14F-4D97-AF65-F5344CB8AC3E}">
        <p14:creationId xmlns:p14="http://schemas.microsoft.com/office/powerpoint/2010/main" val="41083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Przejazdy kolejowo-drogowe w Toruniu</a:t>
            </a:r>
            <a:endParaRPr lang="pl-PL" sz="3200" dirty="0">
              <a:solidFill>
                <a:schemeClr val="bg1"/>
              </a:solidFill>
              <a:latin typeface="Arial" panose="020B0604020202020204" pitchFamily="34" charset="0"/>
              <a:cs typeface="Arial" panose="020B0604020202020204" pitchFamily="34" charset="0"/>
            </a:endParaRPr>
          </a:p>
        </p:txBody>
      </p:sp>
      <p:pic>
        <p:nvPicPr>
          <p:cNvPr id="3" name="Obraz 2"/>
          <p:cNvPicPr>
            <a:picLocks noChangeAspect="1"/>
          </p:cNvPicPr>
          <p:nvPr/>
        </p:nvPicPr>
        <p:blipFill rotWithShape="1">
          <a:blip r:embed="rId2"/>
          <a:srcRect l="31458" t="28518" r="54931" b="31852"/>
          <a:stretch/>
        </p:blipFill>
        <p:spPr>
          <a:xfrm>
            <a:off x="4631267" y="1320799"/>
            <a:ext cx="2853267" cy="4672952"/>
          </a:xfrm>
          <a:prstGeom prst="rect">
            <a:avLst/>
          </a:prstGeom>
        </p:spPr>
      </p:pic>
    </p:spTree>
    <p:extLst>
      <p:ext uri="{BB962C8B-B14F-4D97-AF65-F5344CB8AC3E}">
        <p14:creationId xmlns:p14="http://schemas.microsoft.com/office/powerpoint/2010/main" val="305624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Akty prawne</a:t>
            </a:r>
            <a:endParaRPr lang="pl-PL" sz="32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70466" y="1871133"/>
            <a:ext cx="8367034" cy="461665"/>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Ustawa </a:t>
            </a:r>
            <a:r>
              <a:rPr lang="pl-PL" sz="2400" dirty="0">
                <a:latin typeface="Arial" panose="020B0604020202020204" pitchFamily="34" charset="0"/>
                <a:cs typeface="Arial" panose="020B0604020202020204" pitchFamily="34" charset="0"/>
              </a:rPr>
              <a:t>z dnia 20 czerwca 1997r. Prawo o ruchu drogowym </a:t>
            </a:r>
          </a:p>
        </p:txBody>
      </p:sp>
      <p:sp>
        <p:nvSpPr>
          <p:cNvPr id="4" name="pole tekstowe 3"/>
          <p:cNvSpPr txBox="1"/>
          <p:nvPr/>
        </p:nvSpPr>
        <p:spPr>
          <a:xfrm>
            <a:off x="770466" y="2604960"/>
            <a:ext cx="11391132" cy="830997"/>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a:t>
            </a:r>
            <a:r>
              <a:rPr lang="pl-PL" sz="2400" dirty="0">
                <a:latin typeface="Arial" panose="020B0604020202020204" pitchFamily="34" charset="0"/>
                <a:cs typeface="Arial" panose="020B0604020202020204" pitchFamily="34" charset="0"/>
              </a:rPr>
              <a:t>Ministrów Infrastruktury oraz Spraw Wewnętrznych i </a:t>
            </a:r>
            <a:r>
              <a:rPr lang="pl-PL" sz="2400" dirty="0" smtClean="0">
                <a:latin typeface="Arial" panose="020B0604020202020204" pitchFamily="34" charset="0"/>
                <a:cs typeface="Arial" panose="020B0604020202020204" pitchFamily="34" charset="0"/>
              </a:rPr>
              <a:t>Administracji</a:t>
            </a:r>
          </a:p>
          <a:p>
            <a:r>
              <a:rPr lang="pl-PL" sz="2400" dirty="0" smtClean="0">
                <a:latin typeface="Arial" panose="020B0604020202020204" pitchFamily="34" charset="0"/>
                <a:cs typeface="Arial" panose="020B0604020202020204" pitchFamily="34" charset="0"/>
              </a:rPr>
              <a:t>z </a:t>
            </a:r>
            <a:r>
              <a:rPr lang="pl-PL" sz="2400" dirty="0">
                <a:latin typeface="Arial" panose="020B0604020202020204" pitchFamily="34" charset="0"/>
                <a:cs typeface="Arial" panose="020B0604020202020204" pitchFamily="34" charset="0"/>
              </a:rPr>
              <a:t>dnia 31 lipca </a:t>
            </a:r>
            <a:r>
              <a:rPr lang="pl-PL" sz="2400" dirty="0" smtClean="0">
                <a:latin typeface="Arial" panose="020B0604020202020204" pitchFamily="34" charset="0"/>
                <a:cs typeface="Arial" panose="020B0604020202020204" pitchFamily="34" charset="0"/>
              </a:rPr>
              <a:t>2002 r</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znaków i sygnałów drogowych</a:t>
            </a:r>
          </a:p>
        </p:txBody>
      </p:sp>
      <p:sp>
        <p:nvSpPr>
          <p:cNvPr id="6" name="pole tekstowe 5"/>
          <p:cNvSpPr txBox="1"/>
          <p:nvPr/>
        </p:nvSpPr>
        <p:spPr>
          <a:xfrm>
            <a:off x="770466" y="3762753"/>
            <a:ext cx="11056873" cy="1938992"/>
          </a:xfrm>
          <a:prstGeom prst="rect">
            <a:avLst/>
          </a:prstGeom>
          <a:noFill/>
        </p:spPr>
        <p:txBody>
          <a:bodyPr wrap="none" rtlCol="0">
            <a:spAutoFit/>
          </a:bodyPr>
          <a:lstStyle/>
          <a:p>
            <a:r>
              <a:rPr lang="pl-PL" sz="2400" dirty="0">
                <a:latin typeface="Arial" panose="020B0604020202020204" pitchFamily="34" charset="0"/>
                <a:cs typeface="Arial" panose="020B0604020202020204" pitchFamily="34" charset="0"/>
              </a:rPr>
              <a:t>Rozporządzenie Ministra Infrastruktury i Rozwoju z dnia 20 października 2015 r</a:t>
            </a:r>
            <a:r>
              <a:rPr lang="pl-PL" sz="2400" dirty="0" smtClean="0">
                <a:latin typeface="Arial" panose="020B0604020202020204" pitchFamily="34" charset="0"/>
                <a:cs typeface="Arial" panose="020B0604020202020204" pitchFamily="34" charset="0"/>
              </a:rPr>
              <a:t>.</a:t>
            </a:r>
          </a:p>
          <a:p>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warunków technicznych jakim powinny odpowiadać skrzyżowania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linii </a:t>
            </a:r>
            <a:r>
              <a:rPr lang="pl-PL" sz="2400" dirty="0">
                <a:latin typeface="Arial" panose="020B0604020202020204" pitchFamily="34" charset="0"/>
                <a:cs typeface="Arial" panose="020B0604020202020204" pitchFamily="34" charset="0"/>
              </a:rPr>
              <a:t>kolejowych oraz bocznic z torami i ich usytuowanie.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Nowelizacja </a:t>
            </a:r>
            <a:r>
              <a:rPr lang="pl-PL" sz="2400" dirty="0">
                <a:latin typeface="Arial" panose="020B0604020202020204" pitchFamily="34" charset="0"/>
                <a:cs typeface="Arial" panose="020B0604020202020204" pitchFamily="34" charset="0"/>
              </a:rPr>
              <a:t>tego rozporządzenia z dnia 02 października 2018r</a:t>
            </a:r>
            <a:r>
              <a:rPr lang="pl-PL" sz="2400" dirty="0" smtClean="0">
                <a:latin typeface="Arial" panose="020B0604020202020204" pitchFamily="34" charset="0"/>
                <a:cs typeface="Arial" panose="020B0604020202020204" pitchFamily="34" charset="0"/>
              </a:rPr>
              <a:t>. </a:t>
            </a:r>
          </a:p>
          <a:p>
            <a:r>
              <a:rPr lang="pl-PL" sz="2400" dirty="0" smtClean="0">
                <a:latin typeface="Arial" panose="020B0604020202020204" pitchFamily="34" charset="0"/>
                <a:cs typeface="Arial" panose="020B0604020202020204" pitchFamily="34" charset="0"/>
              </a:rPr>
              <a:t>weszła </a:t>
            </a:r>
            <a:r>
              <a:rPr lang="pl-PL" sz="2400" dirty="0">
                <a:latin typeface="Arial" panose="020B0604020202020204" pitchFamily="34" charset="0"/>
                <a:cs typeface="Arial" panose="020B0604020202020204" pitchFamily="34" charset="0"/>
              </a:rPr>
              <a:t>w życie 16 października 2018r.</a:t>
            </a:r>
          </a:p>
        </p:txBody>
      </p:sp>
    </p:spTree>
    <p:extLst>
      <p:ext uri="{BB962C8B-B14F-4D97-AF65-F5344CB8AC3E}">
        <p14:creationId xmlns:p14="http://schemas.microsoft.com/office/powerpoint/2010/main" val="23005137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Podział odpowiedzialności</a:t>
            </a:r>
            <a:endParaRPr lang="pl-PL" dirty="0">
              <a:solidFill>
                <a:schemeClr val="bg1"/>
              </a:solidFill>
              <a:latin typeface="Arial" panose="020B0604020202020204" pitchFamily="34" charset="0"/>
              <a:cs typeface="Arial" panose="020B0604020202020204" pitchFamily="34" charset="0"/>
            </a:endParaRPr>
          </a:p>
        </p:txBody>
      </p:sp>
      <p:sp>
        <p:nvSpPr>
          <p:cNvPr id="55" name="pole tekstowe 54"/>
          <p:cNvSpPr txBox="1"/>
          <p:nvPr/>
        </p:nvSpPr>
        <p:spPr>
          <a:xfrm>
            <a:off x="4285279" y="590806"/>
            <a:ext cx="3852337" cy="646331"/>
          </a:xfrm>
          <a:prstGeom prst="rect">
            <a:avLst/>
          </a:prstGeom>
          <a:noFill/>
        </p:spPr>
        <p:txBody>
          <a:bodyPr wrap="none" rtlCol="0">
            <a:spAutoFit/>
          </a:bodyPr>
          <a:lstStyle/>
          <a:p>
            <a:pPr algn="ctr"/>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kolejowej</a:t>
            </a:r>
            <a:endParaRPr lang="pl-PL" b="1" dirty="0">
              <a:latin typeface="Arial" panose="020B0604020202020204" pitchFamily="34" charset="0"/>
              <a:cs typeface="Arial" panose="020B0604020202020204" pitchFamily="34" charset="0"/>
            </a:endParaRPr>
          </a:p>
        </p:txBody>
      </p:sp>
      <p:sp>
        <p:nvSpPr>
          <p:cNvPr id="7" name="Prostokąt 6"/>
          <p:cNvSpPr/>
          <p:nvPr/>
        </p:nvSpPr>
        <p:spPr>
          <a:xfrm rot="16200000">
            <a:off x="5462588" y="-1647568"/>
            <a:ext cx="2000250" cy="108108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sp>
        <p:nvSpPr>
          <p:cNvPr id="45" name="Prostokąt 44"/>
          <p:cNvSpPr/>
          <p:nvPr/>
        </p:nvSpPr>
        <p:spPr>
          <a:xfrm rot="16200000">
            <a:off x="2839932" y="1939017"/>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grpSp>
        <p:nvGrpSpPr>
          <p:cNvPr id="5" name="Grupa 4"/>
          <p:cNvGrpSpPr/>
          <p:nvPr/>
        </p:nvGrpSpPr>
        <p:grpSpPr>
          <a:xfrm>
            <a:off x="6348573" y="1305175"/>
            <a:ext cx="971555" cy="4716500"/>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7" name="pole tekstowe 56"/>
          <p:cNvSpPr txBox="1"/>
          <p:nvPr/>
        </p:nvSpPr>
        <p:spPr>
          <a:xfrm>
            <a:off x="8323807" y="1621119"/>
            <a:ext cx="3839513" cy="646331"/>
          </a:xfrm>
          <a:prstGeom prst="rect">
            <a:avLst/>
          </a:prstGeom>
          <a:noFill/>
        </p:spPr>
        <p:txBody>
          <a:bodyPr wrap="none" rtlCol="0">
            <a:spAutoFit/>
          </a:bodyPr>
          <a:lstStyle/>
          <a:p>
            <a:pPr algn="r"/>
            <a:r>
              <a:rPr lang="pl-PL" dirty="0" smtClean="0">
                <a:latin typeface="Arial" panose="020B0604020202020204" pitchFamily="34" charset="0"/>
                <a:cs typeface="Arial" panose="020B0604020202020204" pitchFamily="34" charset="0"/>
              </a:rPr>
              <a:t>Obszar odpowiedzialności</a:t>
            </a:r>
          </a:p>
          <a:p>
            <a:pPr algn="r"/>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60" name="Prostokąt 59"/>
          <p:cNvSpPr/>
          <p:nvPr/>
        </p:nvSpPr>
        <p:spPr>
          <a:xfrm rot="16200000">
            <a:off x="2839932" y="2035764"/>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1" name="Prostokąt 60"/>
          <p:cNvSpPr/>
          <p:nvPr/>
        </p:nvSpPr>
        <p:spPr>
          <a:xfrm rot="16200000">
            <a:off x="9754554" y="1653796"/>
            <a:ext cx="45719" cy="4181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3" name="Prostokąt 62"/>
          <p:cNvSpPr/>
          <p:nvPr/>
        </p:nvSpPr>
        <p:spPr>
          <a:xfrm rot="16200000">
            <a:off x="9754554" y="1750543"/>
            <a:ext cx="45719" cy="418147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4" name="pole tekstowe 63"/>
          <p:cNvSpPr txBox="1"/>
          <p:nvPr/>
        </p:nvSpPr>
        <p:spPr>
          <a:xfrm>
            <a:off x="240217" y="1621120"/>
            <a:ext cx="3839513" cy="646331"/>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6123144" y="-738990"/>
            <a:ext cx="104773" cy="398355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014505" y="1305175"/>
            <a:ext cx="971555" cy="4716500"/>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3" name="Prostokąt 52"/>
          <p:cNvSpPr/>
          <p:nvPr/>
        </p:nvSpPr>
        <p:spPr>
          <a:xfrm rot="16200000">
            <a:off x="3817227" y="1671592"/>
            <a:ext cx="4716497" cy="3983655"/>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cxnSp>
        <p:nvCxnSpPr>
          <p:cNvPr id="94" name="Łącznik prosty ze strzałką 93"/>
          <p:cNvCxnSpPr/>
          <p:nvPr/>
        </p:nvCxnSpPr>
        <p:spPr>
          <a:xfrm>
            <a:off x="4183647"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7189638"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4429465" y="5221560"/>
            <a:ext cx="486030" cy="369332"/>
          </a:xfrm>
          <a:prstGeom prst="rect">
            <a:avLst/>
          </a:prstGeom>
          <a:noFill/>
        </p:spPr>
        <p:txBody>
          <a:bodyPr wrap="none" rtlCol="0">
            <a:spAutoFit/>
          </a:bodyPr>
          <a:lstStyle/>
          <a:p>
            <a:r>
              <a:rPr lang="pl-PL" dirty="0" smtClean="0"/>
              <a:t>4m</a:t>
            </a:r>
            <a:endParaRPr lang="pl-PL" dirty="0"/>
          </a:p>
        </p:txBody>
      </p:sp>
      <p:sp>
        <p:nvSpPr>
          <p:cNvPr id="97" name="pole tekstowe 96"/>
          <p:cNvSpPr txBox="1"/>
          <p:nvPr/>
        </p:nvSpPr>
        <p:spPr>
          <a:xfrm>
            <a:off x="7457406" y="5221560"/>
            <a:ext cx="486030" cy="369332"/>
          </a:xfrm>
          <a:prstGeom prst="rect">
            <a:avLst/>
          </a:prstGeom>
          <a:noFill/>
        </p:spPr>
        <p:txBody>
          <a:bodyPr wrap="none" rtlCol="0">
            <a:spAutoFit/>
          </a:bodyPr>
          <a:lstStyle/>
          <a:p>
            <a:r>
              <a:rPr lang="pl-PL" dirty="0" smtClean="0"/>
              <a:t>4m</a:t>
            </a:r>
            <a:endParaRPr lang="pl-PL" dirty="0"/>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3" name="pole tekstowe 2"/>
          <p:cNvSpPr txBox="1"/>
          <p:nvPr/>
        </p:nvSpPr>
        <p:spPr>
          <a:xfrm>
            <a:off x="1008296" y="6017741"/>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9" name="pole tekstowe 8"/>
          <p:cNvSpPr txBox="1"/>
          <p:nvPr/>
        </p:nvSpPr>
        <p:spPr>
          <a:xfrm>
            <a:off x="1008296" y="6042455"/>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368078" y="2693703"/>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a:t>
            </a:r>
          </a:p>
          <a:p>
            <a:pPr marL="0" lvl="0" indent="0">
              <a:buNone/>
            </a:pPr>
            <a:r>
              <a:rPr lang="pl-PL" sz="2000" dirty="0" smtClean="0">
                <a:solidFill>
                  <a:schemeClr val="bg1">
                    <a:lumMod val="65000"/>
                  </a:schemeClr>
                </a:solidFill>
                <a:latin typeface="Arial" panose="020B0604020202020204" pitchFamily="34" charset="0"/>
                <a:cs typeface="Arial" panose="020B0604020202020204" pitchFamily="34" charset="0"/>
              </a:rPr>
              <a:t>w </a:t>
            </a:r>
            <a:r>
              <a:rPr lang="pl-PL" sz="2000" dirty="0">
                <a:solidFill>
                  <a:schemeClr val="bg1">
                    <a:lumMod val="65000"/>
                  </a:schemeClr>
                </a:solidFill>
                <a:latin typeface="Arial" panose="020B0604020202020204" pitchFamily="34" charset="0"/>
                <a:cs typeface="Arial" panose="020B0604020202020204" pitchFamily="34" charset="0"/>
              </a:rPr>
              <a:t>miejscu tak oznakowanym </a:t>
            </a:r>
            <a:r>
              <a:rPr lang="pl-PL" sz="2000" dirty="0" smtClean="0">
                <a:solidFill>
                  <a:schemeClr val="bg1">
                    <a:lumMod val="65000"/>
                  </a:schemeClr>
                </a:solidFill>
                <a:latin typeface="Arial" panose="020B0604020202020204" pitchFamily="34" charset="0"/>
                <a:cs typeface="Arial" panose="020B0604020202020204" pitchFamily="34" charset="0"/>
              </a:rPr>
              <a:t>ruch na drodze </a:t>
            </a:r>
            <a:r>
              <a:rPr lang="pl-PL" sz="2000" dirty="0">
                <a:solidFill>
                  <a:schemeClr val="bg1">
                    <a:lumMod val="65000"/>
                  </a:schemeClr>
                </a:solidFill>
                <a:latin typeface="Arial" panose="020B0604020202020204" pitchFamily="34" charset="0"/>
                <a:cs typeface="Arial" panose="020B0604020202020204" pitchFamily="34" charset="0"/>
              </a:rPr>
              <a:t>jest wstrzymywany przez pracownika kolei podczas przejeżdżania (przetaczania) </a:t>
            </a:r>
            <a:r>
              <a:rPr lang="pl-PL" sz="2000" dirty="0" smtClean="0">
                <a:solidFill>
                  <a:schemeClr val="bg1">
                    <a:lumMod val="65000"/>
                  </a:schemeClr>
                </a:solidFill>
                <a:latin typeface="Arial" panose="020B0604020202020204" pitchFamily="34" charset="0"/>
                <a:cs typeface="Arial" panose="020B0604020202020204" pitchFamily="34" charset="0"/>
              </a:rPr>
              <a:t>pociągu</a:t>
            </a:r>
            <a:endParaRPr lang="pl-PL" sz="2000" dirty="0">
              <a:solidFill>
                <a:schemeClr val="bg1">
                  <a:lumMod val="65000"/>
                </a:schemeClr>
              </a:solidFill>
              <a:latin typeface="Arial" panose="020B0604020202020204" pitchFamily="34" charset="0"/>
              <a:cs typeface="Arial" panose="020B0604020202020204" pitchFamily="34" charset="0"/>
            </a:endParaRP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1865977" y="1555984"/>
            <a:ext cx="2770446" cy="4043170"/>
            <a:chOff x="1937478" y="1269658"/>
            <a:chExt cx="2443655" cy="3566253"/>
          </a:xfrm>
        </p:grpSpPr>
        <p:pic>
          <p:nvPicPr>
            <p:cNvPr id="10" name="Obraz 9"/>
            <p:cNvPicPr>
              <a:picLocks noChangeAspect="1"/>
            </p:cNvPicPr>
            <p:nvPr/>
          </p:nvPicPr>
          <p:blipFill>
            <a:blip r:embed="rId2"/>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89431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1223331570"/>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884671"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13 760</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i nieeksploatowanych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201</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768922207"/>
              </p:ext>
            </p:extLst>
          </p:nvPr>
        </p:nvGraphicFramePr>
        <p:xfrm>
          <a:off x="-272225" y="514211"/>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211834038"/>
              </p:ext>
            </p:extLst>
          </p:nvPr>
        </p:nvGraphicFramePr>
        <p:xfrm>
          <a:off x="5496219" y="499915"/>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1130073676"/>
              </p:ext>
            </p:extLst>
          </p:nvPr>
        </p:nvGraphicFramePr>
        <p:xfrm>
          <a:off x="797669" y="1108953"/>
          <a:ext cx="10797702" cy="4844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921294250"/>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1978575310"/>
              </p:ext>
            </p:extLst>
          </p:nvPr>
        </p:nvGraphicFramePr>
        <p:xfrm>
          <a:off x="1045778" y="111268"/>
          <a:ext cx="9089405" cy="60839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2483430734"/>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37549660"/>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776076" y="1612773"/>
            <a:ext cx="10977774" cy="3785652"/>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zamykane są po najechaniu pociągu na czujnik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p>
          <a:p>
            <a:pPr marL="266700"/>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opuszczenia rogatek,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przebywa drogę 577 </a:t>
            </a:r>
            <a:r>
              <a:rPr lang="pl-PL" sz="2400" dirty="0" smtClean="0">
                <a:latin typeface="Arial" panose="020B0604020202020204" pitchFamily="34" charset="0"/>
                <a:cs typeface="Arial" panose="020B0604020202020204" pitchFamily="34" charset="0"/>
              </a:rPr>
              <a:t>m.</a:t>
            </a:r>
            <a:endParaRPr lang="pl-P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67834" y="830594"/>
            <a:ext cx="11103039" cy="5632311"/>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a:p>
            <a:pPr marL="684213" indent="-342900">
              <a:buFont typeface="Wingdings" panose="05000000000000000000" pitchFamily="2" charset="2"/>
              <a:buChar char="§"/>
            </a:pPr>
            <a:r>
              <a:rPr lang="pl-PL" sz="2400" dirty="0">
                <a:latin typeface="Arial" panose="020B0604020202020204" pitchFamily="34" charset="0"/>
                <a:cs typeface="Arial" panose="020B0604020202020204" pitchFamily="34" charset="0"/>
              </a:rPr>
              <a:t>gdy nie masz możliwości zjechania z przejazdu, </a:t>
            </a:r>
          </a:p>
          <a:p>
            <a:pPr marL="627063"/>
            <a:r>
              <a:rPr lang="pl-PL" sz="2400" dirty="0">
                <a:latin typeface="Arial" panose="020B0604020202020204" pitchFamily="34" charset="0"/>
                <a:cs typeface="Arial" panose="020B0604020202020204" pitchFamily="34" charset="0"/>
              </a:rPr>
              <a:t>opuść samochód  razem z pasażerami i skorzystaj z </a:t>
            </a:r>
            <a:r>
              <a:rPr lang="pl-PL" sz="24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77763" y="491067"/>
            <a:ext cx="11240104" cy="954107"/>
          </a:xfrm>
          <a:prstGeom prst="rect">
            <a:avLst/>
          </a:prstGeom>
          <a:noFill/>
        </p:spPr>
        <p:txBody>
          <a:bodyPr wrap="square" rtlCol="0">
            <a:spAutoFit/>
          </a:bodyPr>
          <a:lstStyle/>
          <a:p>
            <a:r>
              <a:rPr lang="pl-PL" sz="2800" b="1" dirty="0" smtClean="0">
                <a:solidFill>
                  <a:prstClr val="black"/>
                </a:solidFill>
                <a:latin typeface="Arial" panose="020B0604020202020204" pitchFamily="34" charset="0"/>
                <a:cs typeface="Arial" panose="020B0604020202020204" pitchFamily="34" charset="0"/>
              </a:rPr>
              <a:t>Znakowanie przejazdów kolejowo-drogowych</a:t>
            </a:r>
            <a:r>
              <a:rPr lang="pl-PL" sz="2800" b="1" dirty="0">
                <a:solidFill>
                  <a:prstClr val="black"/>
                </a:solidFill>
                <a:latin typeface="Arial" panose="020B0604020202020204" pitchFamily="34" charset="0"/>
                <a:cs typeface="Arial" panose="020B0604020202020204" pitchFamily="34" charset="0"/>
              </a:rPr>
              <a:t> </a:t>
            </a:r>
            <a:r>
              <a:rPr lang="pl-PL" sz="2800" b="1" dirty="0" smtClean="0">
                <a:solidFill>
                  <a:prstClr val="black"/>
                </a:solidFill>
                <a:latin typeface="Arial" panose="020B0604020202020204" pitchFamily="34" charset="0"/>
                <a:cs typeface="Arial" panose="020B0604020202020204" pitchFamily="34" charset="0"/>
              </a:rPr>
              <a:t>naklejkami </a:t>
            </a:r>
          </a:p>
          <a:p>
            <a:r>
              <a:rPr lang="pl-PL" sz="2800" b="1" dirty="0" smtClean="0">
                <a:solidFill>
                  <a:prstClr val="black"/>
                </a:solidFill>
                <a:latin typeface="Arial" panose="020B0604020202020204" pitchFamily="34" charset="0"/>
                <a:cs typeface="Arial" panose="020B0604020202020204" pitchFamily="34" charset="0"/>
              </a:rPr>
              <a:t>z Indywidualnym </a:t>
            </a:r>
            <a:r>
              <a:rPr lang="pl-PL" sz="2800" b="1" dirty="0">
                <a:solidFill>
                  <a:prstClr val="black"/>
                </a:solidFill>
                <a:latin typeface="Arial" panose="020B0604020202020204" pitchFamily="34" charset="0"/>
                <a:cs typeface="Arial" panose="020B0604020202020204" pitchFamily="34" charset="0"/>
              </a:rPr>
              <a:t>N</a:t>
            </a:r>
            <a:r>
              <a:rPr lang="pl-PL" sz="2800" b="1" dirty="0" smtClean="0">
                <a:solidFill>
                  <a:prstClr val="black"/>
                </a:solidFill>
                <a:latin typeface="Arial" panose="020B0604020202020204" pitchFamily="34" charset="0"/>
                <a:cs typeface="Arial" panose="020B0604020202020204" pitchFamily="34" charset="0"/>
              </a:rPr>
              <a:t>umerem </a:t>
            </a:r>
            <a:r>
              <a:rPr lang="pl-PL" sz="2800" b="1" dirty="0">
                <a:solidFill>
                  <a:prstClr val="black"/>
                </a:solidFill>
                <a:latin typeface="Arial" panose="020B0604020202020204" pitchFamily="34" charset="0"/>
                <a:cs typeface="Arial" panose="020B0604020202020204" pitchFamily="34" charset="0"/>
              </a:rPr>
              <a:t>I</a:t>
            </a:r>
            <a:r>
              <a:rPr lang="pl-PL" sz="2800" b="1" dirty="0" smtClean="0">
                <a:solidFill>
                  <a:prstClr val="black"/>
                </a:solidFill>
                <a:latin typeface="Arial" panose="020B0604020202020204" pitchFamily="34" charset="0"/>
                <a:cs typeface="Arial" panose="020B0604020202020204" pitchFamily="34" charset="0"/>
              </a:rPr>
              <a:t>dentyfikacyjnym</a:t>
            </a:r>
            <a:endParaRPr lang="pl-PL" sz="2800" b="1" dirty="0">
              <a:solidFill>
                <a:prstClr val="black"/>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a:stretch>
            <a:fillRect/>
          </a:stretch>
        </p:blipFill>
        <p:spPr>
          <a:xfrm>
            <a:off x="2013540" y="2507980"/>
            <a:ext cx="7816376" cy="1945486"/>
          </a:xfrm>
          <a:prstGeom prst="rect">
            <a:avLst/>
          </a:prstGeom>
        </p:spPr>
      </p:pic>
    </p:spTree>
    <p:extLst>
      <p:ext uri="{BB962C8B-B14F-4D97-AF65-F5344CB8AC3E}">
        <p14:creationId xmlns:p14="http://schemas.microsoft.com/office/powerpoint/2010/main" val="40412693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zaokrąglony 20"/>
          <p:cNvSpPr/>
          <p:nvPr/>
        </p:nvSpPr>
        <p:spPr>
          <a:xfrm>
            <a:off x="542175" y="1519402"/>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Po co wdrożyliśmy ten projekt?</a:t>
            </a:r>
            <a:endParaRPr lang="pl-PL" sz="2800" b="1" dirty="0">
              <a:latin typeface="Arial" panose="020B0604020202020204" pitchFamily="34" charset="0"/>
              <a:cs typeface="Arial" panose="020B0604020202020204" pitchFamily="34" charset="0"/>
            </a:endParaRPr>
          </a:p>
        </p:txBody>
      </p:sp>
      <p:sp>
        <p:nvSpPr>
          <p:cNvPr id="4" name="Prostokąt zaokrąglony 3"/>
          <p:cNvSpPr/>
          <p:nvPr/>
        </p:nvSpPr>
        <p:spPr>
          <a:xfrm>
            <a:off x="622563" y="1601649"/>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814009" y="2153315"/>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3" name="pole tekstowe 12"/>
          <p:cNvSpPr txBox="1"/>
          <p:nvPr/>
        </p:nvSpPr>
        <p:spPr>
          <a:xfrm>
            <a:off x="2207465" y="270156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4603008" y="3029594"/>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760700" y="3592079"/>
            <a:ext cx="8535350" cy="3693319"/>
          </a:xfrm>
          <a:prstGeom prst="rect">
            <a:avLst/>
          </a:prstGeom>
          <a:noFill/>
        </p:spPr>
        <p:txBody>
          <a:bodyPr wrap="none" rtlCol="0">
            <a:spAutoFit/>
          </a:bodyPr>
          <a:lstStyle/>
          <a:p>
            <a:r>
              <a:rPr lang="pl-PL" b="1" dirty="0" smtClean="0">
                <a:solidFill>
                  <a:prstClr val="white"/>
                </a:solidFill>
                <a:latin typeface="Arial" panose="020B0604020202020204" pitchFamily="34" charset="0"/>
                <a:cs typeface="Arial" panose="020B0604020202020204" pitchFamily="34" charset="0"/>
              </a:rPr>
              <a:t>CEL:</a:t>
            </a:r>
          </a:p>
          <a:p>
            <a:pPr marL="285750" indent="-285750">
              <a:buFontTx/>
              <a:buChar char="-"/>
            </a:pPr>
            <a:r>
              <a:rPr lang="pl-PL" b="1" dirty="0" smtClean="0">
                <a:solidFill>
                  <a:prstClr val="white"/>
                </a:solidFill>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p</a:t>
            </a:r>
            <a:r>
              <a:rPr lang="pl-PL" b="1" dirty="0" smtClean="0">
                <a:solidFill>
                  <a:prstClr val="white"/>
                </a:solidFill>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zybkie działanie zapobiegające zdarzeniom</a:t>
            </a:r>
          </a:p>
          <a:p>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w</a:t>
            </a:r>
            <a:r>
              <a:rPr lang="pl-PL" b="1" dirty="0" smtClean="0">
                <a:solidFill>
                  <a:prstClr val="white"/>
                </a:solidFill>
                <a:latin typeface="Arial" panose="020B0604020202020204" pitchFamily="34" charset="0"/>
                <a:cs typeface="Arial" panose="020B0604020202020204" pitchFamily="34" charset="0"/>
              </a:rPr>
              <a:t>ypełnienie zaleceń Państwowej Komisji Badania Wypadków Kolejowych</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3" name="pole tekstowe 2"/>
          <p:cNvSpPr txBox="1"/>
          <p:nvPr/>
        </p:nvSpPr>
        <p:spPr>
          <a:xfrm>
            <a:off x="2207465" y="1439748"/>
            <a:ext cx="7640609" cy="707886"/>
          </a:xfrm>
          <a:prstGeom prst="rect">
            <a:avLst/>
          </a:prstGeom>
          <a:noFill/>
        </p:spPr>
        <p:txBody>
          <a:bodyPr wrap="square" rtlCol="0">
            <a:spAutoFit/>
          </a:bodyPr>
          <a:lstStyle/>
          <a:p>
            <a:r>
              <a:rPr lang="pl-PL" sz="2000" b="1" dirty="0" smtClean="0">
                <a:solidFill>
                  <a:prstClr val="black"/>
                </a:solidFill>
                <a:latin typeface="Arial" panose="020B0604020202020204" pitchFamily="34" charset="0"/>
                <a:cs typeface="Arial" panose="020B0604020202020204" pitchFamily="34" charset="0"/>
              </a:rPr>
              <a:t>Bezpieczeństwo dla PKP Polskich Linii Kolejowych S.A. jest sprawą priorytetową!</a:t>
            </a:r>
            <a:endParaRPr lang="pl-PL" sz="2000" b="1" dirty="0">
              <a:solidFill>
                <a:prstClr val="black"/>
              </a:solidFill>
              <a:latin typeface="Arial" panose="020B0604020202020204" pitchFamily="34" charset="0"/>
              <a:cs typeface="Arial" panose="020B0604020202020204" pitchFamily="34" charset="0"/>
            </a:endParaRPr>
          </a:p>
        </p:txBody>
      </p:sp>
      <p:sp>
        <p:nvSpPr>
          <p:cNvPr id="24" name="Prostokąt 23"/>
          <p:cNvSpPr/>
          <p:nvPr/>
        </p:nvSpPr>
        <p:spPr>
          <a:xfrm>
            <a:off x="0" y="268128"/>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5664135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Jak to osiągnęliśmy?</a:t>
            </a:r>
            <a:endParaRPr lang="pl-PL" sz="2800" b="1" dirty="0">
              <a:latin typeface="Arial" panose="020B0604020202020204" pitchFamily="34" charset="0"/>
              <a:cs typeface="Arial" panose="020B0604020202020204" pitchFamily="34" charset="0"/>
            </a:endParaRPr>
          </a:p>
        </p:txBody>
      </p:sp>
      <p:sp>
        <p:nvSpPr>
          <p:cNvPr id="3" name="pole tekstowe 2"/>
          <p:cNvSpPr txBox="1"/>
          <p:nvPr/>
        </p:nvSpPr>
        <p:spPr>
          <a:xfrm>
            <a:off x="685800" y="1193799"/>
            <a:ext cx="10835017" cy="5416868"/>
          </a:xfrm>
          <a:prstGeom prst="rect">
            <a:avLst/>
          </a:prstGeom>
          <a:noFill/>
        </p:spPr>
        <p:txBody>
          <a:bodyPr wrap="none" rtlCol="0">
            <a:spAutoFit/>
          </a:bodyPr>
          <a:lstStyle/>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oraz przejść </a:t>
            </a:r>
          </a:p>
          <a:p>
            <a:pPr marL="269875"/>
            <a:r>
              <a:rPr lang="pl-PL" dirty="0" smtClean="0">
                <a:solidFill>
                  <a:prstClr val="black"/>
                </a:solidFill>
                <a:latin typeface="Arial" panose="020B0604020202020204" pitchFamily="34" charset="0"/>
                <a:cs typeface="Arial" panose="020B0604020202020204" pitchFamily="34" charset="0"/>
              </a:rPr>
              <a:t>w poziomie szyn na liniach zarządzanych przez PKP Polskie Linie Kolejowe S.A.</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a:t>
            </a:r>
            <a:r>
              <a:rPr lang="pl-PL" dirty="0" smtClean="0">
                <a:solidFill>
                  <a:prstClr val="black"/>
                </a:solidFill>
                <a:latin typeface="Arial" panose="020B0604020202020204" pitchFamily="34" charset="0"/>
                <a:cs typeface="Arial" panose="020B0604020202020204" pitchFamily="34" charset="0"/>
              </a:rPr>
              <a:t>dostępnienie bezpośredniego kanału komunikacji pomiędzy Operatorami Numeru Alarmowego</a:t>
            </a:r>
          </a:p>
          <a:p>
            <a:pPr marL="269875"/>
            <a:r>
              <a:rPr lang="pl-PL" dirty="0">
                <a:solidFill>
                  <a:prstClr val="black"/>
                </a:solidFill>
                <a:latin typeface="Arial" panose="020B0604020202020204" pitchFamily="34" charset="0"/>
                <a:cs typeface="Arial" panose="020B0604020202020204" pitchFamily="34" charset="0"/>
              </a:rPr>
              <a:t>a</a:t>
            </a:r>
            <a:r>
              <a:rPr lang="pl-PL" dirty="0" smtClean="0">
                <a:solidFill>
                  <a:prstClr val="black"/>
                </a:solidFill>
                <a:latin typeface="Arial" panose="020B0604020202020204" pitchFamily="34" charset="0"/>
                <a:cs typeface="Arial" panose="020B0604020202020204" pitchFamily="34" charset="0"/>
              </a:rPr>
              <a:t> pracownikami kierującymi ruchem kolejowym</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a:t>
            </a:r>
            <a:r>
              <a:rPr lang="pl-PL" dirty="0">
                <a:solidFill>
                  <a:prstClr val="black"/>
                </a:solidFill>
                <a:latin typeface="Arial" panose="020B0604020202020204" pitchFamily="34" charset="0"/>
                <a:cs typeface="Arial" panose="020B0604020202020204" pitchFamily="34" charset="0"/>
              </a:rPr>
              <a:t>i publikowanie danych o przejazdach na mapie </a:t>
            </a:r>
            <a:r>
              <a:rPr lang="pl-PL" dirty="0" smtClean="0">
                <a:solidFill>
                  <a:prstClr val="black"/>
                </a:solidFill>
                <a:latin typeface="Arial" panose="020B0604020202020204" pitchFamily="34" charset="0"/>
                <a:cs typeface="Arial" panose="020B0604020202020204" pitchFamily="34" charset="0"/>
              </a:rPr>
              <a:t>UMM</a:t>
            </a:r>
          </a:p>
          <a:p>
            <a:endParaRPr lang="pl-PL" dirty="0">
              <a:solidFill>
                <a:prstClr val="black"/>
              </a:solidFill>
              <a:latin typeface="Arial" panose="020B0604020202020204" pitchFamily="34" charset="0"/>
              <a:cs typeface="Arial" panose="020B0604020202020204" pitchFamily="34" charset="0"/>
            </a:endParaRPr>
          </a:p>
          <a:p>
            <a:r>
              <a:rPr lang="pl-PL" dirty="0" smtClean="0">
                <a:solidFill>
                  <a:prstClr val="black"/>
                </a:solidFill>
                <a:latin typeface="Arial" panose="020B0604020202020204" pitchFamily="34" charset="0"/>
                <a:cs typeface="Arial" panose="020B0604020202020204" pitchFamily="34" charset="0"/>
              </a:rPr>
              <a:t>Łącznie na przejazdach i przejściach w poziomie szyn </a:t>
            </a:r>
          </a:p>
          <a:p>
            <a:r>
              <a:rPr lang="pl-PL" dirty="0" smtClean="0">
                <a:solidFill>
                  <a:prstClr val="black"/>
                </a:solidFill>
                <a:latin typeface="Arial" panose="020B0604020202020204" pitchFamily="34" charset="0"/>
                <a:cs typeface="Arial" panose="020B0604020202020204" pitchFamily="34" charset="0"/>
              </a:rPr>
              <a:t>pojawiło się </a:t>
            </a:r>
            <a:r>
              <a:rPr lang="pl-PL" sz="4000" b="1" dirty="0" smtClean="0">
                <a:solidFill>
                  <a:prstClr val="white"/>
                </a:solidFill>
                <a:latin typeface="Arial" panose="020B0604020202020204" pitchFamily="34" charset="0"/>
                <a:cs typeface="Arial" panose="020B0604020202020204" pitchFamily="34" charset="0"/>
              </a:rPr>
              <a:t>ponad 28 000 naklejek</a:t>
            </a:r>
            <a:r>
              <a:rPr lang="pl-PL" dirty="0">
                <a:solidFill>
                  <a:prstClr val="black"/>
                </a:solidFill>
                <a:latin typeface="Arial" panose="020B0604020202020204" pitchFamily="34" charset="0"/>
                <a:cs typeface="Arial" panose="020B0604020202020204" pitchFamily="34" charset="0"/>
              </a:rPr>
              <a:t>.</a:t>
            </a:r>
            <a:endParaRPr lang="pl-PL" dirty="0" smtClean="0">
              <a:solidFill>
                <a:prstClr val="black"/>
              </a:solidFill>
              <a:latin typeface="Arial" panose="020B0604020202020204" pitchFamily="34" charset="0"/>
              <a:cs typeface="Arial" panose="020B0604020202020204" pitchFamily="34" charset="0"/>
            </a:endParaRP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endParaRPr lang="pl-PL" dirty="0">
              <a:solidFill>
                <a:prstClr val="black"/>
              </a:solidFill>
            </a:endParaRPr>
          </a:p>
        </p:txBody>
      </p:sp>
      <p:sp>
        <p:nvSpPr>
          <p:cNvPr id="4" name="Prostokąt 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8124586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7" y="415331"/>
            <a:ext cx="10805975" cy="460263"/>
          </a:xfrm>
        </p:spPr>
        <p:txBody>
          <a:bodyPr>
            <a:noAutofit/>
          </a:bodyPr>
          <a:lstStyle/>
          <a:p>
            <a:pPr algn="l"/>
            <a:r>
              <a:rPr lang="pl-PL" sz="2800" b="1" dirty="0" smtClean="0">
                <a:latin typeface="Arial" panose="020B0604020202020204" pitchFamily="34" charset="0"/>
                <a:cs typeface="Arial" panose="020B0604020202020204" pitchFamily="34" charset="0"/>
              </a:rPr>
              <a:t>Sposób znakowania przejazdów kolejowo-drogowych</a:t>
            </a:r>
            <a:endParaRPr lang="pl-PL" sz="28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5268023" y="4161875"/>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15" name="Prostokąt 14"/>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4" name="Nawias klamrowy otwierający 3"/>
          <p:cNvSpPr/>
          <p:nvPr/>
        </p:nvSpPr>
        <p:spPr>
          <a:xfrm rot="5400000">
            <a:off x="6688186" y="-13081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5010592" y="1277136"/>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sp>
        <p:nvSpPr>
          <p:cNvPr id="7" name="pole tekstowe 6"/>
          <p:cNvSpPr txBox="1"/>
          <p:nvPr/>
        </p:nvSpPr>
        <p:spPr>
          <a:xfrm>
            <a:off x="1022602" y="5764191"/>
            <a:ext cx="413446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Odblaskowa naklejka w kolorze żółtym</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1022601" y="2078311"/>
            <a:ext cx="7756665" cy="1930624"/>
          </a:xfrm>
          <a:prstGeom prst="rect">
            <a:avLst/>
          </a:prstGeom>
        </p:spPr>
      </p:pic>
    </p:spTree>
    <p:extLst>
      <p:ext uri="{BB962C8B-B14F-4D97-AF65-F5344CB8AC3E}">
        <p14:creationId xmlns:p14="http://schemas.microsoft.com/office/powerpoint/2010/main" val="6133616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przejazdów i przejść w poziomie szyn wyposażonych w rogatki</a:t>
            </a:r>
            <a:endParaRPr lang="pl-PL" sz="2800" b="1" dirty="0">
              <a:latin typeface="Arial" panose="020B0604020202020204" pitchFamily="34" charset="0"/>
              <a:cs typeface="Arial" panose="020B0604020202020204" pitchFamily="34" charset="0"/>
            </a:endParaRPr>
          </a:p>
        </p:txBody>
      </p:sp>
      <p:grpSp>
        <p:nvGrpSpPr>
          <p:cNvPr id="5" name="Grupa 4"/>
          <p:cNvGrpSpPr/>
          <p:nvPr/>
        </p:nvGrpSpPr>
        <p:grpSpPr>
          <a:xfrm>
            <a:off x="768380" y="4207338"/>
            <a:ext cx="5589831" cy="1084456"/>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645956"/>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1437092" y="2967156"/>
            <a:ext cx="5541379" cy="2044720"/>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114573" y="2105082"/>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3962278" y="1100697"/>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6973646" y="1645954"/>
            <a:ext cx="140927" cy="144051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290049" y="-1078475"/>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21658" y="5968343"/>
            <a:ext cx="5827236"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obudowie od strony szyn</a:t>
            </a:r>
            <a:endParaRPr lang="pl-PL" dirty="0">
              <a:solidFill>
                <a:prstClr val="black"/>
              </a:solidFill>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3"/>
          <a:stretch>
            <a:fillRect/>
          </a:stretch>
        </p:blipFill>
        <p:spPr>
          <a:xfrm>
            <a:off x="1763953" y="1675176"/>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640" y="3461783"/>
            <a:ext cx="4549711" cy="3036514"/>
          </a:xfrm>
          <a:prstGeom prst="rect">
            <a:avLst/>
          </a:prstGeom>
        </p:spPr>
      </p:pic>
    </p:spTree>
    <p:extLst>
      <p:ext uri="{BB962C8B-B14F-4D97-AF65-F5344CB8AC3E}">
        <p14:creationId xmlns:p14="http://schemas.microsoft.com/office/powerpoint/2010/main" val="32397911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A i B</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208" y="1955975"/>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350" y="1365250"/>
            <a:ext cx="4701503" cy="3379647"/>
          </a:xfrm>
          <a:prstGeom prst="rect">
            <a:avLst/>
          </a:prstGeom>
        </p:spPr>
      </p:pic>
      <p:pic>
        <p:nvPicPr>
          <p:cNvPr id="23" name="Obraz 22"/>
          <p:cNvPicPr>
            <a:picLocks noChangeAspect="1"/>
          </p:cNvPicPr>
          <p:nvPr/>
        </p:nvPicPr>
        <p:blipFill>
          <a:blip r:embed="rId4"/>
          <a:stretch>
            <a:fillRect/>
          </a:stretch>
        </p:blipFill>
        <p:spPr>
          <a:xfrm>
            <a:off x="2087277" y="2798029"/>
            <a:ext cx="183686" cy="45719"/>
          </a:xfrm>
          <a:prstGeom prst="rect">
            <a:avLst/>
          </a:prstGeom>
        </p:spPr>
      </p:pic>
      <p:pic>
        <p:nvPicPr>
          <p:cNvPr id="25" name="Obraz 24"/>
          <p:cNvPicPr>
            <a:picLocks noChangeAspect="1"/>
          </p:cNvPicPr>
          <p:nvPr/>
        </p:nvPicPr>
        <p:blipFill>
          <a:blip r:embed="rId4"/>
          <a:stretch>
            <a:fillRect/>
          </a:stretch>
        </p:blipFill>
        <p:spPr>
          <a:xfrm>
            <a:off x="8345202" y="1674079"/>
            <a:ext cx="183686" cy="45719"/>
          </a:xfrm>
          <a:prstGeom prst="rect">
            <a:avLst/>
          </a:prstGeom>
        </p:spPr>
      </p:pic>
      <p:sp>
        <p:nvSpPr>
          <p:cNvPr id="10" name="pole tekstowe 9"/>
          <p:cNvSpPr txBox="1"/>
          <p:nvPr/>
        </p:nvSpPr>
        <p:spPr>
          <a:xfrm>
            <a:off x="2137790" y="5991225"/>
            <a:ext cx="172361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A</a:t>
            </a:r>
            <a:endParaRPr lang="pl-PL" dirty="0">
              <a:solidFill>
                <a:prstClr val="black"/>
              </a:solidFill>
              <a:latin typeface="Arial" panose="020B0604020202020204" pitchFamily="34" charset="0"/>
              <a:cs typeface="Arial" panose="020B0604020202020204" pitchFamily="34" charset="0"/>
            </a:endParaRPr>
          </a:p>
        </p:txBody>
      </p:sp>
      <p:sp>
        <p:nvSpPr>
          <p:cNvPr id="30" name="pole tekstowe 29"/>
          <p:cNvSpPr txBox="1"/>
          <p:nvPr/>
        </p:nvSpPr>
        <p:spPr>
          <a:xfrm>
            <a:off x="6933301" y="4859535"/>
            <a:ext cx="173637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B</a:t>
            </a:r>
            <a:endParaRPr lang="pl-PL" dirty="0">
              <a:solidFill>
                <a:prstClr val="black"/>
              </a:solidFill>
              <a:latin typeface="Arial" panose="020B0604020202020204" pitchFamily="34" charset="0"/>
              <a:cs typeface="Arial" panose="020B0604020202020204" pitchFamily="34" charset="0"/>
            </a:endParaRPr>
          </a:p>
        </p:txBody>
      </p:sp>
      <p:pic>
        <p:nvPicPr>
          <p:cNvPr id="31" name="Obraz 30"/>
          <p:cNvPicPr>
            <a:picLocks noChangeAspect="1"/>
          </p:cNvPicPr>
          <p:nvPr/>
        </p:nvPicPr>
        <p:blipFill>
          <a:blip r:embed="rId4"/>
          <a:stretch>
            <a:fillRect/>
          </a:stretch>
        </p:blipFill>
        <p:spPr>
          <a:xfrm>
            <a:off x="3770557" y="1391504"/>
            <a:ext cx="1593046" cy="396506"/>
          </a:xfrm>
          <a:prstGeom prst="rect">
            <a:avLst/>
          </a:prstGeom>
        </p:spPr>
      </p:pic>
      <p:cxnSp>
        <p:nvCxnSpPr>
          <p:cNvPr id="33" name="Łącznik prosty 32"/>
          <p:cNvCxnSpPr/>
          <p:nvPr/>
        </p:nvCxnSpPr>
        <p:spPr>
          <a:xfrm flipH="1">
            <a:off x="2161947" y="1860274"/>
            <a:ext cx="1643703" cy="937755"/>
          </a:xfrm>
          <a:prstGeom prst="line">
            <a:avLst/>
          </a:prstGeom>
        </p:spPr>
        <p:style>
          <a:lnRef idx="1">
            <a:schemeClr val="dk1"/>
          </a:lnRef>
          <a:fillRef idx="0">
            <a:schemeClr val="dk1"/>
          </a:fillRef>
          <a:effectRef idx="0">
            <a:schemeClr val="dk1"/>
          </a:effectRef>
          <a:fontRef idx="minor">
            <a:schemeClr val="tx1"/>
          </a:fontRef>
        </p:style>
      </p:cxnSp>
      <p:cxnSp>
        <p:nvCxnSpPr>
          <p:cNvPr id="34" name="Łącznik prosty 33"/>
          <p:cNvCxnSpPr/>
          <p:nvPr/>
        </p:nvCxnSpPr>
        <p:spPr>
          <a:xfrm>
            <a:off x="3805651" y="1860274"/>
            <a:ext cx="522509" cy="2121176"/>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a:endCxn id="25" idx="1"/>
          </p:cNvCxnSpPr>
          <p:nvPr/>
        </p:nvCxnSpPr>
        <p:spPr>
          <a:xfrm flipV="1">
            <a:off x="5284553" y="1696939"/>
            <a:ext cx="3060649" cy="163336"/>
          </a:xfrm>
          <a:prstGeom prst="line">
            <a:avLst/>
          </a:prstGeom>
        </p:spPr>
        <p:style>
          <a:lnRef idx="1">
            <a:schemeClr val="dk1"/>
          </a:lnRef>
          <a:fillRef idx="0">
            <a:schemeClr val="dk1"/>
          </a:fillRef>
          <a:effectRef idx="0">
            <a:schemeClr val="dk1"/>
          </a:effectRef>
          <a:fontRef idx="minor">
            <a:schemeClr val="tx1"/>
          </a:fontRef>
        </p:style>
      </p:cxnSp>
      <p:cxnSp>
        <p:nvCxnSpPr>
          <p:cNvPr id="37" name="Łącznik prosty 36"/>
          <p:cNvCxnSpPr/>
          <p:nvPr/>
        </p:nvCxnSpPr>
        <p:spPr>
          <a:xfrm>
            <a:off x="5284552" y="1860274"/>
            <a:ext cx="1337228" cy="1065806"/>
          </a:xfrm>
          <a:prstGeom prst="line">
            <a:avLst/>
          </a:prstGeom>
        </p:spPr>
        <p:style>
          <a:lnRef idx="1">
            <a:schemeClr val="dk1"/>
          </a:lnRef>
          <a:fillRef idx="0">
            <a:schemeClr val="dk1"/>
          </a:fillRef>
          <a:effectRef idx="0">
            <a:schemeClr val="dk1"/>
          </a:effectRef>
          <a:fontRef idx="minor">
            <a:schemeClr val="tx1"/>
          </a:fontRef>
        </p:style>
      </p:cxnSp>
      <p:cxnSp>
        <p:nvCxnSpPr>
          <p:cNvPr id="47" name="Łącznik prosty 46"/>
          <p:cNvCxnSpPr/>
          <p:nvPr/>
        </p:nvCxnSpPr>
        <p:spPr>
          <a:xfrm flipH="1">
            <a:off x="4221480" y="3985260"/>
            <a:ext cx="106680" cy="304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38960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08972" y="7823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a:t>
            </a:r>
            <a:r>
              <a:rPr lang="pl-PL" sz="2800" b="1" dirty="0">
                <a:latin typeface="Arial" panose="020B0604020202020204" pitchFamily="34" charset="0"/>
                <a:cs typeface="Arial" panose="020B0604020202020204" pitchFamily="34" charset="0"/>
              </a:rPr>
              <a:t>przejazdów i przejść w poziomie szyn </a:t>
            </a:r>
            <a:r>
              <a:rPr lang="pl-PL" sz="2800" b="1" dirty="0" smtClean="0">
                <a:latin typeface="Arial" panose="020B0604020202020204" pitchFamily="34" charset="0"/>
                <a:cs typeface="Arial" panose="020B0604020202020204" pitchFamily="34" charset="0"/>
              </a:rPr>
              <a:t>niewyposażonych </a:t>
            </a:r>
            <a:r>
              <a:rPr lang="pl-PL" sz="2800" b="1" dirty="0">
                <a:latin typeface="Arial" panose="020B0604020202020204" pitchFamily="34" charset="0"/>
                <a:cs typeface="Arial" panose="020B0604020202020204" pitchFamily="34" charset="0"/>
              </a:rPr>
              <a:t>w rogatki</a:t>
            </a:r>
          </a:p>
        </p:txBody>
      </p:sp>
      <p:sp>
        <p:nvSpPr>
          <p:cNvPr id="15" name="pole tekstowe 14"/>
          <p:cNvSpPr txBox="1"/>
          <p:nvPr/>
        </p:nvSpPr>
        <p:spPr>
          <a:xfrm>
            <a:off x="8250984" y="2003928"/>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227442" y="971643"/>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110057" y="1510488"/>
            <a:ext cx="140927" cy="141941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5355997" y="-1213400"/>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604603" y="304799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2904710" y="4734763"/>
            <a:ext cx="1301605" cy="325126"/>
          </a:xfrm>
          <a:prstGeom prst="rect">
            <a:avLst/>
          </a:prstGeom>
        </p:spPr>
      </p:pic>
      <p:cxnSp>
        <p:nvCxnSpPr>
          <p:cNvPr id="7" name="Łącznik prosty 6"/>
          <p:cNvCxnSpPr/>
          <p:nvPr/>
        </p:nvCxnSpPr>
        <p:spPr>
          <a:xfrm flipH="1" flipV="1">
            <a:off x="2829902" y="1511030"/>
            <a:ext cx="186543" cy="2945875"/>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4041377" y="2930446"/>
            <a:ext cx="3998217" cy="2408385"/>
          </a:xfrm>
          <a:prstGeom prst="line">
            <a:avLst/>
          </a:prstGeom>
        </p:spPr>
        <p:style>
          <a:lnRef idx="1">
            <a:schemeClr val="dk1"/>
          </a:lnRef>
          <a:fillRef idx="0">
            <a:schemeClr val="dk1"/>
          </a:fillRef>
          <a:effectRef idx="0">
            <a:schemeClr val="dk1"/>
          </a:effectRef>
          <a:fontRef idx="minor">
            <a:schemeClr val="tx1"/>
          </a:fontRef>
        </p:style>
      </p:cxnSp>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6" name="pole tekstowe 15"/>
          <p:cNvSpPr txBox="1"/>
          <p:nvPr/>
        </p:nvSpPr>
        <p:spPr>
          <a:xfrm>
            <a:off x="493697" y="5892799"/>
            <a:ext cx="634032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odwrocie krzyża Św. Andrzeja</a:t>
            </a:r>
            <a:endParaRPr lang="pl-PL" dirty="0">
              <a:solidFill>
                <a:prstClr val="black"/>
              </a:solidFill>
              <a:latin typeface="Arial" panose="020B0604020202020204" pitchFamily="34" charset="0"/>
              <a:cs typeface="Arial" panose="020B0604020202020204" pitchFamily="34" charset="0"/>
            </a:endParaRPr>
          </a:p>
        </p:txBody>
      </p:sp>
      <p:pic>
        <p:nvPicPr>
          <p:cNvPr id="18" name="Obraz 17"/>
          <p:cNvPicPr>
            <a:picLocks noChangeAspect="1"/>
          </p:cNvPicPr>
          <p:nvPr/>
        </p:nvPicPr>
        <p:blipFill>
          <a:blip r:embed="rId5"/>
          <a:stretch>
            <a:fillRect/>
          </a:stretch>
        </p:blipFill>
        <p:spPr>
          <a:xfrm>
            <a:off x="2829901" y="1540251"/>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224" y="3407611"/>
            <a:ext cx="4121852" cy="3091389"/>
          </a:xfrm>
          <a:prstGeom prst="rect">
            <a:avLst/>
          </a:prstGeom>
        </p:spPr>
      </p:pic>
    </p:spTree>
    <p:extLst>
      <p:ext uri="{BB962C8B-B14F-4D97-AF65-F5344CB8AC3E}">
        <p14:creationId xmlns:p14="http://schemas.microsoft.com/office/powerpoint/2010/main" val="26897920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C i D</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2"/>
          <a:stretch>
            <a:fillRect/>
          </a:stretch>
        </p:blipFill>
        <p:spPr>
          <a:xfrm>
            <a:off x="3837232" y="1437292"/>
            <a:ext cx="1593046" cy="396506"/>
          </a:xfrm>
          <a:prstGeom prst="rect">
            <a:avLst/>
          </a:prstGeom>
        </p:spPr>
      </p:pic>
      <p:sp>
        <p:nvSpPr>
          <p:cNvPr id="7" name="pole tekstowe 6"/>
          <p:cNvSpPr txBox="1"/>
          <p:nvPr/>
        </p:nvSpPr>
        <p:spPr>
          <a:xfrm>
            <a:off x="2137790" y="5991225"/>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8" name="pole tekstowe 7"/>
          <p:cNvSpPr txBox="1"/>
          <p:nvPr/>
        </p:nvSpPr>
        <p:spPr>
          <a:xfrm>
            <a:off x="7016420" y="4830459"/>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37" y="238041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04" y="1292986"/>
            <a:ext cx="4823227" cy="3466500"/>
          </a:xfrm>
          <a:prstGeom prst="rect">
            <a:avLst/>
          </a:prstGeom>
        </p:spPr>
      </p:pic>
      <p:cxnSp>
        <p:nvCxnSpPr>
          <p:cNvPr id="10" name="Łącznik prosty 9"/>
          <p:cNvCxnSpPr/>
          <p:nvPr/>
        </p:nvCxnSpPr>
        <p:spPr>
          <a:xfrm flipH="1">
            <a:off x="2219325" y="1895475"/>
            <a:ext cx="1781175" cy="62865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3707412" y="1895475"/>
            <a:ext cx="293089" cy="1562878"/>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flipV="1">
            <a:off x="5479404" y="1551278"/>
            <a:ext cx="1761078" cy="344197"/>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5479403" y="1895475"/>
            <a:ext cx="3286214" cy="5844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40364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9" name="Obraz 8"/>
          <p:cNvPicPr>
            <a:picLocks noChangeAspect="1"/>
          </p:cNvPicPr>
          <p:nvPr/>
        </p:nvPicPr>
        <p:blipFill rotWithShape="1">
          <a:blip r:embed="rId2"/>
          <a:srcRect l="34358" t="7928" r="32804" b="4145"/>
          <a:stretch/>
        </p:blipFill>
        <p:spPr>
          <a:xfrm>
            <a:off x="1231919" y="381918"/>
            <a:ext cx="4063275" cy="6119996"/>
          </a:xfrm>
          <a:prstGeom prst="rect">
            <a:avLst/>
          </a:prstGeom>
        </p:spPr>
      </p:pic>
    </p:spTree>
    <p:extLst>
      <p:ext uri="{BB962C8B-B14F-4D97-AF65-F5344CB8AC3E}">
        <p14:creationId xmlns:p14="http://schemas.microsoft.com/office/powerpoint/2010/main" val="22660702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2" name="pole tekstowe 11"/>
          <p:cNvSpPr txBox="1"/>
          <p:nvPr/>
        </p:nvSpPr>
        <p:spPr>
          <a:xfrm>
            <a:off x="2520148" y="664689"/>
            <a:ext cx="2805384" cy="923330"/>
          </a:xfrm>
          <a:prstGeom prst="rect">
            <a:avLst/>
          </a:prstGeom>
          <a:noFill/>
        </p:spPr>
        <p:txBody>
          <a:bodyPr wrap="square" rtlCol="0">
            <a:spAutoFit/>
          </a:bodyPr>
          <a:lstStyle/>
          <a:p>
            <a:pPr marL="342900" indent="-342900">
              <a:buFontTx/>
              <a:buAutoNum type="arabicPeriod"/>
            </a:pPr>
            <a:r>
              <a:rPr lang="pl-PL" dirty="0" smtClean="0">
                <a:solidFill>
                  <a:prstClr val="black"/>
                </a:solidFill>
                <a:latin typeface="Arial" panose="020B0604020202020204" pitchFamily="34" charset="0"/>
                <a:cs typeface="Arial" panose="020B0604020202020204" pitchFamily="34" charset="0"/>
              </a:rPr>
              <a:t>Samochód zostaje</a:t>
            </a:r>
          </a:p>
          <a:p>
            <a:r>
              <a:rPr lang="pl-PL" dirty="0" smtClean="0">
                <a:solidFill>
                  <a:prstClr val="black"/>
                </a:solidFill>
                <a:latin typeface="Arial" panose="020B0604020202020204" pitchFamily="34" charset="0"/>
                <a:cs typeface="Arial" panose="020B0604020202020204" pitchFamily="34" charset="0"/>
              </a:rPr>
              <a:t>unieruchomiony</a:t>
            </a:r>
          </a:p>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a przejeździe</a:t>
            </a:r>
            <a:endParaRPr lang="pl-PL" dirty="0">
              <a:solidFill>
                <a:prstClr val="black"/>
              </a:solidFill>
              <a:latin typeface="Arial" panose="020B0604020202020204" pitchFamily="34" charset="0"/>
              <a:cs typeface="Arial" panose="020B0604020202020204" pitchFamily="34" charset="0"/>
            </a:endParaRPr>
          </a:p>
        </p:txBody>
      </p:sp>
      <p:sp>
        <p:nvSpPr>
          <p:cNvPr id="24" name="pole tekstowe 23"/>
          <p:cNvSpPr txBox="1"/>
          <p:nvPr/>
        </p:nvSpPr>
        <p:spPr>
          <a:xfrm>
            <a:off x="7473147" y="664689"/>
            <a:ext cx="336474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2. Kierowca dzwoni na nr 112, </a:t>
            </a:r>
          </a:p>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głasza zagrożenie</a:t>
            </a:r>
          </a:p>
          <a:p>
            <a:r>
              <a:rPr lang="pl-PL" dirty="0" smtClean="0">
                <a:solidFill>
                  <a:prstClr val="black"/>
                </a:solidFill>
                <a:latin typeface="Arial" panose="020B0604020202020204" pitchFamily="34" charset="0"/>
                <a:cs typeface="Arial" panose="020B0604020202020204" pitchFamily="34" charset="0"/>
              </a:rPr>
              <a:t>i podaje nr skrzyżowania</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2520148" y="2135022"/>
            <a:ext cx="2781398" cy="1200329"/>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3</a:t>
            </a:r>
            <a:r>
              <a:rPr lang="pl-PL" dirty="0" smtClean="0">
                <a:solidFill>
                  <a:prstClr val="black"/>
                </a:solidFill>
                <a:latin typeface="Arial" panose="020B0604020202020204" pitchFamily="34" charset="0"/>
                <a:cs typeface="Arial" panose="020B0604020202020204" pitchFamily="34" charset="0"/>
              </a:rPr>
              <a:t>. Operator nr 112 dzwoni do Ekspozytury </a:t>
            </a:r>
          </a:p>
          <a:p>
            <a:r>
              <a:rPr lang="pl-PL" dirty="0" smtClean="0">
                <a:solidFill>
                  <a:prstClr val="black"/>
                </a:solidFill>
                <a:latin typeface="Arial" panose="020B0604020202020204" pitchFamily="34" charset="0"/>
                <a:cs typeface="Arial" panose="020B0604020202020204" pitchFamily="34" charset="0"/>
              </a:rPr>
              <a:t>PKP Polskich Linii Kolejowych S.A.</a:t>
            </a:r>
            <a:endParaRPr lang="pl-PL" dirty="0">
              <a:solidFill>
                <a:prstClr val="black"/>
              </a:solidFill>
              <a:latin typeface="Arial" panose="020B0604020202020204" pitchFamily="34" charset="0"/>
              <a:cs typeface="Arial" panose="020B0604020202020204" pitchFamily="34" charset="0"/>
            </a:endParaRPr>
          </a:p>
        </p:txBody>
      </p:sp>
      <p:sp>
        <p:nvSpPr>
          <p:cNvPr id="26" name="pole tekstowe 25"/>
          <p:cNvSpPr txBox="1"/>
          <p:nvPr/>
        </p:nvSpPr>
        <p:spPr>
          <a:xfrm>
            <a:off x="7473147" y="2135784"/>
            <a:ext cx="2805384" cy="1200329"/>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4. Ekspozytura wydaje polecenie wstrzymania ruchu pociągów (ew. za pomocą RADIO STOP)</a:t>
            </a:r>
            <a:endParaRPr lang="pl-PL" dirty="0">
              <a:solidFill>
                <a:prstClr val="black"/>
              </a:solidFill>
              <a:latin typeface="Arial" panose="020B0604020202020204" pitchFamily="34" charset="0"/>
              <a:cs typeface="Arial" panose="020B0604020202020204" pitchFamily="34" charset="0"/>
            </a:endParaRPr>
          </a:p>
        </p:txBody>
      </p:sp>
      <p:sp>
        <p:nvSpPr>
          <p:cNvPr id="27" name="pole tekstowe 26"/>
          <p:cNvSpPr txBox="1"/>
          <p:nvPr/>
        </p:nvSpPr>
        <p:spPr>
          <a:xfrm>
            <a:off x="2520148" y="3634091"/>
            <a:ext cx="296625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5. Wstrzymany zostaje</a:t>
            </a:r>
          </a:p>
          <a:p>
            <a:r>
              <a:rPr lang="pl-PL" dirty="0">
                <a:solidFill>
                  <a:prstClr val="black"/>
                </a:solidFill>
                <a:latin typeface="Arial" panose="020B0604020202020204" pitchFamily="34" charset="0"/>
                <a:cs typeface="Arial" panose="020B0604020202020204" pitchFamily="34" charset="0"/>
              </a:rPr>
              <a:t>r</a:t>
            </a:r>
            <a:r>
              <a:rPr lang="pl-PL" dirty="0" smtClean="0">
                <a:solidFill>
                  <a:prstClr val="black"/>
                </a:solidFill>
                <a:latin typeface="Arial" panose="020B0604020202020204" pitchFamily="34" charset="0"/>
                <a:cs typeface="Arial" panose="020B0604020202020204" pitchFamily="34" charset="0"/>
              </a:rPr>
              <a:t>uch pociągów </a:t>
            </a:r>
          </a:p>
          <a:p>
            <a:r>
              <a:rPr lang="pl-PL" dirty="0" smtClean="0">
                <a:solidFill>
                  <a:prstClr val="black"/>
                </a:solidFill>
                <a:latin typeface="Arial" panose="020B0604020202020204" pitchFamily="34" charset="0"/>
                <a:cs typeface="Arial" panose="020B0604020202020204" pitchFamily="34" charset="0"/>
              </a:rPr>
              <a:t>na szlaku/stacji</a:t>
            </a:r>
          </a:p>
        </p:txBody>
      </p:sp>
      <p:grpSp>
        <p:nvGrpSpPr>
          <p:cNvPr id="5" name="Grupa 4"/>
          <p:cNvGrpSpPr/>
          <p:nvPr/>
        </p:nvGrpSpPr>
        <p:grpSpPr>
          <a:xfrm>
            <a:off x="677643" y="582442"/>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5630642" y="582442"/>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26" name="CorelDRAW" r:id="rId4" imgW="2328313" imgH="2177833" progId="CorelDRAW.Graphic.14">
                        <p:embed/>
                      </p:oleObj>
                    </mc:Choice>
                    <mc:Fallback>
                      <p:oleObj name="CorelDRAW" r:id="rId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227" name="CorelDRAW" r:id="rId6" imgW="1515752" imgH="748048" progId="CorelDRAW.Graphic.14">
                      <p:embed/>
                    </p:oleObj>
                  </mc:Choice>
                  <mc:Fallback>
                    <p:oleObj name="CorelDRAW" r:id="rId6"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2228" name="CorelDRAW" r:id="rId8" imgW="3151991" imgH="4406205" progId="CorelDRAW.Graphic.14">
                    <p:embed/>
                  </p:oleObj>
                </mc:Choice>
                <mc:Fallback>
                  <p:oleObj name="CorelDRAW" r:id="rId8" imgW="3151991" imgH="4406205" progId="CorelDRAW.Graphic.14">
                    <p:embed/>
                    <p:pic>
                      <p:nvPicPr>
                        <p:cNvPr id="0" name=""/>
                        <p:cNvPicPr/>
                        <p:nvPr/>
                      </p:nvPicPr>
                      <p:blipFill>
                        <a:blip r:embed="rId9"/>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2229" name="CorelDRAW" r:id="rId10" imgW="4707188" imgH="3452418" progId="CorelDRAW.Graphic.14">
                    <p:embed/>
                  </p:oleObj>
                </mc:Choice>
                <mc:Fallback>
                  <p:oleObj name="CorelDRAW" r:id="rId10" imgW="4707188" imgH="3452418" progId="CorelDRAW.Graphic.14">
                    <p:embed/>
                    <p:pic>
                      <p:nvPicPr>
                        <p:cNvPr id="0" name=""/>
                        <p:cNvPicPr/>
                        <p:nvPr/>
                      </p:nvPicPr>
                      <p:blipFill>
                        <a:blip r:embed="rId11"/>
                        <a:stretch>
                          <a:fillRect/>
                        </a:stretch>
                      </p:blipFill>
                      <p:spPr>
                        <a:xfrm>
                          <a:off x="5822656" y="907544"/>
                          <a:ext cx="581228" cy="426365"/>
                        </a:xfrm>
                        <a:prstGeom prst="rect">
                          <a:avLst/>
                        </a:prstGeom>
                      </p:spPr>
                    </p:pic>
                  </p:oleObj>
                </mc:Fallback>
              </mc:AlternateContent>
            </a:graphicData>
          </a:graphic>
        </p:graphicFrame>
      </p:grpSp>
      <p:grpSp>
        <p:nvGrpSpPr>
          <p:cNvPr id="7" name="Grupa 6"/>
          <p:cNvGrpSpPr/>
          <p:nvPr/>
        </p:nvGrpSpPr>
        <p:grpSpPr>
          <a:xfrm>
            <a:off x="677642" y="2046821"/>
            <a:ext cx="1232707" cy="1244012"/>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30" name="CorelDRAW" r:id="rId12" imgW="2328313" imgH="2177833" progId="CorelDRAW.Graphic.14">
                        <p:embed/>
                      </p:oleObj>
                    </mc:Choice>
                    <mc:Fallback>
                      <p:oleObj name="CorelDRAW" r:id="rId12"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231" name="CorelDRAW" r:id="rId13" imgW="1515752" imgH="748048" progId="CorelDRAW.Graphic.14">
                      <p:embed/>
                    </p:oleObj>
                  </mc:Choice>
                  <mc:Fallback>
                    <p:oleObj name="CorelDRAW" r:id="rId13"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32" name="CorelDRAW" r:id="rId14" imgW="2328313" imgH="2177833" progId="CorelDRAW.Graphic.14">
                      <p:embed/>
                    </p:oleObj>
                  </mc:Choice>
                  <mc:Fallback>
                    <p:oleObj name="CorelDRAW" r:id="rId1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grpSp>
        <p:nvGrpSpPr>
          <p:cNvPr id="19" name="Grupa 18"/>
          <p:cNvGrpSpPr/>
          <p:nvPr/>
        </p:nvGrpSpPr>
        <p:grpSpPr>
          <a:xfrm>
            <a:off x="5630642" y="2047583"/>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2233"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673511" y="3560953"/>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2520148" y="5188529"/>
            <a:ext cx="2966252" cy="984885"/>
          </a:xfrm>
          <a:prstGeom prst="rect">
            <a:avLst/>
          </a:prstGeom>
          <a:noFill/>
        </p:spPr>
        <p:txBody>
          <a:bodyPr wrap="square" rtlCol="0">
            <a:spAutoFit/>
          </a:bodyPr>
          <a:lstStyle/>
          <a:p>
            <a:r>
              <a:rPr lang="pl-PL" b="1" dirty="0" smtClean="0">
                <a:solidFill>
                  <a:srgbClr val="70AD47">
                    <a:lumMod val="75000"/>
                  </a:srgbClr>
                </a:solidFill>
                <a:latin typeface="Arial" panose="020B0604020202020204" pitchFamily="34" charset="0"/>
                <a:cs typeface="Arial" panose="020B0604020202020204" pitchFamily="34" charset="0"/>
              </a:rPr>
              <a:t>Zakładany czas reakcji</a:t>
            </a:r>
          </a:p>
          <a:p>
            <a:r>
              <a:rPr lang="pl-PL" sz="4000" b="1" dirty="0" smtClean="0">
                <a:solidFill>
                  <a:prstClr val="white"/>
                </a:solidFill>
                <a:latin typeface="Arial" panose="020B0604020202020204" pitchFamily="34" charset="0"/>
                <a:cs typeface="Arial" panose="020B0604020202020204" pitchFamily="34" charset="0"/>
              </a:rPr>
              <a:t>3-5 minut</a:t>
            </a:r>
          </a:p>
        </p:txBody>
      </p:sp>
      <p:grpSp>
        <p:nvGrpSpPr>
          <p:cNvPr id="55" name="Grupa 54"/>
          <p:cNvGrpSpPr/>
          <p:nvPr/>
        </p:nvGrpSpPr>
        <p:grpSpPr>
          <a:xfrm>
            <a:off x="678435" y="5069540"/>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1188375" y="5604877"/>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1208308" y="5823966"/>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Tree>
    <p:extLst>
      <p:ext uri="{BB962C8B-B14F-4D97-AF65-F5344CB8AC3E}">
        <p14:creationId xmlns:p14="http://schemas.microsoft.com/office/powerpoint/2010/main" val="26637573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2" name="Tytuł 1"/>
          <p:cNvSpPr>
            <a:spLocks noGrp="1"/>
          </p:cNvSpPr>
          <p:nvPr>
            <p:ph type="ctrTitle"/>
          </p:nvPr>
        </p:nvSpPr>
        <p:spPr>
          <a:xfrm>
            <a:off x="493697" y="496542"/>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Uproszczony schemat działania</a:t>
            </a:r>
            <a:endParaRPr lang="pl-PL" sz="2800" b="1" dirty="0">
              <a:latin typeface="Arial" panose="020B0604020202020204" pitchFamily="34" charset="0"/>
              <a:cs typeface="Arial" panose="020B0604020202020204" pitchFamily="34" charset="0"/>
            </a:endParaRPr>
          </a:p>
        </p:txBody>
      </p:sp>
      <p:grpSp>
        <p:nvGrpSpPr>
          <p:cNvPr id="23" name="Grupa 22"/>
          <p:cNvGrpSpPr/>
          <p:nvPr/>
        </p:nvGrpSpPr>
        <p:grpSpPr>
          <a:xfrm>
            <a:off x="790911" y="1524000"/>
            <a:ext cx="9046100" cy="3555745"/>
            <a:chOff x="858644" y="1433251"/>
            <a:chExt cx="12836901" cy="5045793"/>
          </a:xfrm>
        </p:grpSpPr>
        <p:sp>
          <p:nvSpPr>
            <p:cNvPr id="24" name="Prostokąt zaokrąglony 23"/>
            <p:cNvSpPr/>
            <p:nvPr/>
          </p:nvSpPr>
          <p:spPr>
            <a:xfrm>
              <a:off x="858644"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20"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0"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8"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207941"/>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8" y="2204223"/>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4927547"/>
              <a:ext cx="2910467" cy="155149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3"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4927546"/>
              <a:ext cx="291046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5"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a:endCxn id="33" idx="0"/>
            </p:cNvCxnSpPr>
            <p:nvPr/>
          </p:nvCxnSpPr>
          <p:spPr>
            <a:xfrm flipH="1">
              <a:off x="7390279" y="3073295"/>
              <a:ext cx="1791345" cy="18542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a:endCxn id="36" idx="0"/>
            </p:cNvCxnSpPr>
            <p:nvPr/>
          </p:nvCxnSpPr>
          <p:spPr>
            <a:xfrm>
              <a:off x="9261182" y="307329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0984545" y="3677256"/>
              <a:ext cx="2711000" cy="646331"/>
            </a:xfrm>
            <a:prstGeom prst="rect">
              <a:avLst/>
            </a:prstGeom>
            <a:noFill/>
          </p:spPr>
          <p:txBody>
            <a:bodyPr wrap="none" rtlCol="0">
              <a:spAutoFit/>
            </a:bodyPr>
            <a:lstStyle/>
            <a:p>
              <a:pPr algn="ctr"/>
              <a:r>
                <a:rPr lang="pl-PL" b="1" dirty="0" smtClean="0">
                  <a:solidFill>
                    <a:prstClr val="black"/>
                  </a:solidFill>
                  <a:latin typeface="Arial" panose="020B0604020202020204" pitchFamily="34" charset="0"/>
                  <a:cs typeface="Arial" panose="020B0604020202020204" pitchFamily="34" charset="0"/>
                </a:rPr>
                <a:t>Polecenie wstrzymania</a:t>
              </a:r>
            </a:p>
            <a:p>
              <a:pPr algn="ctr"/>
              <a:r>
                <a:rPr lang="pl-PL" b="1" dirty="0" smtClean="0">
                  <a:solidFill>
                    <a:prstClr val="black"/>
                  </a:solidFill>
                  <a:latin typeface="Arial" panose="020B0604020202020204" pitchFamily="34" charset="0"/>
                  <a:cs typeface="Arial" panose="020B0604020202020204" pitchFamily="34" charset="0"/>
                </a:rPr>
                <a:t>ruchu</a:t>
              </a:r>
              <a:endParaRPr lang="pl-PL" b="1"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855389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 name="pole tekstowe 1"/>
          <p:cNvSpPr txBox="1"/>
          <p:nvPr/>
        </p:nvSpPr>
        <p:spPr>
          <a:xfrm>
            <a:off x="899410" y="5647544"/>
            <a:ext cx="8469443" cy="830997"/>
          </a:xfrm>
          <a:prstGeom prst="rect">
            <a:avLst/>
          </a:prstGeom>
          <a:noFill/>
        </p:spPr>
        <p:txBody>
          <a:bodyPr wrap="square" rtlCol="0">
            <a:spAutoFit/>
          </a:bodyPr>
          <a:lstStyle/>
          <a:p>
            <a:r>
              <a:rPr lang="pl-PL" sz="1200" i="1" dirty="0">
                <a:solidFill>
                  <a:prstClr val="white"/>
                </a:solidFill>
                <a:latin typeface="Arial" panose="020B0604020202020204" pitchFamily="34" charset="0"/>
                <a:cs typeface="Arial" panose="020B0604020202020204" pitchFamily="34" charset="0"/>
              </a:rPr>
              <a:t>Projekt </a:t>
            </a:r>
            <a:r>
              <a:rPr lang="pl-PL" sz="1200" i="1" dirty="0" err="1">
                <a:solidFill>
                  <a:prstClr val="white"/>
                </a:solidFill>
                <a:latin typeface="Arial" panose="020B0604020202020204" pitchFamily="34" charset="0"/>
                <a:cs typeface="Arial" panose="020B0604020202020204" pitchFamily="34" charset="0"/>
              </a:rPr>
              <a:t>POIiŚ</a:t>
            </a:r>
            <a:r>
              <a:rPr lang="pl-PL" sz="1200" i="1" dirty="0">
                <a:solidFill>
                  <a:prstClr val="white"/>
                </a:solidFill>
                <a:latin typeface="Arial" panose="020B0604020202020204" pitchFamily="34" charset="0"/>
                <a:cs typeface="Arial" panose="020B0604020202020204" pitchFamily="34" charset="0"/>
              </a:rPr>
              <a:t> 5.2-14 Kampania społeczna „Bezpieczny przejazd”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jest </a:t>
            </a:r>
            <a:r>
              <a:rPr lang="pl-PL" sz="1200" i="1" dirty="0">
                <a:solidFill>
                  <a:prstClr val="white"/>
                </a:solidFill>
                <a:latin typeface="Arial" panose="020B0604020202020204" pitchFamily="34" charset="0"/>
                <a:cs typeface="Arial" panose="020B0604020202020204" pitchFamily="34" charset="0"/>
              </a:rPr>
              <a:t>współfinansowany przez Unię Europejską </a:t>
            </a:r>
            <a:r>
              <a:rPr lang="pl-PL" sz="1200" i="1" dirty="0" smtClean="0">
                <a:solidFill>
                  <a:prstClr val="white"/>
                </a:solidFill>
                <a:latin typeface="Arial" panose="020B0604020202020204" pitchFamily="34" charset="0"/>
                <a:cs typeface="Arial" panose="020B0604020202020204" pitchFamily="34" charset="0"/>
              </a:rPr>
              <a:t>ze </a:t>
            </a:r>
            <a:r>
              <a:rPr lang="pl-PL" sz="1200" i="1" dirty="0">
                <a:solidFill>
                  <a:prstClr val="white"/>
                </a:solidFill>
                <a:latin typeface="Arial" panose="020B0604020202020204" pitchFamily="34" charset="0"/>
                <a:cs typeface="Arial" panose="020B0604020202020204" pitchFamily="34" charset="0"/>
              </a:rPr>
              <a:t>środków Funduszu Spójności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w </a:t>
            </a:r>
            <a:r>
              <a:rPr lang="pl-PL" sz="1200" i="1" dirty="0">
                <a:solidFill>
                  <a:prstClr val="white"/>
                </a:solidFill>
                <a:latin typeface="Arial" panose="020B0604020202020204" pitchFamily="34" charset="0"/>
                <a:cs typeface="Arial" panose="020B0604020202020204" pitchFamily="34" charset="0"/>
              </a:rPr>
              <a:t>ramach Programu Operacyjnego Infrastruktura i Środowisko.</a:t>
            </a:r>
            <a:endParaRPr lang="pl-PL" sz="1200" dirty="0">
              <a:solidFill>
                <a:prstClr val="white"/>
              </a:solidFill>
              <a:latin typeface="Arial" panose="020B0604020202020204" pitchFamily="34" charset="0"/>
              <a:cs typeface="Arial" panose="020B0604020202020204" pitchFamily="34" charset="0"/>
            </a:endParaRPr>
          </a:p>
          <a:p>
            <a:endParaRPr lang="pl-PL" sz="1200" dirty="0">
              <a:solidFill>
                <a:prstClr val="white"/>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22" y="2923094"/>
            <a:ext cx="11196957" cy="1011812"/>
          </a:xfrm>
          <a:prstGeom prst="rect">
            <a:avLst/>
          </a:prstGeom>
        </p:spPr>
      </p:pic>
      <p:sp>
        <p:nvSpPr>
          <p:cNvPr id="5" name="pole tekstowe 4"/>
          <p:cNvSpPr txBox="1"/>
          <p:nvPr/>
        </p:nvSpPr>
        <p:spPr>
          <a:xfrm>
            <a:off x="899410" y="4530281"/>
            <a:ext cx="3690562" cy="1015663"/>
          </a:xfrm>
          <a:prstGeom prst="rect">
            <a:avLst/>
          </a:prstGeom>
          <a:noFill/>
        </p:spPr>
        <p:txBody>
          <a:bodyPr wrap="none" rtlCol="0">
            <a:spAutoFit/>
          </a:bodyPr>
          <a:lstStyle/>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ŻółtaNaklejkaPLK</a:t>
            </a:r>
            <a:endParaRPr lang="pl-PL" sz="2000" b="1" dirty="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SzlabanNaRyzyko</a:t>
            </a:r>
            <a:endParaRPr lang="pl-PL" sz="2000" b="1" dirty="0" smtClean="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www.bezpieczny-przejazd.pl </a:t>
            </a:r>
            <a:endParaRPr lang="pl-PL" sz="2000" b="1"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042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5908</TotalTime>
  <Words>2364</Words>
  <Application>Microsoft Office PowerPoint</Application>
  <PresentationFormat>Panoramiczny</PresentationFormat>
  <Paragraphs>466</Paragraphs>
  <Slides>52</Slides>
  <Notes>0</Notes>
  <HiddenSlides>0</HiddenSlides>
  <MMClips>0</MMClips>
  <ScaleCrop>false</ScaleCrop>
  <HeadingPairs>
    <vt:vector size="8" baseType="variant">
      <vt:variant>
        <vt:lpstr>Używane czcionki</vt:lpstr>
      </vt:variant>
      <vt:variant>
        <vt:i4>7</vt:i4>
      </vt:variant>
      <vt:variant>
        <vt:lpstr>Motyw</vt:lpstr>
      </vt:variant>
      <vt:variant>
        <vt:i4>2</vt:i4>
      </vt:variant>
      <vt:variant>
        <vt:lpstr>Osadzone serwery OLE</vt:lpstr>
      </vt:variant>
      <vt:variant>
        <vt:i4>1</vt:i4>
      </vt:variant>
      <vt:variant>
        <vt:lpstr>Tytuły slajdów</vt:lpstr>
      </vt:variant>
      <vt:variant>
        <vt:i4>52</vt:i4>
      </vt:variant>
    </vt:vector>
  </HeadingPairs>
  <TitlesOfParts>
    <vt:vector size="62" baseType="lpstr">
      <vt:lpstr>Arial</vt:lpstr>
      <vt:lpstr>Calibri</vt:lpstr>
      <vt:lpstr>Calibri Light</vt:lpstr>
      <vt:lpstr>Courier New</vt:lpstr>
      <vt:lpstr>inherit</vt:lpstr>
      <vt:lpstr>Ubuntu</vt:lpstr>
      <vt:lpstr>Wingdings</vt:lpstr>
      <vt:lpstr>Motyw pakietu Office</vt:lpstr>
      <vt:lpstr>1_Motyw pakietu Office</vt:lpstr>
      <vt:lpstr>CorelDRAW</vt:lpstr>
      <vt:lpstr>Prezentacja programu PowerPoint</vt:lpstr>
      <vt:lpstr>Prezentacja programu PowerPoint</vt:lpstr>
      <vt:lpstr>Przejazdy kolejowo-drogowe w Toruniu</vt:lpstr>
      <vt:lpstr>Akty prawne</vt:lpstr>
      <vt:lpstr>Przejazd kolejowo-drogowy</vt:lpstr>
      <vt:lpstr>Przejazd kolejowo-drogowy</vt:lpstr>
      <vt:lpstr>Podział odpowiedzialności</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Zachowania w grupie kierowców na przejeździe</vt:lpstr>
      <vt:lpstr>Zasada ograniczonego zaufania</vt:lpstr>
      <vt:lpstr>Zasada działania przejazdu kat. B</vt:lpstr>
      <vt:lpstr>Co się dzieje w głowie kierowcy?</vt:lpstr>
      <vt:lpstr>Pożądane zachowania kierowców</vt:lpstr>
      <vt:lpstr>Prezentacja programu PowerPoint</vt:lpstr>
      <vt:lpstr>Po co wdrożyliśmy ten projekt?</vt:lpstr>
      <vt:lpstr>Jak to osiągnęliśmy?</vt:lpstr>
      <vt:lpstr>Sposób znakowania przejazdów kolejowo-drogowych</vt:lpstr>
      <vt:lpstr>Znakowanie przejazdów i przejść w poziomie szyn wyposażonych w rogatki</vt:lpstr>
      <vt:lpstr>Wizualizacja znakowania na przejazdach kat. A i B</vt:lpstr>
      <vt:lpstr>Znakowanie przejazdów i przejść w poziomie szyn niewyposażonych w rogatki</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289</cp:revision>
  <dcterms:created xsi:type="dcterms:W3CDTF">2016-07-20T14:01:06Z</dcterms:created>
  <dcterms:modified xsi:type="dcterms:W3CDTF">2018-10-23T06:44:37Z</dcterms:modified>
</cp:coreProperties>
</file>