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32" r:id="rId6"/>
    <p:sldId id="257" r:id="rId7"/>
    <p:sldId id="258" r:id="rId8"/>
    <p:sldId id="259" r:id="rId9"/>
    <p:sldId id="329" r:id="rId10"/>
    <p:sldId id="260" r:id="rId11"/>
    <p:sldId id="263" r:id="rId12"/>
    <p:sldId id="264" r:id="rId13"/>
    <p:sldId id="265" r:id="rId14"/>
    <p:sldId id="266" r:id="rId15"/>
    <p:sldId id="267" r:id="rId16"/>
    <p:sldId id="268" r:id="rId17"/>
    <p:sldId id="333" r:id="rId18"/>
    <p:sldId id="269" r:id="rId19"/>
    <p:sldId id="261" r:id="rId20"/>
    <p:sldId id="286" r:id="rId21"/>
    <p:sldId id="287" r:id="rId22"/>
    <p:sldId id="289" r:id="rId23"/>
    <p:sldId id="290" r:id="rId24"/>
    <p:sldId id="291" r:id="rId25"/>
    <p:sldId id="292" r:id="rId26"/>
    <p:sldId id="303" r:id="rId27"/>
    <p:sldId id="304" r:id="rId28"/>
    <p:sldId id="305" r:id="rId29"/>
    <p:sldId id="306" r:id="rId30"/>
    <p:sldId id="307" r:id="rId31"/>
    <p:sldId id="308" r:id="rId32"/>
    <p:sldId id="309" r:id="rId33"/>
    <p:sldId id="310" r:id="rId34"/>
    <p:sldId id="311" r:id="rId35"/>
    <p:sldId id="312" r:id="rId36"/>
    <p:sldId id="279" r:id="rId37"/>
    <p:sldId id="281" r:id="rId38"/>
    <p:sldId id="282" r:id="rId39"/>
    <p:sldId id="283" r:id="rId40"/>
    <p:sldId id="284" r:id="rId41"/>
    <p:sldId id="280" r:id="rId42"/>
    <p:sldId id="314" r:id="rId43"/>
    <p:sldId id="315" r:id="rId44"/>
    <p:sldId id="316" r:id="rId45"/>
    <p:sldId id="317" r:id="rId46"/>
    <p:sldId id="318" r:id="rId47"/>
    <p:sldId id="319" r:id="rId48"/>
    <p:sldId id="320" r:id="rId49"/>
    <p:sldId id="321" r:id="rId50"/>
    <p:sldId id="331" r:id="rId51"/>
    <p:sldId id="322" r:id="rId52"/>
    <p:sldId id="323" r:id="rId53"/>
    <p:sldId id="324"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wielkopolskie!$Q$51:$X$51</c:f>
              <c:numCache>
                <c:formatCode>General</c:formatCode>
                <c:ptCount val="8"/>
                <c:pt idx="0">
                  <c:v>257</c:v>
                </c:pt>
                <c:pt idx="1">
                  <c:v>205</c:v>
                </c:pt>
                <c:pt idx="2">
                  <c:v>224</c:v>
                </c:pt>
                <c:pt idx="3">
                  <c:v>211</c:v>
                </c:pt>
                <c:pt idx="4">
                  <c:v>177</c:v>
                </c:pt>
                <c:pt idx="5">
                  <c:v>155</c:v>
                </c:pt>
                <c:pt idx="6">
                  <c:v>173</c:v>
                </c:pt>
                <c:pt idx="7">
                  <c:v>183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wielkopolskie!$Q$52:$X$52</c:f>
              <c:numCache>
                <c:formatCode>General</c:formatCode>
                <c:ptCount val="8"/>
                <c:pt idx="0">
                  <c:v>289</c:v>
                </c:pt>
                <c:pt idx="1">
                  <c:v>240</c:v>
                </c:pt>
                <c:pt idx="2">
                  <c:v>257</c:v>
                </c:pt>
                <c:pt idx="3">
                  <c:v>231</c:v>
                </c:pt>
                <c:pt idx="4">
                  <c:v>200</c:v>
                </c:pt>
                <c:pt idx="5">
                  <c:v>186</c:v>
                </c:pt>
                <c:pt idx="6">
                  <c:v>200</c:v>
                </c:pt>
                <c:pt idx="7">
                  <c:v>201</c:v>
                </c:pt>
              </c:numCache>
            </c:numRef>
          </c:val>
          <c:smooth val="0"/>
        </c:ser>
        <c:dLbls>
          <c:showLegendKey val="0"/>
          <c:showVal val="0"/>
          <c:showCatName val="0"/>
          <c:showSerName val="0"/>
          <c:showPercent val="0"/>
          <c:showBubbleSize val="0"/>
        </c:dLbls>
        <c:smooth val="0"/>
        <c:axId val="241552464"/>
        <c:axId val="241551680"/>
      </c:lineChart>
      <c:catAx>
        <c:axId val="24155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1551680"/>
        <c:crosses val="autoZero"/>
        <c:auto val="1"/>
        <c:lblAlgn val="ctr"/>
        <c:lblOffset val="100"/>
        <c:noMultiLvlLbl val="0"/>
      </c:catAx>
      <c:valAx>
        <c:axId val="241551680"/>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1552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681830596630943E-2"/>
          <c:w val="0.90286351706036749"/>
          <c:h val="0.87975786940985401"/>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świętokrzyskie!$E$54:$K$54</c:f>
              <c:numCache>
                <c:formatCode>General</c:formatCode>
                <c:ptCount val="7"/>
                <c:pt idx="0">
                  <c:v>5</c:v>
                </c:pt>
                <c:pt idx="1">
                  <c:v>2</c:v>
                </c:pt>
                <c:pt idx="2">
                  <c:v>0</c:v>
                </c:pt>
                <c:pt idx="3">
                  <c:v>4</c:v>
                </c:pt>
                <c:pt idx="4">
                  <c:v>2</c:v>
                </c:pt>
                <c:pt idx="5">
                  <c:v>3</c:v>
                </c:pt>
                <c:pt idx="6">
                  <c:v>1</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dLbl>
              <c:idx val="0"/>
              <c:layout>
                <c:manualLayout>
                  <c:x val="-9.7806182032817591E-3"/>
                  <c:y val="-2.308652455922007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świętokrzyskie!$E$55:$K$55</c:f>
              <c:numCache>
                <c:formatCode>General</c:formatCode>
                <c:ptCount val="7"/>
                <c:pt idx="0">
                  <c:v>1</c:v>
                </c:pt>
                <c:pt idx="1">
                  <c:v>1</c:v>
                </c:pt>
                <c:pt idx="2">
                  <c:v>1</c:v>
                </c:pt>
                <c:pt idx="3">
                  <c:v>2</c:v>
                </c:pt>
                <c:pt idx="4">
                  <c:v>1</c:v>
                </c:pt>
                <c:pt idx="5">
                  <c:v>2</c:v>
                </c:pt>
                <c:pt idx="6">
                  <c:v>1</c:v>
                </c:pt>
              </c:numCache>
            </c:numRef>
          </c:val>
          <c:smooth val="0"/>
        </c:ser>
        <c:dLbls>
          <c:showLegendKey val="0"/>
          <c:showVal val="0"/>
          <c:showCatName val="0"/>
          <c:showSerName val="0"/>
          <c:showPercent val="0"/>
          <c:showBubbleSize val="0"/>
        </c:dLbls>
        <c:smooth val="0"/>
        <c:axId val="429823080"/>
        <c:axId val="429821120"/>
      </c:lineChart>
      <c:catAx>
        <c:axId val="429823080"/>
        <c:scaling>
          <c:orientation val="minMax"/>
        </c:scaling>
        <c:delete val="1"/>
        <c:axPos val="b"/>
        <c:numFmt formatCode="General" sourceLinked="1"/>
        <c:majorTickMark val="none"/>
        <c:minorTickMark val="none"/>
        <c:tickLblPos val="nextTo"/>
        <c:crossAx val="429821120"/>
        <c:crosses val="autoZero"/>
        <c:auto val="1"/>
        <c:lblAlgn val="ctr"/>
        <c:lblOffset val="100"/>
        <c:noMultiLvlLbl val="0"/>
      </c:catAx>
      <c:valAx>
        <c:axId val="429821120"/>
        <c:scaling>
          <c:orientation val="minMax"/>
          <c:max val="25"/>
        </c:scaling>
        <c:delete val="1"/>
        <c:axPos val="l"/>
        <c:numFmt formatCode="General" sourceLinked="1"/>
        <c:majorTickMark val="none"/>
        <c:minorTickMark val="none"/>
        <c:tickLblPos val="nextTo"/>
        <c:crossAx val="429823080"/>
        <c:crosses val="autoZero"/>
        <c:crossBetween val="between"/>
      </c:valAx>
      <c:spPr>
        <a:noFill/>
        <a:ln w="25400">
          <a:noFill/>
        </a:ln>
        <a:effectLst/>
      </c:spPr>
    </c:plotArea>
    <c:legend>
      <c:legendPos val="b"/>
      <c:layout>
        <c:manualLayout>
          <c:xMode val="edge"/>
          <c:yMode val="edge"/>
          <c:x val="0.47293810760990407"/>
          <c:y val="0.94139154086072041"/>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wielkopolskie!$Q$57:$X$57</c:f>
              <c:numCache>
                <c:formatCode>General</c:formatCode>
                <c:ptCount val="8"/>
                <c:pt idx="0">
                  <c:v>46</c:v>
                </c:pt>
                <c:pt idx="1">
                  <c:v>46</c:v>
                </c:pt>
                <c:pt idx="2">
                  <c:v>27</c:v>
                </c:pt>
                <c:pt idx="3">
                  <c:v>31</c:v>
                </c:pt>
                <c:pt idx="4">
                  <c:v>21</c:v>
                </c:pt>
                <c:pt idx="5">
                  <c:v>34</c:v>
                </c:pt>
                <c:pt idx="6">
                  <c:v>30</c:v>
                </c:pt>
                <c:pt idx="7">
                  <c:v>25</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wielkopolskie!$Q$58:$X$58</c:f>
              <c:numCache>
                <c:formatCode>General</c:formatCode>
                <c:ptCount val="8"/>
                <c:pt idx="0">
                  <c:v>56</c:v>
                </c:pt>
                <c:pt idx="1">
                  <c:v>51</c:v>
                </c:pt>
                <c:pt idx="2">
                  <c:v>36</c:v>
                </c:pt>
                <c:pt idx="3">
                  <c:v>36</c:v>
                </c:pt>
                <c:pt idx="4">
                  <c:v>24</c:v>
                </c:pt>
                <c:pt idx="5">
                  <c:v>40</c:v>
                </c:pt>
                <c:pt idx="6">
                  <c:v>37</c:v>
                </c:pt>
                <c:pt idx="7">
                  <c:v>28</c:v>
                </c:pt>
              </c:numCache>
            </c:numRef>
          </c:val>
          <c:smooth val="0"/>
        </c:ser>
        <c:dLbls>
          <c:showLegendKey val="0"/>
          <c:showVal val="0"/>
          <c:showCatName val="0"/>
          <c:showSerName val="0"/>
          <c:showPercent val="0"/>
          <c:showBubbleSize val="0"/>
        </c:dLbls>
        <c:smooth val="0"/>
        <c:axId val="429823864"/>
        <c:axId val="432077152"/>
      </c:lineChart>
      <c:catAx>
        <c:axId val="429823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32077152"/>
        <c:crosses val="autoZero"/>
        <c:auto val="1"/>
        <c:lblAlgn val="ctr"/>
        <c:lblOffset val="100"/>
        <c:noMultiLvlLbl val="0"/>
      </c:catAx>
      <c:valAx>
        <c:axId val="43207715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98238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wielkopolskie!$Q$65:$X$65</c:f>
              <c:numCache>
                <c:formatCode>General</c:formatCode>
                <c:ptCount val="8"/>
                <c:pt idx="0">
                  <c:v>52</c:v>
                </c:pt>
                <c:pt idx="1">
                  <c:v>62</c:v>
                </c:pt>
                <c:pt idx="2">
                  <c:v>59</c:v>
                </c:pt>
                <c:pt idx="3">
                  <c:v>49</c:v>
                </c:pt>
                <c:pt idx="4">
                  <c:v>42</c:v>
                </c:pt>
                <c:pt idx="5">
                  <c:v>53</c:v>
                </c:pt>
                <c:pt idx="6">
                  <c:v>48</c:v>
                </c:pt>
                <c:pt idx="7">
                  <c:v>47</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wielkopolskie!$Q$66:$X$66</c:f>
              <c:numCache>
                <c:formatCode>General</c:formatCode>
                <c:ptCount val="8"/>
                <c:pt idx="0">
                  <c:v>29</c:v>
                </c:pt>
                <c:pt idx="1">
                  <c:v>32</c:v>
                </c:pt>
                <c:pt idx="2">
                  <c:v>37</c:v>
                </c:pt>
                <c:pt idx="3">
                  <c:v>36</c:v>
                </c:pt>
                <c:pt idx="4">
                  <c:v>24</c:v>
                </c:pt>
                <c:pt idx="5">
                  <c:v>33</c:v>
                </c:pt>
                <c:pt idx="6">
                  <c:v>30</c:v>
                </c:pt>
                <c:pt idx="7">
                  <c:v>29</c:v>
                </c:pt>
              </c:numCache>
            </c:numRef>
          </c:val>
          <c:smooth val="0"/>
        </c:ser>
        <c:dLbls>
          <c:showLegendKey val="0"/>
          <c:showVal val="0"/>
          <c:showCatName val="0"/>
          <c:showSerName val="0"/>
          <c:showPercent val="0"/>
          <c:showBubbleSize val="0"/>
        </c:dLbls>
        <c:smooth val="0"/>
        <c:axId val="432075192"/>
        <c:axId val="432075584"/>
      </c:lineChart>
      <c:catAx>
        <c:axId val="432075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32075584"/>
        <c:crosses val="autoZero"/>
        <c:auto val="1"/>
        <c:lblAlgn val="ctr"/>
        <c:lblOffset val="100"/>
        <c:noMultiLvlLbl val="0"/>
      </c:catAx>
      <c:valAx>
        <c:axId val="43207558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32075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śląskim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6928836285754797"/>
                  <c:y val="6.1721500345031058E-2"/>
                </c:manualLayout>
              </c:layout>
              <c:tx>
                <c:rich>
                  <a:bodyPr/>
                  <a:lstStyle/>
                  <a:p>
                    <a:r>
                      <a:rPr lang="en-US" baseline="0" dirty="0" smtClean="0"/>
                      <a:t>1 007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śląskie</c:v>
                </c:pt>
                <c:pt idx="1">
                  <c:v>pozostałe województwa</c:v>
                </c:pt>
              </c:strCache>
            </c:strRef>
          </c:cat>
          <c:val>
            <c:numRef>
              <c:f>Arkusz1!$P$26:$P$27</c:f>
              <c:numCache>
                <c:formatCode>General</c:formatCode>
                <c:ptCount val="2"/>
                <c:pt idx="0">
                  <c:v>1007</c:v>
                </c:pt>
                <c:pt idx="1">
                  <c:v>12753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śląskim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2017 roku</a:t>
            </a: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śląskie</c:v>
                </c:pt>
                <c:pt idx="1">
                  <c:v>pozostałe województwa</c:v>
                </c:pt>
              </c:strCache>
            </c:strRef>
          </c:cat>
          <c:val>
            <c:numRef>
              <c:f>wielkopolskie!$U$25:$U$26</c:f>
              <c:numCache>
                <c:formatCode>General</c:formatCode>
                <c:ptCount val="2"/>
                <c:pt idx="0">
                  <c:v>15</c:v>
                </c:pt>
                <c:pt idx="1">
                  <c:v>186</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śląskie</c:v>
                </c:pt>
                <c:pt idx="1">
                  <c:v>pozostałe województwa</c:v>
                </c:pt>
              </c:strCache>
            </c:strRef>
          </c:cat>
          <c:val>
            <c:numRef>
              <c:f>wielkopolskie!$V$25:$V$26</c:f>
              <c:numCache>
                <c:formatCode>General</c:formatCode>
                <c:ptCount val="2"/>
                <c:pt idx="0">
                  <c:v>7.4626865671641784E-2</c:v>
                </c:pt>
                <c:pt idx="1">
                  <c:v>0.92537313432835822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śląskim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2015-2017</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świętokrzyskie!$AA$8:$AA$10</c:f>
              <c:numCache>
                <c:formatCode>General</c:formatCode>
                <c:ptCount val="3"/>
                <c:pt idx="0">
                  <c:v>1</c:v>
                </c:pt>
                <c:pt idx="1">
                  <c:v>4</c:v>
                </c:pt>
                <c:pt idx="2">
                  <c:v>1</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świętokrzyskie!$AB$8:$AB$10</c:f>
              <c:numCache>
                <c:formatCode>General</c:formatCode>
                <c:ptCount val="3"/>
                <c:pt idx="0">
                  <c:v>0</c:v>
                </c:pt>
                <c:pt idx="1">
                  <c:v>0</c:v>
                </c:pt>
                <c:pt idx="2">
                  <c:v>2</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świętokrzyskie!$AC$8:$AC$10</c:f>
              <c:numCache>
                <c:formatCode>General</c:formatCode>
                <c:ptCount val="3"/>
                <c:pt idx="0">
                  <c:v>5</c:v>
                </c:pt>
                <c:pt idx="1">
                  <c:v>1</c:v>
                </c:pt>
                <c:pt idx="2">
                  <c:v>3</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świętokrzyskie!$AD$8:$AD$10</c:f>
              <c:numCache>
                <c:formatCode>General</c:formatCode>
                <c:ptCount val="3"/>
                <c:pt idx="0">
                  <c:v>5</c:v>
                </c:pt>
                <c:pt idx="1">
                  <c:v>2</c:v>
                </c:pt>
                <c:pt idx="2">
                  <c:v>7</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świętokrzyskie!$AE$8:$AE$10</c:f>
              <c:numCache>
                <c:formatCode>General</c:formatCode>
                <c:ptCount val="3"/>
                <c:pt idx="0">
                  <c:v>0</c:v>
                </c:pt>
                <c:pt idx="1">
                  <c:v>1</c:v>
                </c:pt>
                <c:pt idx="2">
                  <c:v>2</c:v>
                </c:pt>
              </c:numCache>
            </c:numRef>
          </c:val>
        </c:ser>
        <c:dLbls>
          <c:showLegendKey val="0"/>
          <c:showVal val="0"/>
          <c:showCatName val="0"/>
          <c:showSerName val="0"/>
          <c:showPercent val="0"/>
          <c:showBubbleSize val="0"/>
        </c:dLbls>
        <c:gapWidth val="150"/>
        <c:shape val="box"/>
        <c:axId val="429822688"/>
        <c:axId val="429821904"/>
        <c:axId val="0"/>
      </c:bar3DChart>
      <c:catAx>
        <c:axId val="4298226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9821904"/>
        <c:crosses val="autoZero"/>
        <c:auto val="1"/>
        <c:lblAlgn val="ctr"/>
        <c:lblOffset val="100"/>
        <c:noMultiLvlLbl val="0"/>
      </c:catAx>
      <c:valAx>
        <c:axId val="429821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98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śląskim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1.479591826827951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świętokrzyskie!$AA$19:$AA$25</c:f>
              <c:numCache>
                <c:formatCode>General</c:formatCode>
                <c:ptCount val="7"/>
                <c:pt idx="0">
                  <c:v>13</c:v>
                </c:pt>
                <c:pt idx="1">
                  <c:v>11</c:v>
                </c:pt>
                <c:pt idx="2">
                  <c:v>11</c:v>
                </c:pt>
                <c:pt idx="3">
                  <c:v>12</c:v>
                </c:pt>
                <c:pt idx="4">
                  <c:v>11</c:v>
                </c:pt>
                <c:pt idx="5">
                  <c:v>7</c:v>
                </c:pt>
                <c:pt idx="6">
                  <c:v>13</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świętokrzyskie!$AB$19:$AB$25</c:f>
              <c:numCache>
                <c:formatCode>General</c:formatCode>
                <c:ptCount val="7"/>
                <c:pt idx="0">
                  <c:v>1</c:v>
                </c:pt>
                <c:pt idx="1">
                  <c:v>2</c:v>
                </c:pt>
                <c:pt idx="2">
                  <c:v>0</c:v>
                </c:pt>
                <c:pt idx="3">
                  <c:v>0</c:v>
                </c:pt>
                <c:pt idx="4">
                  <c:v>0</c:v>
                </c:pt>
                <c:pt idx="5">
                  <c:v>1</c:v>
                </c:pt>
                <c:pt idx="6">
                  <c:v>2</c:v>
                </c:pt>
              </c:numCache>
            </c:numRef>
          </c:val>
        </c:ser>
        <c:dLbls>
          <c:showLegendKey val="0"/>
          <c:showVal val="0"/>
          <c:showCatName val="0"/>
          <c:showSerName val="0"/>
          <c:showPercent val="0"/>
          <c:showBubbleSize val="0"/>
        </c:dLbls>
        <c:gapWidth val="150"/>
        <c:shape val="box"/>
        <c:axId val="429820728"/>
        <c:axId val="429822296"/>
        <c:axId val="0"/>
      </c:bar3DChart>
      <c:catAx>
        <c:axId val="4298207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29822296"/>
        <c:crosses val="autoZero"/>
        <c:auto val="1"/>
        <c:lblAlgn val="ctr"/>
        <c:lblOffset val="100"/>
        <c:noMultiLvlLbl val="0"/>
      </c:catAx>
      <c:valAx>
        <c:axId val="429822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29820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5" Type="http://schemas.openxmlformats.org/officeDocument/2006/relationships/image" Target="../media/image64.emf"/><Relationship Id="rId4" Type="http://schemas.openxmlformats.org/officeDocument/2006/relationships/image" Target="../media/image6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2018-11-23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2018-11-23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2018-11-23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2018-11-23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2018-11-23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2018-11-23</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2018-11-23</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4.png"/><Relationship Id="rId1" Type="http://schemas.openxmlformats.org/officeDocument/2006/relationships/slideLayout" Target="../slideLayouts/slideLayout12.xml"/><Relationship Id="rId6" Type="http://schemas.openxmlformats.org/officeDocument/2006/relationships/image" Target="../media/image56.jpg"/><Relationship Id="rId5" Type="http://schemas.openxmlformats.org/officeDocument/2006/relationships/image" Target="../media/image49.png"/><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9.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3" Type="http://schemas.openxmlformats.org/officeDocument/2006/relationships/image" Target="../media/image50.png"/><Relationship Id="rId7" Type="http://schemas.openxmlformats.org/officeDocument/2006/relationships/image" Target="../media/image61.emf"/><Relationship Id="rId12" Type="http://schemas.openxmlformats.org/officeDocument/2006/relationships/oleObject" Target="../embeddings/oleObject5.bin"/><Relationship Id="rId17" Type="http://schemas.openxmlformats.org/officeDocument/2006/relationships/image" Target="../media/image65.emf"/><Relationship Id="rId2" Type="http://schemas.openxmlformats.org/officeDocument/2006/relationships/slideLayout" Target="../slideLayouts/slideLayout12.xml"/><Relationship Id="rId16" Type="http://schemas.openxmlformats.org/officeDocument/2006/relationships/image" Target="../media/image64.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3.emf"/><Relationship Id="rId5" Type="http://schemas.openxmlformats.org/officeDocument/2006/relationships/image" Target="../media/image60.emf"/><Relationship Id="rId15" Type="http://schemas.openxmlformats.org/officeDocument/2006/relationships/oleObject" Target="../embeddings/oleObject8.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2.emf"/><Relationship Id="rId14" Type="http://schemas.openxmlformats.org/officeDocument/2006/relationships/oleObject" Target="../embeddings/oleObject7.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783647"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Bielsko-Biała, 20.11.2018</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47470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223331570"/>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139548"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13 760</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201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164</a:t>
            </a:r>
            <a:r>
              <a:rPr lang="pl-PL" dirty="0" smtClean="0">
                <a:latin typeface="Arial" panose="020B0604020202020204" pitchFamily="34" charset="0"/>
                <a:cs typeface="Arial" panose="020B0604020202020204" pitchFamily="34" charset="0"/>
              </a:rPr>
              <a:t> wypadki w I-IX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117273" y="1933602"/>
            <a:ext cx="1184940"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ŚLĄSKIE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117273" y="2319867"/>
            <a:ext cx="4932761"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1 725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1 007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15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11</a:t>
            </a:r>
            <a:r>
              <a:rPr lang="pl-PL" dirty="0" smtClean="0">
                <a:latin typeface="Arial" panose="020B0604020202020204" pitchFamily="34" charset="0"/>
                <a:cs typeface="Arial" panose="020B0604020202020204" pitchFamily="34" charset="0"/>
              </a:rPr>
              <a:t> wypadki w I-IX 2018 r.</a:t>
            </a: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13 760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3682104060"/>
              </p:ext>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545109040"/>
              </p:ext>
            </p:extLst>
          </p:nvPr>
        </p:nvGraphicFramePr>
        <p:xfrm>
          <a:off x="5496219"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522090033"/>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483977751"/>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840668552"/>
              </p:ext>
            </p:extLst>
          </p:nvPr>
        </p:nvGraphicFramePr>
        <p:xfrm>
          <a:off x="951185" y="1797269"/>
          <a:ext cx="9089405" cy="42251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483430734"/>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7549660"/>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Bielsku-Białej</a:t>
            </a:r>
            <a:endParaRPr lang="pl-PL" sz="3200" dirty="0">
              <a:solidFill>
                <a:schemeClr val="bg1"/>
              </a:solidFill>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3532968340"/>
              </p:ext>
            </p:extLst>
          </p:nvPr>
        </p:nvGraphicFramePr>
        <p:xfrm>
          <a:off x="3530600" y="1032929"/>
          <a:ext cx="5096934" cy="5226657"/>
        </p:xfrm>
        <a:graphic>
          <a:graphicData uri="http://schemas.openxmlformats.org/drawingml/2006/table">
            <a:tbl>
              <a:tblPr firstRow="1" firstCol="1" bandRow="1">
                <a:tableStyleId>{073A0DAA-6AF3-43AB-8588-CEC1D06C72B9}</a:tableStyleId>
              </a:tblPr>
              <a:tblGrid>
                <a:gridCol w="310131"/>
                <a:gridCol w="629026"/>
                <a:gridCol w="496210"/>
                <a:gridCol w="389011"/>
                <a:gridCol w="1860111"/>
                <a:gridCol w="1412445"/>
              </a:tblGrid>
              <a:tr h="292572">
                <a:tc>
                  <a:txBody>
                    <a:bodyPr/>
                    <a:lstStyle/>
                    <a:p>
                      <a:pPr algn="ctr">
                        <a:spcAft>
                          <a:spcPts val="0"/>
                        </a:spcAft>
                      </a:pPr>
                      <a:r>
                        <a:rPr lang="pl-PL" sz="700">
                          <a:effectLst/>
                        </a:rPr>
                        <a:t>Lp</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Km przej.</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Kat. przej.</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Nr linii</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dirty="0">
                          <a:effectLst/>
                        </a:rPr>
                        <a:t>Zarząd drogi</a:t>
                      </a:r>
                      <a:endParaRPr lang="pl-P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Nazwa drogi</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52,843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53,052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53,268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4</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53,520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54,587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6</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55,131</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55,278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Kaczeńców</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55,483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56,298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Wyzwolenia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56,640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Towarowa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11</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57,290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Komorowicka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50,983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UM Czechowice Dziedzice</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Orzeszkowej</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52,233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Chochołowska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14</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56,935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Inwalidów</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0">
                <a:tc>
                  <a:txBody>
                    <a:bodyPr/>
                    <a:lstStyle/>
                    <a:p>
                      <a:pPr algn="ctr">
                        <a:spcAft>
                          <a:spcPts val="0"/>
                        </a:spcAft>
                      </a:pPr>
                      <a:r>
                        <a:rPr lang="pl-PL" sz="700">
                          <a:effectLst/>
                        </a:rPr>
                        <a:t>15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57,129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Sempołowskiej</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16</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58,244</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B</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Poniatowskiego</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59,025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Straconki</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60,307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B</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Przędzlnicza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19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61,487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B</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Morelowa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62,158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C</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Okopowa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21</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62,486</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C</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Bajki</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2,795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B</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Listopadowa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3,302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B</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Wita Stwosza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24</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3,685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C</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Pod Grodziskiem</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25</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3,983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C</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Cygańska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26</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4,233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C</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Brodzińskiego</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27</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5,439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 </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Ciżemki</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28</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5,620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E</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dojazd do ogródków</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29</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6,213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polna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30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6,982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Regera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31</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7,426</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Międzyrzecka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32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7,843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Zagajnik</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33</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8,140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Dzwonkowa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r h="146285">
                <a:tc>
                  <a:txBody>
                    <a:bodyPr/>
                    <a:lstStyle/>
                    <a:p>
                      <a:pPr algn="ctr">
                        <a:spcAft>
                          <a:spcPts val="0"/>
                        </a:spcAft>
                      </a:pPr>
                      <a:r>
                        <a:rPr lang="pl-PL" sz="700">
                          <a:effectLst/>
                        </a:rPr>
                        <a:t>34</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8,392</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lgn="ctr">
                        <a:spcAft>
                          <a:spcPts val="0"/>
                        </a:spcAft>
                      </a:pPr>
                      <a:r>
                        <a:rPr lang="pl-PL" sz="700">
                          <a:effectLst/>
                        </a:rPr>
                        <a:t>D</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190</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a:effectLst/>
                        </a:rPr>
                        <a:t>MZD Bielsko Biała</a:t>
                      </a:r>
                      <a:endParaRPr lang="pl-PL" sz="80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c>
                  <a:txBody>
                    <a:bodyPr/>
                    <a:lstStyle/>
                    <a:p>
                      <a:pPr>
                        <a:spcAft>
                          <a:spcPts val="0"/>
                        </a:spcAft>
                      </a:pPr>
                      <a:r>
                        <a:rPr lang="pl-PL" sz="700" dirty="0">
                          <a:effectLst/>
                        </a:rPr>
                        <a:t>Dziewanny</a:t>
                      </a:r>
                      <a:endParaRPr lang="pl-P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2049" marR="32049" marT="0" marB="0" anchor="ctr"/>
                </a:tc>
              </a:tr>
            </a:tbl>
          </a:graphicData>
        </a:graphic>
      </p:graphicFrame>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916367"/>
            <a:ext cx="836703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1997r. Prawo o ruchu drogowym </a:t>
            </a:r>
          </a:p>
        </p:txBody>
      </p:sp>
      <p:sp>
        <p:nvSpPr>
          <p:cNvPr id="4" name="pole tekstowe 3"/>
          <p:cNvSpPr txBox="1"/>
          <p:nvPr/>
        </p:nvSpPr>
        <p:spPr>
          <a:xfrm>
            <a:off x="770466" y="1627665"/>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a:t>
            </a:r>
            <a:r>
              <a:rPr lang="pl-PL" sz="2400" dirty="0" smtClean="0">
                <a:latin typeface="Arial" panose="020B0604020202020204" pitchFamily="34" charset="0"/>
                <a:cs typeface="Arial" panose="020B0604020202020204" pitchFamily="34" charset="0"/>
              </a:rPr>
              <a:t>drogowych</a:t>
            </a:r>
          </a:p>
        </p:txBody>
      </p:sp>
      <p:sp>
        <p:nvSpPr>
          <p:cNvPr id="6" name="pole tekstowe 5"/>
          <p:cNvSpPr txBox="1"/>
          <p:nvPr/>
        </p:nvSpPr>
        <p:spPr>
          <a:xfrm>
            <a:off x="709506" y="4525994"/>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02 października 2018r</a:t>
            </a:r>
            <a:r>
              <a:rPr lang="pl-PL" sz="2400" dirty="0" smtClean="0">
                <a:latin typeface="Arial" panose="020B0604020202020204" pitchFamily="34" charset="0"/>
                <a:cs typeface="Arial" panose="020B0604020202020204" pitchFamily="34" charset="0"/>
              </a:rPr>
              <a:t>.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2018r.</a:t>
            </a:r>
          </a:p>
        </p:txBody>
      </p:sp>
      <p:sp>
        <p:nvSpPr>
          <p:cNvPr id="7" name="pole tekstowe 6"/>
          <p:cNvSpPr txBox="1"/>
          <p:nvPr/>
        </p:nvSpPr>
        <p:spPr>
          <a:xfrm>
            <a:off x="770466" y="2708295"/>
            <a:ext cx="10067180" cy="1569660"/>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Ministra Infrastruktury z </a:t>
            </a:r>
            <a:r>
              <a:rPr lang="pl-PL" sz="2400" dirty="0">
                <a:latin typeface="Arial" panose="020B0604020202020204" pitchFamily="34" charset="0"/>
                <a:cs typeface="Arial" panose="020B0604020202020204" pitchFamily="34" charset="0"/>
              </a:rPr>
              <a:t>dnia 3 lipca 2003 r.</a:t>
            </a:r>
          </a:p>
          <a:p>
            <a:r>
              <a:rPr lang="pl-PL" sz="2400" dirty="0">
                <a:latin typeface="Arial" panose="020B0604020202020204" pitchFamily="34" charset="0"/>
                <a:cs typeface="Arial" panose="020B0604020202020204" pitchFamily="34" charset="0"/>
              </a:rPr>
              <a:t>w sprawie </a:t>
            </a:r>
            <a:r>
              <a:rPr lang="pl-PL" sz="2400" dirty="0" smtClean="0">
                <a:latin typeface="Arial" panose="020B0604020202020204" pitchFamily="34" charset="0"/>
                <a:cs typeface="Arial" panose="020B0604020202020204" pitchFamily="34" charset="0"/>
              </a:rPr>
              <a:t>szczegółowych </a:t>
            </a:r>
            <a:r>
              <a:rPr lang="pl-PL" sz="2400" dirty="0">
                <a:latin typeface="Arial" panose="020B0604020202020204" pitchFamily="34" charset="0"/>
                <a:cs typeface="Arial" panose="020B0604020202020204" pitchFamily="34" charset="0"/>
              </a:rPr>
              <a:t>warunków technicznych dla </a:t>
            </a:r>
            <a:r>
              <a:rPr lang="pl-PL" sz="2400" dirty="0" smtClean="0">
                <a:latin typeface="Arial" panose="020B0604020202020204" pitchFamily="34" charset="0"/>
                <a:cs typeface="Arial" panose="020B0604020202020204" pitchFamily="34" charset="0"/>
              </a:rPr>
              <a:t>znaków</a:t>
            </a:r>
          </a:p>
          <a:p>
            <a:r>
              <a:rPr lang="pl-PL" sz="2400" dirty="0" smtClean="0">
                <a:latin typeface="Arial" panose="020B0604020202020204" pitchFamily="34" charset="0"/>
                <a:cs typeface="Arial" panose="020B0604020202020204" pitchFamily="34" charset="0"/>
              </a:rPr>
              <a:t>i sygnałów drogowych </a:t>
            </a:r>
            <a:r>
              <a:rPr lang="pl-PL" sz="2400" dirty="0">
                <a:latin typeface="Arial" panose="020B0604020202020204" pitchFamily="34" charset="0"/>
                <a:cs typeface="Arial" panose="020B0604020202020204" pitchFamily="34" charset="0"/>
              </a:rPr>
              <a:t>oraz </a:t>
            </a:r>
            <a:r>
              <a:rPr lang="pl-PL" sz="2400" dirty="0" smtClean="0">
                <a:latin typeface="Arial" panose="020B0604020202020204" pitchFamily="34" charset="0"/>
                <a:cs typeface="Arial" panose="020B0604020202020204" pitchFamily="34" charset="0"/>
              </a:rPr>
              <a:t>urządzeń</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bezpieczeństwa </a:t>
            </a:r>
            <a:r>
              <a:rPr lang="pl-PL" sz="2400" dirty="0">
                <a:latin typeface="Arial" panose="020B0604020202020204" pitchFamily="34" charset="0"/>
                <a:cs typeface="Arial" panose="020B0604020202020204" pitchFamily="34" charset="0"/>
              </a:rPr>
              <a:t>ruchu drogowego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i </a:t>
            </a:r>
            <a:r>
              <a:rPr lang="pl-PL" sz="2400" dirty="0">
                <a:latin typeface="Arial" panose="020B0604020202020204" pitchFamily="34" charset="0"/>
                <a:cs typeface="Arial" panose="020B0604020202020204" pitchFamily="34" charset="0"/>
              </a:rPr>
              <a:t>warunków ich umieszczania na drogach</a:t>
            </a: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3222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razem 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535350" cy="3693319"/>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w</a:t>
            </a:r>
            <a:r>
              <a:rPr lang="pl-PL" b="1" dirty="0" smtClean="0">
                <a:solidFill>
                  <a:prstClr val="white"/>
                </a:solidFill>
                <a:latin typeface="Arial" panose="020B0604020202020204" pitchFamily="34" charset="0"/>
                <a:cs typeface="Arial" panose="020B0604020202020204" pitchFamily="34" charset="0"/>
              </a:rPr>
              <a:t>ypełnienie zaleceń Państwowej Komisji Badania Wypadków Kolejowych</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oraz przejść </a:t>
            </a:r>
          </a:p>
          <a:p>
            <a:pPr marL="269875"/>
            <a:r>
              <a:rPr lang="pl-PL" dirty="0" smtClean="0">
                <a:solidFill>
                  <a:prstClr val="black"/>
                </a:solidFill>
                <a:latin typeface="Arial" panose="020B0604020202020204" pitchFamily="34" charset="0"/>
                <a:cs typeface="Arial" panose="020B0604020202020204" pitchFamily="34" charset="0"/>
              </a:rPr>
              <a:t>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a:t>
            </a:r>
          </a:p>
          <a:p>
            <a:r>
              <a:rPr lang="pl-PL" dirty="0" smtClean="0">
                <a:solidFill>
                  <a:prstClr val="black"/>
                </a:solidFill>
                <a:latin typeface="Arial" panose="020B0604020202020204" pitchFamily="34" charset="0"/>
                <a:cs typeface="Arial" panose="020B0604020202020204" pitchFamily="34" charset="0"/>
              </a:rPr>
              <a:t>pojawiło się </a:t>
            </a:r>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207338"/>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645956"/>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2967156"/>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105082"/>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100697"/>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6973646" y="1645954"/>
            <a:ext cx="140927" cy="14405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1078475"/>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675176"/>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4194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92799"/>
            <a:ext cx="634032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9" name="Obraz 8"/>
          <p:cNvPicPr>
            <a:picLocks noChangeAspect="1"/>
          </p:cNvPicPr>
          <p:nvPr/>
        </p:nvPicPr>
        <p:blipFill rotWithShape="1">
          <a:blip r:embed="rId2"/>
          <a:srcRect l="34358" t="7928" r="32804" b="4145"/>
          <a:stretch/>
        </p:blipFill>
        <p:spPr>
          <a:xfrm>
            <a:off x="1231919" y="381918"/>
            <a:ext cx="4063275" cy="6119996"/>
          </a:xfrm>
          <a:prstGeom prst="rect">
            <a:avLst/>
          </a:prstGeom>
        </p:spPr>
      </p:pic>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38"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339"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340"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341"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42"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343"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44"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345"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6068</TotalTime>
  <Words>2661</Words>
  <Application>Microsoft Office PowerPoint</Application>
  <PresentationFormat>Panoramiczny</PresentationFormat>
  <Paragraphs>650</Paragraphs>
  <Slides>52</Slides>
  <Notes>0</Notes>
  <HiddenSlides>0</HiddenSlides>
  <MMClips>0</MMClips>
  <ScaleCrop>false</ScaleCrop>
  <HeadingPairs>
    <vt:vector size="8" baseType="variant">
      <vt:variant>
        <vt:lpstr>Używane czcionki</vt:lpstr>
      </vt:variant>
      <vt:variant>
        <vt:i4>8</vt:i4>
      </vt:variant>
      <vt:variant>
        <vt:lpstr>Motyw</vt:lpstr>
      </vt:variant>
      <vt:variant>
        <vt:i4>2</vt:i4>
      </vt:variant>
      <vt:variant>
        <vt:lpstr>Osadzone serwery OLE</vt:lpstr>
      </vt:variant>
      <vt:variant>
        <vt:i4>1</vt:i4>
      </vt:variant>
      <vt:variant>
        <vt:lpstr>Tytuły slajdów</vt:lpstr>
      </vt:variant>
      <vt:variant>
        <vt:i4>52</vt:i4>
      </vt:variant>
    </vt:vector>
  </HeadingPairs>
  <TitlesOfParts>
    <vt:vector size="63" baseType="lpstr">
      <vt:lpstr>Arial</vt:lpstr>
      <vt:lpstr>Calibri</vt:lpstr>
      <vt:lpstr>Calibri Light</vt:lpstr>
      <vt:lpstr>Courier New</vt:lpstr>
      <vt:lpstr>inherit</vt:lpstr>
      <vt:lpstr>Times New Roman</vt:lpstr>
      <vt:lpstr>Ubuntu</vt:lpstr>
      <vt:lpstr>Wingdings</vt:lpstr>
      <vt:lpstr>Motyw pakietu Office</vt:lpstr>
      <vt:lpstr>1_Motyw pakietu Office</vt:lpstr>
      <vt:lpstr>CorelDRAW</vt:lpstr>
      <vt:lpstr>Prezentacja programu PowerPoint</vt:lpstr>
      <vt:lpstr>Prezentacja programu PowerPoint</vt:lpstr>
      <vt:lpstr>Przejazdy kolejowo-drogowe w Bielsku-Białej</vt:lpstr>
      <vt:lpstr>Akty prawne</vt:lpstr>
      <vt:lpstr>Przejazd kolejowo-drogowy</vt:lpstr>
      <vt:lpstr>Przejazd kolejowo-drogowy</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307</cp:revision>
  <dcterms:created xsi:type="dcterms:W3CDTF">2016-07-20T14:01:06Z</dcterms:created>
  <dcterms:modified xsi:type="dcterms:W3CDTF">2018-11-23T10:29:32Z</dcterms:modified>
</cp:coreProperties>
</file>