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27" r:id="rId4"/>
    <p:sldId id="325" r:id="rId5"/>
    <p:sldId id="328" r:id="rId6"/>
    <p:sldId id="257" r:id="rId7"/>
    <p:sldId id="258" r:id="rId8"/>
    <p:sldId id="259" r:id="rId9"/>
    <p:sldId id="329" r:id="rId10"/>
    <p:sldId id="260" r:id="rId11"/>
    <p:sldId id="263" r:id="rId12"/>
    <p:sldId id="264" r:id="rId13"/>
    <p:sldId id="265" r:id="rId14"/>
    <p:sldId id="266" r:id="rId15"/>
    <p:sldId id="267" r:id="rId16"/>
    <p:sldId id="268" r:id="rId17"/>
    <p:sldId id="330" r:id="rId18"/>
    <p:sldId id="269" r:id="rId19"/>
    <p:sldId id="261" r:id="rId20"/>
    <p:sldId id="286" r:id="rId21"/>
    <p:sldId id="287" r:id="rId22"/>
    <p:sldId id="289" r:id="rId23"/>
    <p:sldId id="290" r:id="rId24"/>
    <p:sldId id="291" r:id="rId25"/>
    <p:sldId id="292" r:id="rId26"/>
    <p:sldId id="303" r:id="rId27"/>
    <p:sldId id="304" r:id="rId28"/>
    <p:sldId id="305" r:id="rId29"/>
    <p:sldId id="306" r:id="rId30"/>
    <p:sldId id="307" r:id="rId31"/>
    <p:sldId id="308" r:id="rId32"/>
    <p:sldId id="309" r:id="rId33"/>
    <p:sldId id="310" r:id="rId34"/>
    <p:sldId id="311" r:id="rId35"/>
    <p:sldId id="312" r:id="rId36"/>
    <p:sldId id="279" r:id="rId37"/>
    <p:sldId id="281" r:id="rId38"/>
    <p:sldId id="282" r:id="rId39"/>
    <p:sldId id="283" r:id="rId40"/>
    <p:sldId id="284" r:id="rId41"/>
    <p:sldId id="280" r:id="rId42"/>
    <p:sldId id="314" r:id="rId43"/>
    <p:sldId id="315" r:id="rId44"/>
    <p:sldId id="316" r:id="rId45"/>
    <p:sldId id="317" r:id="rId46"/>
    <p:sldId id="318" r:id="rId47"/>
    <p:sldId id="319" r:id="rId48"/>
    <p:sldId id="320" r:id="rId49"/>
    <p:sldId id="321" r:id="rId50"/>
    <p:sldId id="331" r:id="rId51"/>
    <p:sldId id="322" r:id="rId52"/>
    <p:sldId id="323" r:id="rId53"/>
    <p:sldId id="324" r:id="rId5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0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6433" autoAdjust="0"/>
  </p:normalViewPr>
  <p:slideViewPr>
    <p:cSldViewPr snapToGrid="0">
      <p:cViewPr varScale="1">
        <p:scale>
          <a:sx n="91" d="100"/>
          <a:sy n="91" d="100"/>
        </p:scale>
        <p:origin x="114" y="570"/>
      </p:cViewPr>
      <p:guideLst>
        <p:guide orient="horz" pos="2137"/>
        <p:guide pos="20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plk043870\Desktop\Kopia%20wielkopolski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plk043870\Desktop\Kopia%20Kujawskopomorsk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R%202016\Bezpieczny%20przejazd\Statystyki\ilostan%20przejazd&#243;w%20bez%20kat%20F%20zestawienie%20wojew&#243;dztwami%20og&#243;&#322;em%202014r%20i%202015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PiPWiM%202017\Bezpieczny%20przejazd\Statystyki\Statystyki%20do%20prezentacji%20-%20warsztaty%20dla%20OSK.xlsx"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wielkopolskie!$P$51</c:f>
              <c:strCache>
                <c:ptCount val="1"/>
                <c:pt idx="0">
                  <c:v>liczba wypadków i kolizji na przejazdach kat. A-D z udziałem pojazdów</c:v>
                </c:pt>
              </c:strCache>
            </c:strRef>
          </c:tx>
          <c:spPr>
            <a:ln w="28575" cap="rnd">
              <a:solidFill>
                <a:schemeClr val="accent1"/>
              </a:solidFill>
              <a:round/>
            </a:ln>
            <a:effectLst/>
          </c:spPr>
          <c:marker>
            <c:symbol val="none"/>
          </c:marker>
          <c:dLbls>
            <c:dLbl>
              <c:idx val="0"/>
              <c:layout>
                <c:manualLayout>
                  <c:x val="-3.302286308222923E-2"/>
                  <c:y val="0.1043945310611203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92973200776504E-2"/>
                  <c:y val="7.676068460376485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022863082229278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563083319323785E-2"/>
                  <c:y val="8.597196675621665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4292973200776504E-2"/>
                  <c:y val="7.676068460376497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5402202370945749E-2"/>
                  <c:y val="-7.983111198791556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4.0643523793512895E-2"/>
                  <c:y val="7.676068460376497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wielkopolskie!$Q$50:$X$50</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wielkopolskie!$Q$51:$X$51</c:f>
              <c:numCache>
                <c:formatCode>General</c:formatCode>
                <c:ptCount val="8"/>
                <c:pt idx="0">
                  <c:v>257</c:v>
                </c:pt>
                <c:pt idx="1">
                  <c:v>205</c:v>
                </c:pt>
                <c:pt idx="2">
                  <c:v>224</c:v>
                </c:pt>
                <c:pt idx="3">
                  <c:v>211</c:v>
                </c:pt>
                <c:pt idx="4">
                  <c:v>177</c:v>
                </c:pt>
                <c:pt idx="5">
                  <c:v>155</c:v>
                </c:pt>
                <c:pt idx="6">
                  <c:v>173</c:v>
                </c:pt>
                <c:pt idx="7">
                  <c:v>183</c:v>
                </c:pt>
              </c:numCache>
            </c:numRef>
          </c:val>
          <c:smooth val="0"/>
        </c:ser>
        <c:ser>
          <c:idx val="1"/>
          <c:order val="1"/>
          <c:tx>
            <c:strRef>
              <c:f>wielkopolskie!$P$52</c:f>
              <c:strCache>
                <c:ptCount val="1"/>
                <c:pt idx="0">
                  <c:v>liczba wypadków i kolizji na przejazdach/przejściach kat. A-E z udziałem pojazdów i pieszych</c:v>
                </c:pt>
              </c:strCache>
            </c:strRef>
          </c:tx>
          <c:spPr>
            <a:ln w="28575" cap="rnd">
              <a:solidFill>
                <a:schemeClr val="accent2"/>
              </a:solidFill>
              <a:round/>
            </a:ln>
            <a:effectLst/>
          </c:spPr>
          <c:marker>
            <c:symbol val="none"/>
          </c:marker>
          <c:dLbls>
            <c:dLbl>
              <c:idx val="0"/>
              <c:layout>
                <c:manualLayout>
                  <c:x val="-2.1591872015303725E-2"/>
                  <c:y val="-7.061982983546377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4132092252398284E-2"/>
                  <c:y val="-9.518324890866862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402202370945606E-2"/>
                  <c:y val="-9.211282152451799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591872015303725E-2"/>
                  <c:y val="-0.10132410367696977"/>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05165177820917E-2"/>
                  <c:y val="-9.8253676292819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132092252398377E-2"/>
                  <c:y val="-9.5183248908668569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5402202370945561E-2"/>
                  <c:y val="-8.904239414036736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wielkopolskie!$Q$50:$X$50</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wielkopolskie!$Q$52:$X$52</c:f>
              <c:numCache>
                <c:formatCode>General</c:formatCode>
                <c:ptCount val="8"/>
                <c:pt idx="0">
                  <c:v>289</c:v>
                </c:pt>
                <c:pt idx="1">
                  <c:v>240</c:v>
                </c:pt>
                <c:pt idx="2">
                  <c:v>257</c:v>
                </c:pt>
                <c:pt idx="3">
                  <c:v>231</c:v>
                </c:pt>
                <c:pt idx="4">
                  <c:v>200</c:v>
                </c:pt>
                <c:pt idx="5">
                  <c:v>186</c:v>
                </c:pt>
                <c:pt idx="6">
                  <c:v>200</c:v>
                </c:pt>
                <c:pt idx="7">
                  <c:v>201</c:v>
                </c:pt>
              </c:numCache>
            </c:numRef>
          </c:val>
          <c:smooth val="0"/>
        </c:ser>
        <c:dLbls>
          <c:showLegendKey val="0"/>
          <c:showVal val="0"/>
          <c:showCatName val="0"/>
          <c:showSerName val="0"/>
          <c:showPercent val="0"/>
          <c:showBubbleSize val="0"/>
        </c:dLbls>
        <c:smooth val="0"/>
        <c:axId val="389420568"/>
        <c:axId val="389427624"/>
      </c:lineChart>
      <c:catAx>
        <c:axId val="38942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89427624"/>
        <c:crosses val="autoZero"/>
        <c:auto val="1"/>
        <c:lblAlgn val="ctr"/>
        <c:lblOffset val="100"/>
        <c:noMultiLvlLbl val="0"/>
      </c:catAx>
      <c:valAx>
        <c:axId val="389427624"/>
        <c:scaling>
          <c:orientation val="minMax"/>
          <c:max val="300"/>
          <c:min val="1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8942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dirty="0" smtClean="0">
                <a:latin typeface="Arial" panose="020B0604020202020204" pitchFamily="34" charset="0"/>
                <a:cs typeface="Arial" panose="020B0604020202020204" pitchFamily="34" charset="0"/>
              </a:rPr>
              <a:t>Liczba oraz procentowy</a:t>
            </a:r>
            <a:r>
              <a:rPr lang="pl-PL" sz="1600" b="1" baseline="0" dirty="0" smtClean="0">
                <a:latin typeface="Arial" panose="020B0604020202020204" pitchFamily="34" charset="0"/>
                <a:cs typeface="Arial" panose="020B0604020202020204" pitchFamily="34" charset="0"/>
              </a:rPr>
              <a:t> </a:t>
            </a:r>
            <a:r>
              <a:rPr lang="pl-PL" sz="1600" b="1" baseline="0" dirty="0">
                <a:latin typeface="Arial" panose="020B0604020202020204" pitchFamily="34" charset="0"/>
                <a:cs typeface="Arial" panose="020B0604020202020204" pitchFamily="34" charset="0"/>
              </a:rPr>
              <a:t>udział </a:t>
            </a:r>
            <a:r>
              <a:rPr lang="pl-PL" sz="1600" b="1" u="sng" baseline="0" dirty="0" smtClean="0">
                <a:latin typeface="Arial" panose="020B0604020202020204" pitchFamily="34" charset="0"/>
                <a:cs typeface="Arial" panose="020B0604020202020204" pitchFamily="34" charset="0"/>
              </a:rPr>
              <a:t>w skali kraju</a:t>
            </a:r>
            <a:r>
              <a:rPr lang="pl-PL" sz="1600" b="1" baseline="0" dirty="0" smtClean="0">
                <a:latin typeface="Arial" panose="020B0604020202020204" pitchFamily="34" charset="0"/>
                <a:cs typeface="Arial" panose="020B0604020202020204" pitchFamily="34" charset="0"/>
              </a:rPr>
              <a:t> przejazdów/przejść kat</a:t>
            </a:r>
            <a:r>
              <a:rPr lang="pl-PL" sz="1600" b="1" baseline="0" dirty="0">
                <a:latin typeface="Arial" panose="020B0604020202020204" pitchFamily="34" charset="0"/>
                <a:cs typeface="Arial" panose="020B0604020202020204" pitchFamily="34" charset="0"/>
              </a:rPr>
              <a:t>. </a:t>
            </a:r>
            <a:r>
              <a:rPr lang="pl-PL" sz="1600" b="1" baseline="0" dirty="0" smtClean="0">
                <a:latin typeface="Arial" panose="020B0604020202020204" pitchFamily="34" charset="0"/>
                <a:cs typeface="Arial" panose="020B0604020202020204" pitchFamily="34" charset="0"/>
              </a:rPr>
              <a:t>A-E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na liniach eksploatowanych </a:t>
            </a:r>
            <a:br>
              <a:rPr lang="pl-PL" sz="1600" b="1" baseline="0" dirty="0" smtClean="0">
                <a:latin typeface="Arial" panose="020B0604020202020204" pitchFamily="34" charset="0"/>
                <a:cs typeface="Arial" panose="020B0604020202020204" pitchFamily="34" charset="0"/>
              </a:rPr>
            </a:br>
            <a:r>
              <a:rPr lang="pl-PL" sz="1600" b="1" baseline="0" dirty="0" smtClean="0">
                <a:latin typeface="Arial" panose="020B0604020202020204" pitchFamily="34" charset="0"/>
                <a:cs typeface="Arial" panose="020B0604020202020204" pitchFamily="34" charset="0"/>
              </a:rPr>
              <a:t>i nieeksploatowanych </a:t>
            </a:r>
          </a:p>
          <a:p>
            <a:pPr>
              <a:defRPr sz="1600">
                <a:latin typeface="Arial" panose="020B0604020202020204" pitchFamily="34" charset="0"/>
                <a:cs typeface="Arial" panose="020B0604020202020204" pitchFamily="34" charset="0"/>
              </a:defRPr>
            </a:pPr>
            <a:r>
              <a:rPr lang="pl-PL" sz="1600" b="1" u="sng" baseline="0" dirty="0" smtClean="0">
                <a:latin typeface="Arial" panose="020B0604020202020204" pitchFamily="34" charset="0"/>
                <a:cs typeface="Arial" panose="020B0604020202020204" pitchFamily="34" charset="0"/>
              </a:rPr>
              <a:t>w </a:t>
            </a:r>
            <a:r>
              <a:rPr lang="pl-PL" sz="1600" b="1" u="sng" baseline="0" dirty="0">
                <a:latin typeface="Arial" panose="020B0604020202020204" pitchFamily="34" charset="0"/>
                <a:cs typeface="Arial" panose="020B0604020202020204" pitchFamily="34" charset="0"/>
              </a:rPr>
              <a:t>woj. wielkopolskim</a:t>
            </a:r>
            <a:endParaRPr lang="pl-PL" sz="1600" b="1" u="sng" dirty="0">
              <a:latin typeface="Arial" panose="020B0604020202020204" pitchFamily="34" charset="0"/>
              <a:cs typeface="Arial" panose="020B0604020202020204" pitchFamily="34" charset="0"/>
            </a:endParaRPr>
          </a:p>
        </c:rich>
      </c:tx>
      <c:layout>
        <c:manualLayout>
          <c:xMode val="edge"/>
          <c:yMode val="edge"/>
          <c:x val="0.11279409227424234"/>
          <c:y val="1.0044501508858813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3.4591389427106954E-2"/>
          <c:y val="0.85864292961715893"/>
          <c:w val="0.39585117850670065"/>
          <c:h val="7.593653066094009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Liczba zdarzeń </a:t>
            </a:r>
          </a:p>
          <a:p>
            <a:pPr>
              <a:defRPr sz="1600">
                <a:latin typeface="Arial" panose="020B0604020202020204" pitchFamily="34" charset="0"/>
                <a:cs typeface="Arial" panose="020B0604020202020204" pitchFamily="34" charset="0"/>
              </a:defRPr>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endParaRPr lang="pl-PL" sz="1600" b="1" u="sng"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baseline="0" dirty="0">
                <a:latin typeface="Arial" panose="020B0604020202020204" pitchFamily="34" charset="0"/>
                <a:cs typeface="Arial" panose="020B0604020202020204" pitchFamily="34" charset="0"/>
              </a:rPr>
              <a:t>na </a:t>
            </a:r>
            <a:r>
              <a:rPr lang="pl-PL" sz="1600" b="1" baseline="0" dirty="0" smtClean="0">
                <a:latin typeface="Arial" panose="020B0604020202020204" pitchFamily="34" charset="0"/>
                <a:cs typeface="Arial" panose="020B0604020202020204" pitchFamily="34" charset="0"/>
              </a:rPr>
              <a:t>przejazdach/przejściach kat. A-E</a:t>
            </a:r>
            <a:endParaRPr lang="pl-PL" sz="1600" b="1" baseline="0" dirty="0">
              <a:latin typeface="Arial" panose="020B0604020202020204" pitchFamily="34" charset="0"/>
              <a:cs typeface="Arial" panose="020B0604020202020204" pitchFamily="34" charset="0"/>
            </a:endParaRPr>
          </a:p>
          <a:p>
            <a:pPr>
              <a:defRPr sz="1600">
                <a:latin typeface="Arial" panose="020B0604020202020204" pitchFamily="34" charset="0"/>
                <a:cs typeface="Arial" panose="020B0604020202020204" pitchFamily="34" charset="0"/>
              </a:defRPr>
            </a:pPr>
            <a:r>
              <a:rPr lang="pl-PL" sz="1600" b="1" u="sng" baseline="0" dirty="0">
                <a:latin typeface="Arial" panose="020B0604020202020204" pitchFamily="34" charset="0"/>
                <a:cs typeface="Arial" panose="020B0604020202020204" pitchFamily="34" charset="0"/>
              </a:rPr>
              <a:t>w </a:t>
            </a:r>
            <a:r>
              <a:rPr lang="pl-PL" sz="1600" b="1" u="sng" baseline="0" dirty="0" smtClean="0">
                <a:latin typeface="Arial" panose="020B0604020202020204" pitchFamily="34" charset="0"/>
                <a:cs typeface="Arial" panose="020B0604020202020204" pitchFamily="34" charset="0"/>
              </a:rPr>
              <a:t>woj. wielkopolskim</a:t>
            </a:r>
            <a:r>
              <a:rPr lang="pl-PL" sz="1600" b="1" baseline="0" dirty="0" smtClean="0">
                <a:latin typeface="Arial" panose="020B0604020202020204" pitchFamily="34" charset="0"/>
                <a:cs typeface="Arial" panose="020B0604020202020204" pitchFamily="34" charset="0"/>
              </a:rPr>
              <a:t> w 2015 r.</a:t>
            </a:r>
            <a:endParaRPr lang="pl-PL" sz="1600" b="1" dirty="0">
              <a:latin typeface="Arial" panose="020B0604020202020204" pitchFamily="34" charset="0"/>
              <a:cs typeface="Arial" panose="020B0604020202020204" pitchFamily="34" charset="0"/>
            </a:endParaRPr>
          </a:p>
        </c:rich>
      </c:tx>
      <c:layout>
        <c:manualLayout>
          <c:xMode val="edge"/>
          <c:yMode val="edge"/>
          <c:x val="0.17385698423981724"/>
          <c:y val="2.5370008240420905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0679376883445119E-2"/>
          <c:y val="0.88254704053631117"/>
          <c:w val="0.35922747612277633"/>
          <c:h val="6.097262909081677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pl-PL" sz="1600" b="1" baseline="0" dirty="0" smtClean="0">
                <a:latin typeface="Arial" panose="020B0604020202020204" pitchFamily="34" charset="0"/>
                <a:cs typeface="Arial" panose="020B0604020202020204" pitchFamily="34" charset="0"/>
              </a:rPr>
              <a:t>Liczba zdarzeń </a:t>
            </a:r>
          </a:p>
          <a:p>
            <a:pPr>
              <a:defRPr sz="1600" b="1"/>
            </a:pPr>
            <a:r>
              <a:rPr lang="pl-PL" sz="1600" b="1" baseline="0" dirty="0" smtClean="0">
                <a:latin typeface="Arial" panose="020B0604020202020204" pitchFamily="34" charset="0"/>
                <a:cs typeface="Arial" panose="020B0604020202020204" pitchFamily="34" charset="0"/>
              </a:rPr>
              <a:t>oraz procentowy udział </a:t>
            </a:r>
            <a:r>
              <a:rPr lang="pl-PL" sz="1600" b="1" u="sng" baseline="0" dirty="0" smtClean="0">
                <a:latin typeface="Arial" panose="020B0604020202020204" pitchFamily="34" charset="0"/>
                <a:cs typeface="Arial" panose="020B0604020202020204" pitchFamily="34" charset="0"/>
              </a:rPr>
              <a:t>w skali kraju</a:t>
            </a:r>
          </a:p>
          <a:p>
            <a:pPr>
              <a:defRPr sz="1600" b="1"/>
            </a:pPr>
            <a:r>
              <a:rPr lang="pl-PL" sz="1600" b="1" baseline="0" dirty="0" smtClean="0">
                <a:latin typeface="Arial" panose="020B0604020202020204" pitchFamily="34" charset="0"/>
                <a:cs typeface="Arial" panose="020B0604020202020204" pitchFamily="34" charset="0"/>
              </a:rPr>
              <a:t>na przejazdach/przejściach kat. A-E</a:t>
            </a:r>
          </a:p>
          <a:p>
            <a:pPr>
              <a:defRPr sz="1600" b="1"/>
            </a:pPr>
            <a:r>
              <a:rPr lang="pl-PL" sz="1600" b="1" u="sng" baseline="0" dirty="0" smtClean="0">
                <a:latin typeface="Arial" panose="020B0604020202020204" pitchFamily="34" charset="0"/>
                <a:cs typeface="Arial" panose="020B0604020202020204" pitchFamily="34" charset="0"/>
              </a:rPr>
              <a:t>w woj. kujawsko-pomorskim </a:t>
            </a:r>
          </a:p>
          <a:p>
            <a:pPr>
              <a:defRPr sz="1600" b="1"/>
            </a:pPr>
            <a:r>
              <a:rPr lang="pl-PL" sz="1600" b="1" baseline="0" dirty="0" smtClean="0">
                <a:latin typeface="Arial" panose="020B0604020202020204" pitchFamily="34" charset="0"/>
                <a:cs typeface="Arial" panose="020B0604020202020204" pitchFamily="34" charset="0"/>
              </a:rPr>
              <a:t>w 2015 r.</a:t>
            </a:r>
            <a:endParaRPr lang="pl-PL" sz="16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1800" b="1" i="0" baseline="0">
                <a:effectLst/>
              </a:rPr>
              <a:t>Liczba oraz procentowy udział</a:t>
            </a:r>
          </a:p>
          <a:p>
            <a:pPr>
              <a:defRPr/>
            </a:pPr>
            <a:r>
              <a:rPr lang="pl-PL" sz="1800" b="1" i="0" baseline="0">
                <a:effectLst/>
              </a:rPr>
              <a:t> </a:t>
            </a:r>
            <a:r>
              <a:rPr lang="pl-PL" sz="1800" b="1" i="0" u="sng" baseline="0">
                <a:effectLst/>
              </a:rPr>
              <a:t>w skali kraju</a:t>
            </a:r>
            <a:r>
              <a:rPr lang="pl-PL" sz="1800" b="1" i="0" baseline="0">
                <a:effectLst/>
              </a:rPr>
              <a:t> przejazdów/przejść kat. A-E </a:t>
            </a:r>
          </a:p>
          <a:p>
            <a:pPr>
              <a:defRPr/>
            </a:pPr>
            <a:r>
              <a:rPr lang="pl-PL" sz="1800" b="1" i="0" baseline="0">
                <a:effectLst/>
              </a:rPr>
              <a:t>na liniach eksploatowanych </a:t>
            </a:r>
            <a:br>
              <a:rPr lang="pl-PL" sz="1800" b="1" i="0" baseline="0">
                <a:effectLst/>
              </a:rPr>
            </a:br>
            <a:r>
              <a:rPr lang="pl-PL" sz="1800" b="1" i="0" baseline="0">
                <a:effectLst/>
              </a:rPr>
              <a:t>i nieeksploatowanych </a:t>
            </a:r>
            <a:endParaRPr lang="pl-PL">
              <a:effectLst/>
            </a:endParaRPr>
          </a:p>
          <a:p>
            <a:pPr>
              <a:defRPr/>
            </a:pPr>
            <a:r>
              <a:rPr lang="pl-PL" sz="1800" b="1" i="0" u="sng" baseline="0">
                <a:effectLst/>
              </a:rPr>
              <a:t>w woj. kujawsko-pomorskim</a:t>
            </a:r>
            <a:endParaRPr lang="pl-P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Liczba oraz procentowy udział</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 </a:t>
            </a:r>
            <a:r>
              <a:rPr lang="pl-PL" sz="1800" b="1" i="0" u="sng" baseline="0" dirty="0">
                <a:effectLst/>
                <a:latin typeface="Arial" panose="020B0604020202020204" pitchFamily="34" charset="0"/>
                <a:cs typeface="Arial" panose="020B0604020202020204" pitchFamily="34" charset="0"/>
              </a:rPr>
              <a:t>w skali kraju</a:t>
            </a:r>
            <a:r>
              <a:rPr lang="pl-PL" sz="1800" b="1" i="0" baseline="0" dirty="0">
                <a:effectLst/>
                <a:latin typeface="Arial" panose="020B0604020202020204" pitchFamily="34" charset="0"/>
                <a:cs typeface="Arial" panose="020B0604020202020204" pitchFamily="34" charset="0"/>
              </a:rPr>
              <a:t> przejazdów/przejść kat. A-E </a:t>
            </a:r>
          </a:p>
          <a:p>
            <a:pPr>
              <a:defRPr sz="1800">
                <a:latin typeface="Arial" panose="020B0604020202020204" pitchFamily="34" charset="0"/>
                <a:cs typeface="Arial" panose="020B0604020202020204" pitchFamily="34" charset="0"/>
              </a:defRPr>
            </a:pPr>
            <a:r>
              <a:rPr lang="pl-PL" sz="1800" b="1" i="0" baseline="0" dirty="0">
                <a:effectLst/>
                <a:latin typeface="Arial" panose="020B0604020202020204" pitchFamily="34" charset="0"/>
                <a:cs typeface="Arial" panose="020B0604020202020204" pitchFamily="34" charset="0"/>
              </a:rPr>
              <a:t>na liniach eksploatowanych </a:t>
            </a:r>
            <a:br>
              <a:rPr lang="pl-PL" sz="1800" b="1" i="0" baseline="0" dirty="0">
                <a:effectLst/>
                <a:latin typeface="Arial" panose="020B0604020202020204" pitchFamily="34" charset="0"/>
                <a:cs typeface="Arial" panose="020B0604020202020204" pitchFamily="34" charset="0"/>
              </a:rPr>
            </a:br>
            <a:r>
              <a:rPr lang="pl-PL" sz="1800" b="1" i="0" baseline="0" dirty="0">
                <a:effectLst/>
                <a:latin typeface="Arial" panose="020B0604020202020204" pitchFamily="34" charset="0"/>
                <a:cs typeface="Arial" panose="020B0604020202020204" pitchFamily="34" charset="0"/>
              </a:rPr>
              <a:t>i nieeksploatowanych </a:t>
            </a:r>
            <a:endParaRPr lang="pl-PL" sz="1800" dirty="0">
              <a:effectLst/>
              <a:latin typeface="Arial" panose="020B0604020202020204" pitchFamily="34" charset="0"/>
              <a:cs typeface="Arial" panose="020B0604020202020204" pitchFamily="34" charset="0"/>
            </a:endParaRPr>
          </a:p>
          <a:p>
            <a:pPr>
              <a:defRPr sz="1800">
                <a:latin typeface="Arial" panose="020B0604020202020204" pitchFamily="34" charset="0"/>
                <a:cs typeface="Arial" panose="020B0604020202020204" pitchFamily="34" charset="0"/>
              </a:defRPr>
            </a:pPr>
            <a:r>
              <a:rPr lang="pl-PL" sz="1800" b="1" i="0" u="sng" baseline="0" dirty="0">
                <a:effectLst/>
                <a:latin typeface="Arial" panose="020B0604020202020204" pitchFamily="34" charset="0"/>
                <a:cs typeface="Arial" panose="020B0604020202020204" pitchFamily="34" charset="0"/>
              </a:rPr>
              <a:t>w woj. </a:t>
            </a:r>
            <a:r>
              <a:rPr lang="pl-PL" sz="1800" b="1" i="0" u="sng" baseline="0" dirty="0" smtClean="0">
                <a:effectLst/>
                <a:latin typeface="Arial" panose="020B0604020202020204" pitchFamily="34" charset="0"/>
                <a:cs typeface="Arial" panose="020B0604020202020204" pitchFamily="34" charset="0"/>
              </a:rPr>
              <a:t>pomorskim</a:t>
            </a:r>
            <a:endParaRPr lang="pl-PL" sz="1800" dirty="0">
              <a:effectLst/>
              <a:latin typeface="Arial" panose="020B0604020202020204" pitchFamily="34" charset="0"/>
              <a:cs typeface="Arial" panose="020B0604020202020204" pitchFamily="34" charset="0"/>
            </a:endParaRPr>
          </a:p>
        </c:rich>
      </c:tx>
      <c:layout>
        <c:manualLayout>
          <c:xMode val="edge"/>
          <c:yMode val="edge"/>
          <c:x val="0.20969857955212173"/>
          <c:y val="1.4521607370420858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pieChart>
        <c:varyColors val="1"/>
        <c:ser>
          <c:idx val="0"/>
          <c:order val="0"/>
          <c:spPr>
            <a:solidFill>
              <a:schemeClr val="bg1">
                <a:lumMod val="65000"/>
              </a:schemeClr>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0.16928836285754809"/>
                  <c:y val="6.1721500345031051E-2"/>
                </c:manualLayout>
              </c:layout>
              <c:tx>
                <c:rich>
                  <a:bodyPr/>
                  <a:lstStyle/>
                  <a:p>
                    <a:r>
                      <a:rPr lang="en-US" baseline="0" dirty="0" smtClean="0"/>
                      <a:t>868 </a:t>
                    </a:r>
                    <a:r>
                      <a:rPr lang="en-US" dirty="0" err="1" smtClean="0"/>
                      <a:t>szt</a:t>
                    </a:r>
                    <a:r>
                      <a:rPr lang="en-US" dirty="0" smtClean="0"/>
                      <a:t>.;</a:t>
                    </a:r>
                  </a:p>
                  <a:p>
                    <a:r>
                      <a:rPr lang="en-US" baseline="0" dirty="0" smtClean="0"/>
                      <a:t> </a:t>
                    </a:r>
                    <a:fld id="{39671C1D-FBB0-4B3C-8265-B566E81920B1}" type="PERCENTAGE">
                      <a:rPr lang="en-US" baseline="0"/>
                      <a:pPr/>
                      <a:t>[PROCENTOWE]</a:t>
                    </a:fld>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5712320785924699"/>
                      <c:h val="0.1575594399690663"/>
                    </c:manualLayout>
                  </c15:layout>
                  <c15:dlblFieldTable/>
                  <c15:showDataLabelsRange val="0"/>
                </c:ext>
              </c:extLst>
            </c:dLbl>
            <c:dLbl>
              <c:idx val="1"/>
              <c:layout>
                <c:manualLayout>
                  <c:x val="6.5192037492232485E-2"/>
                  <c:y val="-0.2165686204072797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fld id="{49C2B7A0-5E09-42E7-81DA-A76E8744370B}" type="VALUE">
                      <a:rPr lang="en-US" b="1" smtClean="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[WARTOŚĆ]</a:t>
                    </a:fld>
                    <a:r>
                      <a:rPr lang="en-US" b="1" dirty="0" smtClean="0">
                        <a:latin typeface="Arial" panose="020B0604020202020204" pitchFamily="34" charset="0"/>
                        <a:cs typeface="Arial" panose="020B0604020202020204" pitchFamily="34" charset="0"/>
                      </a:rPr>
                      <a:t> </a:t>
                    </a:r>
                    <a:r>
                      <a:rPr lang="en-US" b="1" dirty="0" err="1" smtClean="0">
                        <a:latin typeface="Arial" panose="020B0604020202020204" pitchFamily="34" charset="0"/>
                        <a:cs typeface="Arial" panose="020B0604020202020204" pitchFamily="34" charset="0"/>
                      </a:rPr>
                      <a:t>szt</a:t>
                    </a:r>
                    <a:r>
                      <a:rPr lang="en-US" b="1" dirty="0" smtClean="0">
                        <a:latin typeface="Arial" panose="020B0604020202020204" pitchFamily="34" charset="0"/>
                        <a:cs typeface="Arial" panose="020B0604020202020204" pitchFamily="34" charset="0"/>
                      </a:rPr>
                      <a:t>.</a:t>
                    </a:r>
                    <a:r>
                      <a:rPr lang="en-US" b="1" baseline="0" dirty="0" smtClean="0">
                        <a:latin typeface="Arial" panose="020B0604020202020204" pitchFamily="34" charset="0"/>
                        <a:cs typeface="Arial" panose="020B0604020202020204" pitchFamily="34" charset="0"/>
                      </a:rPr>
                      <a:t>; </a:t>
                    </a:r>
                    <a:fld id="{1698CE7C-EF75-49B0-BAC9-C62D6D51C252}" type="PERCENTAGE">
                      <a:rPr lang="en-US" b="1" baseline="0">
                        <a:latin typeface="Arial" panose="020B0604020202020204" pitchFamily="34" charset="0"/>
                        <a:cs typeface="Arial" panose="020B0604020202020204" pitchFamily="34" charset="0"/>
                      </a:rPr>
                      <a:pPr>
                        <a:defRPr sz="1800" b="1">
                          <a:solidFill>
                            <a:schemeClr val="bg1"/>
                          </a:solidFill>
                          <a:latin typeface="Arial" panose="020B0604020202020204" pitchFamily="34" charset="0"/>
                          <a:cs typeface="Arial" panose="020B0604020202020204" pitchFamily="34" charset="0"/>
                        </a:defRPr>
                      </a:pPr>
                      <a:t>[PROCENTOWE]</a:t>
                    </a:fld>
                    <a:endParaRPr lang="en-US" b="1" baseline="0" dirty="0" smtClean="0">
                      <a:latin typeface="Arial" panose="020B0604020202020204" pitchFamily="34" charset="0"/>
                      <a:cs typeface="Arial" panose="020B0604020202020204" pitchFamily="34" charset="0"/>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Arkusz1!$O$26:$O$27</c:f>
              <c:strCache>
                <c:ptCount val="2"/>
                <c:pt idx="0">
                  <c:v>pomorskie</c:v>
                </c:pt>
                <c:pt idx="1">
                  <c:v>pozostałe województwa</c:v>
                </c:pt>
              </c:strCache>
            </c:strRef>
          </c:cat>
          <c:val>
            <c:numRef>
              <c:f>Arkusz1!$P$26:$P$27</c:f>
              <c:numCache>
                <c:formatCode>General</c:formatCode>
                <c:ptCount val="2"/>
                <c:pt idx="0">
                  <c:v>868</c:v>
                </c:pt>
                <c:pt idx="1">
                  <c:v>12892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 zdarzeń </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oraz procentowy udział w skali kraju</a:t>
            </a: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na przejazdach/przejściach kat. A-E</a:t>
            </a:r>
          </a:p>
          <a:p>
            <a:pPr>
              <a:defRPr sz="1800" b="1">
                <a:latin typeface="Arial" panose="020B0604020202020204" pitchFamily="34" charset="0"/>
                <a:cs typeface="Arial" panose="020B0604020202020204" pitchFamily="34" charset="0"/>
              </a:defRPr>
            </a:pPr>
            <a:r>
              <a:rPr lang="pl-PL" sz="1800" b="1" u="sng" dirty="0">
                <a:latin typeface="Arial" panose="020B0604020202020204" pitchFamily="34" charset="0"/>
                <a:cs typeface="Arial" panose="020B0604020202020204" pitchFamily="34" charset="0"/>
              </a:rPr>
              <a:t>w </a:t>
            </a:r>
            <a:r>
              <a:rPr lang="pl-PL" sz="1800" b="1" u="sng" dirty="0" smtClean="0">
                <a:latin typeface="Arial" panose="020B0604020202020204" pitchFamily="34" charset="0"/>
                <a:cs typeface="Arial" panose="020B0604020202020204" pitchFamily="34" charset="0"/>
              </a:rPr>
              <a:t>woj. pomorskim</a:t>
            </a:r>
            <a:r>
              <a:rPr lang="pl-PL" sz="1800" b="1" dirty="0" smtClean="0">
                <a:latin typeface="Arial" panose="020B0604020202020204" pitchFamily="34" charset="0"/>
                <a:cs typeface="Arial" panose="020B0604020202020204" pitchFamily="34" charset="0"/>
              </a:rPr>
              <a:t> </a:t>
            </a:r>
            <a:endParaRPr lang="pl-PL" sz="1800" b="1"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dirty="0">
                <a:latin typeface="Arial" panose="020B0604020202020204" pitchFamily="34" charset="0"/>
                <a:cs typeface="Arial" panose="020B0604020202020204" pitchFamily="34" charset="0"/>
              </a:rPr>
              <a:t>w </a:t>
            </a:r>
            <a:r>
              <a:rPr lang="pl-PL" sz="1800" b="1" dirty="0" smtClean="0">
                <a:latin typeface="Arial" panose="020B0604020202020204" pitchFamily="34" charset="0"/>
                <a:cs typeface="Arial" panose="020B0604020202020204" pitchFamily="34" charset="0"/>
              </a:rPr>
              <a:t>2017 roku</a:t>
            </a:r>
            <a:endParaRPr lang="pl-PL" sz="1800" b="1" dirty="0">
              <a:latin typeface="Arial" panose="020B0604020202020204" pitchFamily="34" charset="0"/>
              <a:cs typeface="Arial" panose="020B0604020202020204" pitchFamily="34" charset="0"/>
            </a:endParaRPr>
          </a:p>
        </c:rich>
      </c:tx>
      <c:layout>
        <c:manualLayout>
          <c:xMode val="edge"/>
          <c:yMode val="edge"/>
          <c:x val="0.20664617519489897"/>
          <c:y val="1.703469789758486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plotArea>
      <c:layout>
        <c:manualLayout>
          <c:layoutTarget val="inner"/>
          <c:xMode val="edge"/>
          <c:yMode val="edge"/>
          <c:x val="0.31285882130587167"/>
          <c:y val="0.34100571783335498"/>
          <c:w val="0.4115252138796755"/>
          <c:h val="0.53779671799431283"/>
        </c:manualLayout>
      </c:layout>
      <c:pieChart>
        <c:varyColors val="1"/>
        <c:ser>
          <c:idx val="0"/>
          <c:order val="0"/>
          <c:spPr>
            <a:solidFill>
              <a:srgbClr val="FF0000"/>
            </a:solidFill>
          </c:spPr>
          <c:dPt>
            <c:idx val="0"/>
            <c:bubble3D val="0"/>
            <c:spPr>
              <a:solidFill>
                <a:srgbClr val="FF0000"/>
              </a:solidFill>
              <a:ln w="19050">
                <a:solidFill>
                  <a:schemeClr val="lt1"/>
                </a:solidFill>
              </a:ln>
              <a:effectLst/>
            </c:spPr>
          </c:dPt>
          <c:dPt>
            <c:idx val="1"/>
            <c:bubble3D val="0"/>
            <c:spPr>
              <a:solidFill>
                <a:schemeClr val="bg1">
                  <a:lumMod val="65000"/>
                </a:schemeClr>
              </a:solidFill>
              <a:ln w="19050">
                <a:solidFill>
                  <a:schemeClr val="lt1"/>
                </a:solidFill>
              </a:ln>
              <a:effectLst/>
            </c:spPr>
          </c:dPt>
          <c:dLbls>
            <c:dLbl>
              <c:idx val="0"/>
              <c:layout>
                <c:manualLayout>
                  <c:x val="4.1154622486909952E-2"/>
                  <c:y val="3.2346686591183402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fld id="{51A3B08E-4D5D-4B1B-9722-C4CD3838E09B}" type="VALUE">
                      <a:rPr lang="en-US" smtClean="0"/>
                      <a:pPr>
                        <a:defRPr sz="1800" b="1">
                          <a:latin typeface="Arial" panose="020B0604020202020204" pitchFamily="34" charset="0"/>
                          <a:cs typeface="Arial" panose="020B0604020202020204" pitchFamily="34" charset="0"/>
                        </a:defRPr>
                      </a:pPr>
                      <a:t>[WARTOŚĆ]</a:t>
                    </a:fld>
                    <a:r>
                      <a:rPr lang="en-US" dirty="0" smtClean="0"/>
                      <a:t> </a:t>
                    </a:r>
                    <a:r>
                      <a:rPr lang="en-US" dirty="0" err="1" smtClean="0"/>
                      <a:t>szt</a:t>
                    </a:r>
                    <a:r>
                      <a:rPr lang="en-US" dirty="0" smtClean="0"/>
                      <a:t>.</a:t>
                    </a:r>
                    <a:r>
                      <a:rPr lang="en-US" baseline="0" dirty="0" smtClean="0"/>
                      <a:t>; </a:t>
                    </a:r>
                    <a:fld id="{722B9814-6361-415A-907C-0B4380D3A9C8}" type="PERCENTAGE">
                      <a:rPr lang="en-US" baseline="0"/>
                      <a:pPr>
                        <a:defRPr sz="1800" b="1">
                          <a:latin typeface="Arial" panose="020B0604020202020204" pitchFamily="34" charset="0"/>
                          <a:cs typeface="Arial" panose="020B0604020202020204" pitchFamily="34" charset="0"/>
                        </a:defRPr>
                      </a:pPr>
                      <a:t>[PROCENTOWE]</a:t>
                    </a:fld>
                    <a:endParaRPr lang="en-US" baseline="0" dirty="0" smtClean="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1"/>
              <c:showBubbleSize val="0"/>
              <c:extLst>
                <c:ext xmlns:c15="http://schemas.microsoft.com/office/drawing/2012/chart" uri="{CE6537A1-D6FC-4f65-9D91-7224C49458BB}">
                  <c15:dlblFieldTable/>
                  <c15:showDataLabelsRange val="0"/>
                </c:ext>
              </c:extLst>
            </c:dLbl>
            <c:dLbl>
              <c:idx val="1"/>
              <c:layout>
                <c:manualLayout>
                  <c:x val="-0.13176897080133895"/>
                  <c:y val="-4.3555365642413142E-2"/>
                </c:manualLayout>
              </c:layout>
              <c:tx>
                <c:rich>
                  <a:bodyPr/>
                  <a:lstStyle/>
                  <a:p>
                    <a:fld id="{A63A6A8F-2911-4F30-8159-0EA71E7BE10F}" type="VALUE">
                      <a:rPr lang="en-US" sz="1800" smtClean="0"/>
                      <a:pPr/>
                      <a:t>[WARTOŚĆ]</a:t>
                    </a:fld>
                    <a:r>
                      <a:rPr lang="en-US" sz="1800" dirty="0" smtClean="0"/>
                      <a:t> </a:t>
                    </a:r>
                    <a:r>
                      <a:rPr lang="en-US" sz="1800" dirty="0" err="1" smtClean="0"/>
                      <a:t>szt</a:t>
                    </a:r>
                    <a:r>
                      <a:rPr lang="en-US" sz="1800" dirty="0" smtClean="0"/>
                      <a:t>.</a:t>
                    </a:r>
                    <a:r>
                      <a:rPr lang="en-US" sz="1800" baseline="0" dirty="0" smtClean="0"/>
                      <a:t>; </a:t>
                    </a:r>
                    <a:fld id="{8C486999-A7FF-4E34-801D-9997B760C104}" type="PERCENTAGE">
                      <a:rPr lang="en-US" sz="1800" baseline="0"/>
                      <a:pPr/>
                      <a:t>[PROCENTOWE]</a:t>
                    </a:fld>
                    <a:endParaRPr lang="en-US" sz="1800" baseline="0" dirty="0" smtClean="0"/>
                  </a:p>
                </c:rich>
              </c:tx>
              <c:showLegendKey val="0"/>
              <c:showVal val="1"/>
              <c:showCatName val="0"/>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4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wielkopolskie!$T$25:$T$26</c:f>
              <c:strCache>
                <c:ptCount val="2"/>
                <c:pt idx="0">
                  <c:v>pomorskie</c:v>
                </c:pt>
                <c:pt idx="1">
                  <c:v>pozostałe województwa</c:v>
                </c:pt>
              </c:strCache>
            </c:strRef>
          </c:cat>
          <c:val>
            <c:numRef>
              <c:f>wielkopolskie!$U$25:$U$26</c:f>
              <c:numCache>
                <c:formatCode>General</c:formatCode>
                <c:ptCount val="2"/>
                <c:pt idx="0">
                  <c:v>6</c:v>
                </c:pt>
                <c:pt idx="1">
                  <c:v>195</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wielkopolskie!$T$25:$T$26</c:f>
              <c:strCache>
                <c:ptCount val="2"/>
                <c:pt idx="0">
                  <c:v>pomorskie</c:v>
                </c:pt>
                <c:pt idx="1">
                  <c:v>pozostałe województwa</c:v>
                </c:pt>
              </c:strCache>
            </c:strRef>
          </c:cat>
          <c:val>
            <c:numRef>
              <c:f>wielkopolskie!$V$25:$V$26</c:f>
              <c:numCache>
                <c:formatCode>General</c:formatCode>
                <c:ptCount val="2"/>
                <c:pt idx="0">
                  <c:v>2.9850746268656716E-2</c:v>
                </c:pt>
                <c:pt idx="1">
                  <c:v>0.97014925373134331</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na przejazdach/przejściach kat. A- E </a:t>
            </a: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podziale na kategorie </a:t>
            </a:r>
          </a:p>
          <a:p>
            <a:pPr>
              <a:defRPr sz="1800" b="1">
                <a:latin typeface="Arial" panose="020B0604020202020204" pitchFamily="34" charset="0"/>
                <a:cs typeface="Arial" panose="020B0604020202020204" pitchFamily="34" charset="0"/>
              </a:defRPr>
            </a:pPr>
            <a:r>
              <a:rPr lang="pl-PL" sz="1800" b="1" u="sng" baseline="0" dirty="0">
                <a:latin typeface="Arial" panose="020B0604020202020204" pitchFamily="34" charset="0"/>
                <a:cs typeface="Arial" panose="020B0604020202020204" pitchFamily="34" charset="0"/>
              </a:rPr>
              <a:t>w </a:t>
            </a:r>
            <a:r>
              <a:rPr lang="pl-PL" sz="1800" b="1" u="sng" baseline="0" dirty="0" smtClean="0">
                <a:latin typeface="Arial" panose="020B0604020202020204" pitchFamily="34" charset="0"/>
                <a:cs typeface="Arial" panose="020B0604020202020204" pitchFamily="34" charset="0"/>
              </a:rPr>
              <a:t>woj. pomorskim </a:t>
            </a:r>
            <a:endParaRPr lang="pl-PL" sz="1800" b="1" u="sng" baseline="0" dirty="0">
              <a:latin typeface="Arial" panose="020B0604020202020204" pitchFamily="34" charset="0"/>
              <a:cs typeface="Arial" panose="020B0604020202020204" pitchFamily="34" charset="0"/>
            </a:endParaRPr>
          </a:p>
          <a:p>
            <a:pPr>
              <a:defRPr sz="1800" b="1">
                <a:latin typeface="Arial" panose="020B0604020202020204" pitchFamily="34" charset="0"/>
                <a:cs typeface="Arial" panose="020B0604020202020204" pitchFamily="34" charset="0"/>
              </a:defRPr>
            </a:pPr>
            <a:r>
              <a:rPr lang="pl-PL" sz="1800" b="1" baseline="0" dirty="0">
                <a:latin typeface="Arial" panose="020B0604020202020204" pitchFamily="34" charset="0"/>
                <a:cs typeface="Arial" panose="020B0604020202020204" pitchFamily="34" charset="0"/>
              </a:rPr>
              <a:t>w latach </a:t>
            </a:r>
            <a:r>
              <a:rPr lang="pl-PL" sz="1800" b="1" baseline="0" dirty="0" smtClean="0">
                <a:latin typeface="Arial" panose="020B0604020202020204" pitchFamily="34" charset="0"/>
                <a:cs typeface="Arial" panose="020B0604020202020204" pitchFamily="34" charset="0"/>
              </a:rPr>
              <a:t>2015-2017</a:t>
            </a:r>
            <a:endParaRPr lang="pl-PL" sz="1800" b="1" dirty="0">
              <a:latin typeface="Arial" panose="020B0604020202020204" pitchFamily="34" charset="0"/>
              <a:cs typeface="Arial" panose="020B0604020202020204" pitchFamily="34" charset="0"/>
            </a:endParaRPr>
          </a:p>
        </c:rich>
      </c:tx>
      <c:layout>
        <c:manualLayout>
          <c:xMode val="edge"/>
          <c:yMode val="edge"/>
          <c:x val="0.22822152343155974"/>
          <c:y val="3.564257515159334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świętokrzyskie!$AA$7</c:f>
              <c:strCache>
                <c:ptCount val="1"/>
                <c:pt idx="0">
                  <c:v>A</c:v>
                </c:pt>
              </c:strCache>
            </c:strRef>
          </c:tx>
          <c:spPr>
            <a:solidFill>
              <a:schemeClr val="tx1">
                <a:lumMod val="65000"/>
                <a:lumOff val="3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świętokrzyskie!$AA$8:$AA$10</c:f>
              <c:numCache>
                <c:formatCode>General</c:formatCode>
                <c:ptCount val="3"/>
                <c:pt idx="0">
                  <c:v>3</c:v>
                </c:pt>
                <c:pt idx="1">
                  <c:v>0</c:v>
                </c:pt>
                <c:pt idx="2">
                  <c:v>0</c:v>
                </c:pt>
              </c:numCache>
            </c:numRef>
          </c:val>
        </c:ser>
        <c:ser>
          <c:idx val="1"/>
          <c:order val="1"/>
          <c:tx>
            <c:strRef>
              <c:f>świętokrzyskie!$AB$7</c:f>
              <c:strCache>
                <c:ptCount val="1"/>
                <c:pt idx="0">
                  <c:v>B</c:v>
                </c:pt>
              </c:strCache>
            </c:strRef>
          </c:tx>
          <c:spPr>
            <a:solidFill>
              <a:schemeClr val="accent2">
                <a:lumMod val="60000"/>
                <a:lumOff val="4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świętokrzyskie!$AB$8:$AB$10</c:f>
              <c:numCache>
                <c:formatCode>General</c:formatCode>
                <c:ptCount val="3"/>
                <c:pt idx="0">
                  <c:v>2</c:v>
                </c:pt>
                <c:pt idx="1">
                  <c:v>1</c:v>
                </c:pt>
                <c:pt idx="2">
                  <c:v>0</c:v>
                </c:pt>
              </c:numCache>
            </c:numRef>
          </c:val>
        </c:ser>
        <c:ser>
          <c:idx val="2"/>
          <c:order val="2"/>
          <c:tx>
            <c:strRef>
              <c:f>świętokrzyskie!$AC$7</c:f>
              <c:strCache>
                <c:ptCount val="1"/>
                <c:pt idx="0">
                  <c:v>C</c:v>
                </c:pt>
              </c:strCache>
            </c:strRef>
          </c:tx>
          <c:spPr>
            <a:solidFill>
              <a:srgbClr val="C00000"/>
            </a:solidFill>
            <a:ln>
              <a:noFill/>
            </a:ln>
            <a:effectLst/>
            <a:sp3d/>
          </c:spPr>
          <c:invertIfNegative val="0"/>
          <c:dLbls>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świętokrzyskie!$AC$8:$AC$10</c:f>
              <c:numCache>
                <c:formatCode>General</c:formatCode>
                <c:ptCount val="3"/>
                <c:pt idx="0">
                  <c:v>2</c:v>
                </c:pt>
                <c:pt idx="1">
                  <c:v>0</c:v>
                </c:pt>
                <c:pt idx="2">
                  <c:v>0</c:v>
                </c:pt>
              </c:numCache>
            </c:numRef>
          </c:val>
        </c:ser>
        <c:ser>
          <c:idx val="3"/>
          <c:order val="3"/>
          <c:tx>
            <c:strRef>
              <c:f>świętokrzyskie!$AD$7</c:f>
              <c:strCache>
                <c:ptCount val="1"/>
                <c:pt idx="0">
                  <c:v>D</c:v>
                </c:pt>
              </c:strCache>
            </c:strRef>
          </c:tx>
          <c:spPr>
            <a:solidFill>
              <a:schemeClr val="tx1">
                <a:lumMod val="95000"/>
                <a:lumOff val="5000"/>
              </a:schemeClr>
            </a:solidFill>
            <a:ln>
              <a:noFill/>
            </a:ln>
            <a:effectLst/>
            <a:sp3d/>
          </c:spPr>
          <c:invertIfNegative val="0"/>
          <c:dLbls>
            <c:dLbl>
              <c:idx val="0"/>
              <c:layout>
                <c:manualLayout>
                  <c:x val="4.7047047603277067E-3"/>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1.048638885305126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2.359437491936524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świętokrzyskie!$AD$8:$AD$10</c:f>
              <c:numCache>
                <c:formatCode>General</c:formatCode>
                <c:ptCount val="3"/>
                <c:pt idx="0">
                  <c:v>5</c:v>
                </c:pt>
                <c:pt idx="1">
                  <c:v>4</c:v>
                </c:pt>
                <c:pt idx="2">
                  <c:v>5</c:v>
                </c:pt>
              </c:numCache>
            </c:numRef>
          </c:val>
        </c:ser>
        <c:ser>
          <c:idx val="4"/>
          <c:order val="4"/>
          <c:tx>
            <c:strRef>
              <c:f>świętokrzyskie!$AE$7</c:f>
              <c:strCache>
                <c:ptCount val="1"/>
                <c:pt idx="0">
                  <c:v>E</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świętokrzyskie!$Z$8:$Z$10</c:f>
              <c:numCache>
                <c:formatCode>General</c:formatCode>
                <c:ptCount val="3"/>
                <c:pt idx="0">
                  <c:v>2015</c:v>
                </c:pt>
                <c:pt idx="1">
                  <c:v>2016</c:v>
                </c:pt>
                <c:pt idx="2">
                  <c:v>2017</c:v>
                </c:pt>
              </c:numCache>
            </c:numRef>
          </c:cat>
          <c:val>
            <c:numRef>
              <c:f>świętokrzyskie!$AE$8:$AE$10</c:f>
              <c:numCache>
                <c:formatCode>General</c:formatCode>
                <c:ptCount val="3"/>
                <c:pt idx="0">
                  <c:v>0</c:v>
                </c:pt>
                <c:pt idx="1">
                  <c:v>1</c:v>
                </c:pt>
                <c:pt idx="2">
                  <c:v>1</c:v>
                </c:pt>
              </c:numCache>
            </c:numRef>
          </c:val>
        </c:ser>
        <c:dLbls>
          <c:showLegendKey val="0"/>
          <c:showVal val="0"/>
          <c:showCatName val="0"/>
          <c:showSerName val="0"/>
          <c:showPercent val="0"/>
          <c:showBubbleSize val="0"/>
        </c:dLbls>
        <c:gapWidth val="150"/>
        <c:shape val="box"/>
        <c:axId val="389426448"/>
        <c:axId val="389422920"/>
        <c:axId val="0"/>
      </c:bar3DChart>
      <c:catAx>
        <c:axId val="389426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89422920"/>
        <c:crosses val="autoZero"/>
        <c:auto val="1"/>
        <c:lblAlgn val="ctr"/>
        <c:lblOffset val="100"/>
        <c:noMultiLvlLbl val="0"/>
      </c:catAx>
      <c:valAx>
        <c:axId val="38942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38942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r>
              <a:rPr lang="pl-PL" sz="1800" b="1" dirty="0">
                <a:latin typeface="Arial" panose="020B0604020202020204" pitchFamily="34" charset="0"/>
                <a:cs typeface="Arial" panose="020B0604020202020204" pitchFamily="34" charset="0"/>
              </a:rPr>
              <a:t>Liczba</a:t>
            </a:r>
            <a:r>
              <a:rPr lang="pl-PL" sz="1800" b="1" baseline="0" dirty="0">
                <a:latin typeface="Arial" panose="020B0604020202020204" pitchFamily="34" charset="0"/>
                <a:cs typeface="Arial" panose="020B0604020202020204" pitchFamily="34" charset="0"/>
              </a:rPr>
              <a:t> zdarzeń, </a:t>
            </a:r>
            <a:r>
              <a:rPr lang="pl-PL" sz="1800" b="1" i="0" u="none" strike="noStrike" baseline="0" dirty="0">
                <a:effectLst/>
                <a:latin typeface="Arial" panose="020B0604020202020204" pitchFamily="34" charset="0"/>
                <a:cs typeface="Arial" panose="020B0604020202020204" pitchFamily="34" charset="0"/>
              </a:rPr>
              <a:t>ciężko rannych i zabitych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 na przejazdach kat A-E </a:t>
            </a: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z udziałem pojazdów i pieszych, w woj. </a:t>
            </a:r>
            <a:r>
              <a:rPr lang="pl-PL" sz="1800" b="1" baseline="0" dirty="0" smtClean="0">
                <a:latin typeface="Arial" panose="020B0604020202020204" pitchFamily="34" charset="0"/>
                <a:cs typeface="Arial" panose="020B0604020202020204" pitchFamily="34" charset="0"/>
              </a:rPr>
              <a:t>pomorskim </a:t>
            </a:r>
            <a:endParaRPr lang="pl-PL" sz="1800" b="1" baseline="0" dirty="0">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b="1">
                <a:solidFill>
                  <a:sysClr val="windowText" lastClr="000000">
                    <a:lumMod val="65000"/>
                    <a:lumOff val="35000"/>
                  </a:sysClr>
                </a:solidFill>
              </a:defRPr>
            </a:pPr>
            <a:r>
              <a:rPr lang="pl-PL" sz="1800" b="1" baseline="0" dirty="0">
                <a:latin typeface="Arial" panose="020B0604020202020204" pitchFamily="34" charset="0"/>
                <a:cs typeface="Arial" panose="020B0604020202020204" pitchFamily="34" charset="0"/>
              </a:rPr>
              <a:t>w latach 2011-2017</a:t>
            </a:r>
            <a:endParaRPr lang="pl-PL" sz="1800" b="1" dirty="0">
              <a:latin typeface="Arial" panose="020B0604020202020204" pitchFamily="34" charset="0"/>
              <a:cs typeface="Arial" panose="020B0604020202020204" pitchFamily="34" charset="0"/>
            </a:endParaRPr>
          </a:p>
        </c:rich>
      </c:tx>
      <c:layout>
        <c:manualLayout>
          <c:xMode val="edge"/>
          <c:yMode val="edge"/>
          <c:x val="0.2361264695155805"/>
          <c:y val="2.9226016195122821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spc="0" baseline="0">
              <a:solidFill>
                <a:sysClr val="windowText" lastClr="000000">
                  <a:lumMod val="65000"/>
                  <a:lumOff val="35000"/>
                </a:sysClr>
              </a:solidFill>
              <a:latin typeface="+mn-lt"/>
              <a:ea typeface="+mn-ea"/>
              <a:cs typeface="+mn-cs"/>
            </a:defRPr>
          </a:pPr>
          <a:endParaRPr lang="pl-P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7813066714680972E-2"/>
          <c:y val="0.25103741328514234"/>
          <c:w val="0.95361759529370682"/>
          <c:h val="0.63288025849750751"/>
        </c:manualLayout>
      </c:layout>
      <c:bar3DChart>
        <c:barDir val="col"/>
        <c:grouping val="stacked"/>
        <c:varyColors val="0"/>
        <c:ser>
          <c:idx val="1"/>
          <c:order val="0"/>
          <c:tx>
            <c:strRef>
              <c:f>świętokrzyskie!$AA$18</c:f>
              <c:strCache>
                <c:ptCount val="1"/>
                <c:pt idx="0">
                  <c:v>pojazdy drogowe</c:v>
                </c:pt>
              </c:strCache>
            </c:strRef>
          </c:tx>
          <c:spPr>
            <a:solidFill>
              <a:srgbClr val="FF0000"/>
            </a:solidFill>
            <a:ln>
              <a:noFill/>
            </a:ln>
            <a:effectLst/>
            <a:sp3d/>
          </c:spPr>
          <c:invertIfNegative val="0"/>
          <c:dLbls>
            <c:dLbl>
              <c:idx val="0"/>
              <c:layout>
                <c:manualLayout>
                  <c:x val="-1.3263812851151855E-3"/>
                  <c:y val="-1.4795918268279513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1346065815428280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4.0092860891766786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3.0106975265768283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263812851150639E-3"/>
                  <c:y val="-1.1794987601136994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1.3263812851151613E-3"/>
                  <c:y val="-0.1069655571604963"/>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3263812851152584E-3"/>
                  <c:y val="-6.709677093646707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świętokrzyskie!$Z$19:$Z$25</c:f>
              <c:numCache>
                <c:formatCode>General</c:formatCode>
                <c:ptCount val="7"/>
                <c:pt idx="0">
                  <c:v>2011</c:v>
                </c:pt>
                <c:pt idx="1">
                  <c:v>2012</c:v>
                </c:pt>
                <c:pt idx="2">
                  <c:v>2013</c:v>
                </c:pt>
                <c:pt idx="3">
                  <c:v>2014</c:v>
                </c:pt>
                <c:pt idx="4">
                  <c:v>2015</c:v>
                </c:pt>
                <c:pt idx="5">
                  <c:v>2016</c:v>
                </c:pt>
                <c:pt idx="6">
                  <c:v>2017</c:v>
                </c:pt>
              </c:numCache>
            </c:numRef>
          </c:cat>
          <c:val>
            <c:numRef>
              <c:f>świętokrzyskie!$AA$19:$AA$25</c:f>
              <c:numCache>
                <c:formatCode>General</c:formatCode>
                <c:ptCount val="7"/>
                <c:pt idx="0">
                  <c:v>14</c:v>
                </c:pt>
                <c:pt idx="1">
                  <c:v>17</c:v>
                </c:pt>
                <c:pt idx="2">
                  <c:v>10</c:v>
                </c:pt>
                <c:pt idx="3">
                  <c:v>6</c:v>
                </c:pt>
                <c:pt idx="4">
                  <c:v>12</c:v>
                </c:pt>
                <c:pt idx="5">
                  <c:v>5</c:v>
                </c:pt>
                <c:pt idx="6">
                  <c:v>5</c:v>
                </c:pt>
              </c:numCache>
            </c:numRef>
          </c:val>
        </c:ser>
        <c:ser>
          <c:idx val="2"/>
          <c:order val="1"/>
          <c:tx>
            <c:strRef>
              <c:f>świętokrzyskie!$AB$18</c:f>
              <c:strCache>
                <c:ptCount val="1"/>
                <c:pt idx="0">
                  <c:v>piesi</c:v>
                </c:pt>
              </c:strCache>
            </c:strRef>
          </c:tx>
          <c:spPr>
            <a:solidFill>
              <a:schemeClr val="accent3"/>
            </a:solidFill>
            <a:ln>
              <a:noFill/>
            </a:ln>
            <a:effectLst/>
            <a:sp3d/>
          </c:spPr>
          <c:invertIfNegative val="0"/>
          <c:dLbls>
            <c:dLbl>
              <c:idx val="0"/>
              <c:layout>
                <c:manualLayout>
                  <c:x val="0"/>
                  <c:y val="-4.7294204325858631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2.1828094304242384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2.910412573898984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9.2846689958061279E-3"/>
                  <c:y val="-2.3122020306912391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0922906542130158E-2"/>
                  <c:y val="-4.8831967105683438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3.9791438553454838E-3"/>
                  <c:y val="-4.1921768426791954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6527625702304197E-3"/>
                  <c:y val="-2.7125850158512439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świętokrzyskie!$Z$19:$Z$25</c:f>
              <c:numCache>
                <c:formatCode>General</c:formatCode>
                <c:ptCount val="7"/>
                <c:pt idx="0">
                  <c:v>2011</c:v>
                </c:pt>
                <c:pt idx="1">
                  <c:v>2012</c:v>
                </c:pt>
                <c:pt idx="2">
                  <c:v>2013</c:v>
                </c:pt>
                <c:pt idx="3">
                  <c:v>2014</c:v>
                </c:pt>
                <c:pt idx="4">
                  <c:v>2015</c:v>
                </c:pt>
                <c:pt idx="5">
                  <c:v>2016</c:v>
                </c:pt>
                <c:pt idx="6">
                  <c:v>2017</c:v>
                </c:pt>
              </c:numCache>
            </c:numRef>
          </c:cat>
          <c:val>
            <c:numRef>
              <c:f>świętokrzyskie!$AB$19:$AB$25</c:f>
              <c:numCache>
                <c:formatCode>General</c:formatCode>
                <c:ptCount val="7"/>
                <c:pt idx="0">
                  <c:v>0</c:v>
                </c:pt>
                <c:pt idx="1">
                  <c:v>0</c:v>
                </c:pt>
                <c:pt idx="2">
                  <c:v>2</c:v>
                </c:pt>
                <c:pt idx="3">
                  <c:v>3</c:v>
                </c:pt>
                <c:pt idx="4">
                  <c:v>0</c:v>
                </c:pt>
                <c:pt idx="5">
                  <c:v>1</c:v>
                </c:pt>
                <c:pt idx="6">
                  <c:v>1</c:v>
                </c:pt>
              </c:numCache>
            </c:numRef>
          </c:val>
        </c:ser>
        <c:dLbls>
          <c:showLegendKey val="0"/>
          <c:showVal val="0"/>
          <c:showCatName val="0"/>
          <c:showSerName val="0"/>
          <c:showPercent val="0"/>
          <c:showBubbleSize val="0"/>
        </c:dLbls>
        <c:gapWidth val="150"/>
        <c:shape val="box"/>
        <c:axId val="389426840"/>
        <c:axId val="430348816"/>
        <c:axId val="0"/>
      </c:bar3DChart>
      <c:catAx>
        <c:axId val="3894268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430348816"/>
        <c:crosses val="autoZero"/>
        <c:auto val="1"/>
        <c:lblAlgn val="ctr"/>
        <c:lblOffset val="100"/>
        <c:noMultiLvlLbl val="0"/>
      </c:catAx>
      <c:valAx>
        <c:axId val="43034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38942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136501234129188E-2"/>
          <c:y val="1.4967541057908484E-2"/>
          <c:w val="0.90286351706036749"/>
          <c:h val="0.88160866817406136"/>
        </c:manualLayout>
      </c:layout>
      <c:lineChart>
        <c:grouping val="standard"/>
        <c:varyColors val="0"/>
        <c:ser>
          <c:idx val="0"/>
          <c:order val="0"/>
          <c:tx>
            <c:strRef>
              <c:f>świętokrzyskie!$D$54</c:f>
              <c:strCache>
                <c:ptCount val="1"/>
                <c:pt idx="0">
                  <c:v>zabici</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świętokrzyskie!$E$53:$K$53</c:f>
              <c:strCache>
                <c:ptCount val="7"/>
                <c:pt idx="0">
                  <c:v>2011</c:v>
                </c:pt>
                <c:pt idx="1">
                  <c:v>2012</c:v>
                </c:pt>
                <c:pt idx="2">
                  <c:v>2013</c:v>
                </c:pt>
                <c:pt idx="3">
                  <c:v>2014</c:v>
                </c:pt>
                <c:pt idx="4">
                  <c:v>2015</c:v>
                </c:pt>
                <c:pt idx="5">
                  <c:v>2016</c:v>
                </c:pt>
                <c:pt idx="6">
                  <c:v>2017 (I-XI)</c:v>
                </c:pt>
              </c:strCache>
            </c:strRef>
          </c:cat>
          <c:val>
            <c:numRef>
              <c:f>świętokrzyskie!$E$54:$K$54</c:f>
              <c:numCache>
                <c:formatCode>General</c:formatCode>
                <c:ptCount val="7"/>
                <c:pt idx="0">
                  <c:v>4</c:v>
                </c:pt>
                <c:pt idx="1">
                  <c:v>3</c:v>
                </c:pt>
                <c:pt idx="2">
                  <c:v>1</c:v>
                </c:pt>
                <c:pt idx="3">
                  <c:v>6</c:v>
                </c:pt>
                <c:pt idx="4">
                  <c:v>3</c:v>
                </c:pt>
                <c:pt idx="5">
                  <c:v>2</c:v>
                </c:pt>
                <c:pt idx="6">
                  <c:v>1</c:v>
                </c:pt>
              </c:numCache>
            </c:numRef>
          </c:val>
          <c:smooth val="0"/>
        </c:ser>
        <c:ser>
          <c:idx val="1"/>
          <c:order val="1"/>
          <c:tx>
            <c:strRef>
              <c:f>świętokrzyskie!$D$55</c:f>
              <c:strCache>
                <c:ptCount val="1"/>
                <c:pt idx="0">
                  <c:v>ciężko ranni</c:v>
                </c:pt>
              </c:strCache>
            </c:strRef>
          </c:tx>
          <c:spPr>
            <a:ln w="28575" cap="rnd">
              <a:solidFill>
                <a:schemeClr val="accent2"/>
              </a:solidFill>
              <a:round/>
            </a:ln>
            <a:effectLst/>
          </c:spPr>
          <c:marker>
            <c:symbol val="none"/>
          </c:marker>
          <c:dLbls>
            <c:dLbl>
              <c:idx val="0"/>
              <c:layout>
                <c:manualLayout>
                  <c:x val="-9.7806182032817591E-3"/>
                  <c:y val="-2.308652455922007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świętokrzyskie!$E$53:$K$53</c:f>
              <c:strCache>
                <c:ptCount val="7"/>
                <c:pt idx="0">
                  <c:v>2011</c:v>
                </c:pt>
                <c:pt idx="1">
                  <c:v>2012</c:v>
                </c:pt>
                <c:pt idx="2">
                  <c:v>2013</c:v>
                </c:pt>
                <c:pt idx="3">
                  <c:v>2014</c:v>
                </c:pt>
                <c:pt idx="4">
                  <c:v>2015</c:v>
                </c:pt>
                <c:pt idx="5">
                  <c:v>2016</c:v>
                </c:pt>
                <c:pt idx="6">
                  <c:v>2017 (I-XI)</c:v>
                </c:pt>
              </c:strCache>
            </c:strRef>
          </c:cat>
          <c:val>
            <c:numRef>
              <c:f>świętokrzyskie!$E$55:$K$55</c:f>
              <c:numCache>
                <c:formatCode>General</c:formatCode>
                <c:ptCount val="7"/>
                <c:pt idx="0">
                  <c:v>8</c:v>
                </c:pt>
                <c:pt idx="1">
                  <c:v>1</c:v>
                </c:pt>
                <c:pt idx="2">
                  <c:v>2</c:v>
                </c:pt>
                <c:pt idx="3">
                  <c:v>1</c:v>
                </c:pt>
                <c:pt idx="4">
                  <c:v>3</c:v>
                </c:pt>
                <c:pt idx="5">
                  <c:v>0</c:v>
                </c:pt>
                <c:pt idx="6">
                  <c:v>0</c:v>
                </c:pt>
              </c:numCache>
            </c:numRef>
          </c:val>
          <c:smooth val="0"/>
        </c:ser>
        <c:dLbls>
          <c:showLegendKey val="0"/>
          <c:showVal val="0"/>
          <c:showCatName val="0"/>
          <c:showSerName val="0"/>
          <c:showPercent val="0"/>
          <c:showBubbleSize val="0"/>
        </c:dLbls>
        <c:smooth val="0"/>
        <c:axId val="430347640"/>
        <c:axId val="430344504"/>
      </c:lineChart>
      <c:catAx>
        <c:axId val="430347640"/>
        <c:scaling>
          <c:orientation val="minMax"/>
        </c:scaling>
        <c:delete val="1"/>
        <c:axPos val="b"/>
        <c:numFmt formatCode="General" sourceLinked="1"/>
        <c:majorTickMark val="none"/>
        <c:minorTickMark val="none"/>
        <c:tickLblPos val="nextTo"/>
        <c:crossAx val="430344504"/>
        <c:crosses val="autoZero"/>
        <c:auto val="1"/>
        <c:lblAlgn val="ctr"/>
        <c:lblOffset val="100"/>
        <c:noMultiLvlLbl val="0"/>
      </c:catAx>
      <c:valAx>
        <c:axId val="430344504"/>
        <c:scaling>
          <c:orientation val="minMax"/>
          <c:max val="25"/>
        </c:scaling>
        <c:delete val="1"/>
        <c:axPos val="l"/>
        <c:numFmt formatCode="General" sourceLinked="1"/>
        <c:majorTickMark val="none"/>
        <c:minorTickMark val="none"/>
        <c:tickLblPos val="nextTo"/>
        <c:crossAx val="430347640"/>
        <c:crosses val="autoZero"/>
        <c:crossBetween val="between"/>
      </c:valAx>
      <c:spPr>
        <a:noFill/>
        <a:ln w="25400">
          <a:noFill/>
        </a:ln>
        <a:effectLst/>
      </c:spPr>
    </c:plotArea>
    <c:legend>
      <c:legendPos val="b"/>
      <c:layout>
        <c:manualLayout>
          <c:xMode val="edge"/>
          <c:yMode val="edge"/>
          <c:x val="0.46595195175041709"/>
          <c:y val="0.93237416563366726"/>
          <c:w val="0.18825797728234137"/>
          <c:h val="4.03813651137594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94813534662805E-2"/>
          <c:y val="3.9549145655383658E-2"/>
          <c:w val="0.93514678472809554"/>
          <c:h val="0.67489335947341444"/>
        </c:manualLayout>
      </c:layout>
      <c:lineChart>
        <c:grouping val="standard"/>
        <c:varyColors val="0"/>
        <c:ser>
          <c:idx val="0"/>
          <c:order val="0"/>
          <c:tx>
            <c:strRef>
              <c:f>wielkopolskie!$L$57:$P$57</c:f>
              <c:strCache>
                <c:ptCount val="5"/>
                <c:pt idx="4">
                  <c:v>liczba ciężko rannych w wypadkach na przejazdach kat. A-D z udziałem pojazdów (Polska)</c:v>
                </c:pt>
              </c:strCache>
            </c:strRef>
          </c:tx>
          <c:spPr>
            <a:ln w="28575" cap="rnd">
              <a:solidFill>
                <a:schemeClr val="accent1"/>
              </a:solidFill>
              <a:round/>
            </a:ln>
            <a:effectLst/>
          </c:spPr>
          <c:marker>
            <c:symbol val="none"/>
          </c:marker>
          <c:dLbls>
            <c:dLbl>
              <c:idx val="0"/>
              <c:layout>
                <c:manualLayout>
                  <c:x val="-3.0587276675549363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4257749876615264E-2"/>
                  <c:y val="8.21167942207018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810767742571355E-2"/>
                  <c:y val="7.116788832460833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481240943637325E-2"/>
                  <c:y val="8.211679422070192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5.5057098015988813E-2"/>
                  <c:y val="1.094890589609359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3.1810767742571314E-2"/>
                  <c:y val="9.8540153064842206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7928223077681185E-2"/>
                  <c:y val="7.390511479863173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wielkopolskie!$Q$56:$X$56</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wielkopolskie!$Q$57:$X$57</c:f>
              <c:numCache>
                <c:formatCode>General</c:formatCode>
                <c:ptCount val="8"/>
                <c:pt idx="0">
                  <c:v>46</c:v>
                </c:pt>
                <c:pt idx="1">
                  <c:v>46</c:v>
                </c:pt>
                <c:pt idx="2">
                  <c:v>27</c:v>
                </c:pt>
                <c:pt idx="3">
                  <c:v>31</c:v>
                </c:pt>
                <c:pt idx="4">
                  <c:v>21</c:v>
                </c:pt>
                <c:pt idx="5">
                  <c:v>34</c:v>
                </c:pt>
                <c:pt idx="6">
                  <c:v>30</c:v>
                </c:pt>
                <c:pt idx="7">
                  <c:v>25</c:v>
                </c:pt>
              </c:numCache>
            </c:numRef>
          </c:val>
          <c:smooth val="0"/>
        </c:ser>
        <c:ser>
          <c:idx val="1"/>
          <c:order val="1"/>
          <c:tx>
            <c:strRef>
              <c:f>wielkopolskie!$L$58:$P$58</c:f>
              <c:strCache>
                <c:ptCount val="5"/>
                <c:pt idx="4">
                  <c:v>liczba ciężko rannych w wypadkach na przejazdach/przejściach kat. A-E z udziałem pojazdów i pieszych (Polska) </c:v>
                </c:pt>
              </c:strCache>
            </c:strRef>
          </c:tx>
          <c:spPr>
            <a:ln w="28575" cap="rnd">
              <a:solidFill>
                <a:schemeClr val="accent2"/>
              </a:solidFill>
              <a:round/>
            </a:ln>
            <a:effectLst/>
          </c:spPr>
          <c:marker>
            <c:symbol val="none"/>
          </c:marker>
          <c:dLbls>
            <c:dLbl>
              <c:idx val="0"/>
              <c:layout>
                <c:manualLayout>
                  <c:x val="-1.4681892804263706E-2"/>
                  <c:y val="-5.474452948046796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6.1174553351099129E-3"/>
                  <c:y val="-5.748175595449135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5644374691538159E-3"/>
                  <c:y val="-7.664234127265517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234910670219826E-2"/>
                  <c:y val="-6.295620890253819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345840173724171E-2"/>
                  <c:y val="-9.306570011679561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7879285361757891E-3"/>
                  <c:y val="-7.11678883246083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6.1174553351098677E-3"/>
                  <c:y val="-7.390511479863173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wielkopolskie!$Q$56:$X$56</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wielkopolskie!$Q$58:$X$58</c:f>
              <c:numCache>
                <c:formatCode>General</c:formatCode>
                <c:ptCount val="8"/>
                <c:pt idx="0">
                  <c:v>56</c:v>
                </c:pt>
                <c:pt idx="1">
                  <c:v>51</c:v>
                </c:pt>
                <c:pt idx="2">
                  <c:v>36</c:v>
                </c:pt>
                <c:pt idx="3">
                  <c:v>36</c:v>
                </c:pt>
                <c:pt idx="4">
                  <c:v>24</c:v>
                </c:pt>
                <c:pt idx="5">
                  <c:v>40</c:v>
                </c:pt>
                <c:pt idx="6">
                  <c:v>37</c:v>
                </c:pt>
                <c:pt idx="7">
                  <c:v>28</c:v>
                </c:pt>
              </c:numCache>
            </c:numRef>
          </c:val>
          <c:smooth val="0"/>
        </c:ser>
        <c:dLbls>
          <c:showLegendKey val="0"/>
          <c:showVal val="0"/>
          <c:showCatName val="0"/>
          <c:showSerName val="0"/>
          <c:showPercent val="0"/>
          <c:showBubbleSize val="0"/>
        </c:dLbls>
        <c:smooth val="0"/>
        <c:axId val="430344896"/>
        <c:axId val="430342544"/>
      </c:lineChart>
      <c:catAx>
        <c:axId val="43034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0342544"/>
        <c:crosses val="autoZero"/>
        <c:auto val="1"/>
        <c:lblAlgn val="ctr"/>
        <c:lblOffset val="100"/>
        <c:noMultiLvlLbl val="0"/>
      </c:catAx>
      <c:valAx>
        <c:axId val="430342544"/>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03448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egendEntry>
        <c:idx val="1"/>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legendEntry>
      <c:layout>
        <c:manualLayout>
          <c:xMode val="edge"/>
          <c:yMode val="edge"/>
          <c:x val="7.5850954896242662E-2"/>
          <c:y val="0.80428034864657239"/>
          <c:w val="0.84829799386963534"/>
          <c:h val="0.195719651353427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wielkopolskie!$P$65</c:f>
              <c:strCache>
                <c:ptCount val="1"/>
                <c:pt idx="0">
                  <c:v>liczba zabitych w wypadkach na przejazdach/przejściach kat. A-E z udziałem pojazdów i pieszych (Polska) </c:v>
                </c:pt>
              </c:strCache>
            </c:strRef>
          </c:tx>
          <c:spPr>
            <a:ln w="28575" cap="rnd">
              <a:solidFill>
                <a:srgbClr val="ED7D31"/>
              </a:solidFill>
              <a:round/>
            </a:ln>
            <a:effectLst/>
          </c:spPr>
          <c:marker>
            <c:symbol val="none"/>
          </c:marker>
          <c:dLbls>
            <c:dLbl>
              <c:idx val="0"/>
              <c:layout>
                <c:manualLayout>
                  <c:x val="-1.1618899723131683E-2"/>
                  <c:y val="-7.8378395058181546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1332298061921361E-3"/>
                  <c:y val="-4.864865900162992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8094498615658416E-3"/>
                  <c:y val="-4.594595572376160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780789695444852E-2"/>
                  <c:y val="-5.405406555736658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8.1332298061921778E-3"/>
                  <c:y val="-8.378380161391825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20759094739502E-2"/>
                  <c:y val="-6.486487866883991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5104569640071189E-2"/>
                  <c:y val="-6.486487866883987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wielkopolskie!$Q$64:$X$64</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wielkopolskie!$Q$65:$X$65</c:f>
              <c:numCache>
                <c:formatCode>General</c:formatCode>
                <c:ptCount val="8"/>
                <c:pt idx="0">
                  <c:v>52</c:v>
                </c:pt>
                <c:pt idx="1">
                  <c:v>62</c:v>
                </c:pt>
                <c:pt idx="2">
                  <c:v>59</c:v>
                </c:pt>
                <c:pt idx="3">
                  <c:v>49</c:v>
                </c:pt>
                <c:pt idx="4">
                  <c:v>42</c:v>
                </c:pt>
                <c:pt idx="5">
                  <c:v>53</c:v>
                </c:pt>
                <c:pt idx="6">
                  <c:v>48</c:v>
                </c:pt>
                <c:pt idx="7">
                  <c:v>47</c:v>
                </c:pt>
              </c:numCache>
            </c:numRef>
          </c:val>
          <c:smooth val="0"/>
        </c:ser>
        <c:ser>
          <c:idx val="1"/>
          <c:order val="1"/>
          <c:tx>
            <c:strRef>
              <c:f>wielkopolskie!$P$66</c:f>
              <c:strCache>
                <c:ptCount val="1"/>
                <c:pt idx="0">
                  <c:v>liczba zabitych w wypadkach na przejazdach kat. A-D z udziałem pojazdów (Polska)</c:v>
                </c:pt>
              </c:strCache>
            </c:strRef>
          </c:tx>
          <c:spPr>
            <a:ln w="28575" cap="rnd">
              <a:solidFill>
                <a:srgbClr val="0070C0"/>
              </a:solidFill>
              <a:round/>
            </a:ln>
            <a:effectLst/>
          </c:spPr>
          <c:marker>
            <c:symbol val="none"/>
          </c:marker>
          <c:dLbls>
            <c:dLbl>
              <c:idx val="0"/>
              <c:layout>
                <c:manualLayout>
                  <c:x val="-2.5561579390889703E-2"/>
                  <c:y val="7.0270285224576554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3694809197081926E-2"/>
                  <c:y val="7.2972988502444783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88535933551604E-2"/>
                  <c:y val="7.567569178031310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0209139280142377E-2"/>
                  <c:y val="7.8378395058181435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788535933551604E-2"/>
                  <c:y val="5.6756768835234811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9047249307829207E-2"/>
                  <c:y val="8.1081098336049873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2532919224768711E-2"/>
                  <c:y val="6.486487866883990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wielkopolskie!$Q$64:$X$64</c:f>
              <c:numCache>
                <c:formatCode>General</c:formatCode>
                <c:ptCount val="8"/>
                <c:pt idx="0">
                  <c:v>2010</c:v>
                </c:pt>
                <c:pt idx="1">
                  <c:v>2011</c:v>
                </c:pt>
                <c:pt idx="2">
                  <c:v>2012</c:v>
                </c:pt>
                <c:pt idx="3">
                  <c:v>2013</c:v>
                </c:pt>
                <c:pt idx="4">
                  <c:v>2014</c:v>
                </c:pt>
                <c:pt idx="5">
                  <c:v>2015</c:v>
                </c:pt>
                <c:pt idx="6">
                  <c:v>2016</c:v>
                </c:pt>
                <c:pt idx="7">
                  <c:v>2017</c:v>
                </c:pt>
              </c:numCache>
            </c:numRef>
          </c:cat>
          <c:val>
            <c:numRef>
              <c:f>wielkopolskie!$Q$66:$X$66</c:f>
              <c:numCache>
                <c:formatCode>General</c:formatCode>
                <c:ptCount val="8"/>
                <c:pt idx="0">
                  <c:v>29</c:v>
                </c:pt>
                <c:pt idx="1">
                  <c:v>32</c:v>
                </c:pt>
                <c:pt idx="2">
                  <c:v>37</c:v>
                </c:pt>
                <c:pt idx="3">
                  <c:v>36</c:v>
                </c:pt>
                <c:pt idx="4">
                  <c:v>24</c:v>
                </c:pt>
                <c:pt idx="5">
                  <c:v>33</c:v>
                </c:pt>
                <c:pt idx="6">
                  <c:v>30</c:v>
                </c:pt>
                <c:pt idx="7">
                  <c:v>29</c:v>
                </c:pt>
              </c:numCache>
            </c:numRef>
          </c:val>
          <c:smooth val="0"/>
        </c:ser>
        <c:dLbls>
          <c:showLegendKey val="0"/>
          <c:showVal val="0"/>
          <c:showCatName val="0"/>
          <c:showSerName val="0"/>
          <c:showPercent val="0"/>
          <c:showBubbleSize val="0"/>
        </c:dLbls>
        <c:smooth val="0"/>
        <c:axId val="430342936"/>
        <c:axId val="430345288"/>
      </c:lineChart>
      <c:catAx>
        <c:axId val="430342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pl-PL"/>
          </a:p>
        </c:txPr>
        <c:crossAx val="430345288"/>
        <c:crosses val="autoZero"/>
        <c:auto val="1"/>
        <c:lblAlgn val="ctr"/>
        <c:lblOffset val="100"/>
        <c:noMultiLvlLbl val="0"/>
      </c:catAx>
      <c:valAx>
        <c:axId val="430345288"/>
        <c:scaling>
          <c:orientation val="minMax"/>
          <c:min val="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crossAx val="43034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image" Target="../media/image61.emf"/><Relationship Id="rId5" Type="http://schemas.openxmlformats.org/officeDocument/2006/relationships/image" Target="../media/image65.emf"/><Relationship Id="rId4" Type="http://schemas.openxmlformats.org/officeDocument/2006/relationships/image" Target="../media/image6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24700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761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91637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B30EE397-83D2-4F8A-99AF-73DA14156AB4}" type="datetimeFigureOut">
              <a:rPr lang="pl-PL" smtClean="0"/>
              <a:t>2018-10-23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59411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B30EE397-83D2-4F8A-99AF-73DA14156AB4}" type="datetimeFigureOut">
              <a:rPr lang="pl-PL" smtClean="0"/>
              <a:t>2018-10-23</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1464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B30EE397-83D2-4F8A-99AF-73DA14156AB4}" type="datetimeFigureOut">
              <a:rPr lang="pl-PL" smtClean="0"/>
              <a:t>2018-10-23</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119377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B30EE397-83D2-4F8A-99AF-73DA14156AB4}" type="datetimeFigureOut">
              <a:rPr lang="pl-PL" smtClean="0"/>
              <a:t>2018-10-23</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089029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2018-10-23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1776859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B30EE397-83D2-4F8A-99AF-73DA14156AB4}" type="datetimeFigureOut">
              <a:rPr lang="pl-PL" smtClean="0"/>
              <a:t>2018-10-23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2301974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425413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B30EE397-83D2-4F8A-99AF-73DA14156AB4}" type="datetimeFigureOut">
              <a:rPr lang="pl-PL" smtClean="0"/>
              <a:t>2018-10-23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7D90E6F-E3C0-44AF-8EA2-8106AEC0CD46}" type="slidenum">
              <a:rPr lang="pl-PL" smtClean="0"/>
              <a:t>‹#›</a:t>
            </a:fld>
            <a:endParaRPr lang="pl-PL"/>
          </a:p>
        </p:txBody>
      </p:sp>
    </p:spTree>
    <p:extLst>
      <p:ext uri="{BB962C8B-B14F-4D97-AF65-F5344CB8AC3E}">
        <p14:creationId xmlns:p14="http://schemas.microsoft.com/office/powerpoint/2010/main" val="3135397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188834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6827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872152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62216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8" name="Symbol zastępczy stopki 7"/>
          <p:cNvSpPr>
            <a:spLocks noGrp="1"/>
          </p:cNvSpPr>
          <p:nvPr>
            <p:ph type="ftr" sz="quarter" idx="11"/>
          </p:nvPr>
        </p:nvSpPr>
        <p:spPr/>
        <p:txBody>
          <a:bodyPr/>
          <a:lstStyle/>
          <a:p>
            <a:endParaRPr lang="pl-PL">
              <a:solidFill>
                <a:prstClr val="black">
                  <a:tint val="75000"/>
                </a:prstClr>
              </a:solidFill>
            </a:endParaRPr>
          </a:p>
        </p:txBody>
      </p:sp>
      <p:sp>
        <p:nvSpPr>
          <p:cNvPr id="9" name="Symbol zastępczy numeru slajdu 8"/>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726840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4" name="Symbol zastępczy stopki 3"/>
          <p:cNvSpPr>
            <a:spLocks noGrp="1"/>
          </p:cNvSpPr>
          <p:nvPr>
            <p:ph type="ftr" sz="quarter" idx="11"/>
          </p:nvPr>
        </p:nvSpPr>
        <p:spPr/>
        <p:txBody>
          <a:bodyPr/>
          <a:lstStyle/>
          <a:p>
            <a:endParaRPr lang="pl-PL">
              <a:solidFill>
                <a:prstClr val="black">
                  <a:tint val="75000"/>
                </a:prstClr>
              </a:solidFill>
            </a:endParaRPr>
          </a:p>
        </p:txBody>
      </p:sp>
      <p:sp>
        <p:nvSpPr>
          <p:cNvPr id="5" name="Symbol zastępczy numeru slajdu 4"/>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091239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3" name="Symbol zastępczy stopki 2"/>
          <p:cNvSpPr>
            <a:spLocks noGrp="1"/>
          </p:cNvSpPr>
          <p:nvPr>
            <p:ph type="ftr" sz="quarter" idx="11"/>
          </p:nvPr>
        </p:nvSpPr>
        <p:spPr/>
        <p:txBody>
          <a:bodyPr/>
          <a:lstStyle/>
          <a:p>
            <a:endParaRPr lang="pl-PL">
              <a:solidFill>
                <a:prstClr val="black">
                  <a:tint val="75000"/>
                </a:prstClr>
              </a:solidFill>
            </a:endParaRPr>
          </a:p>
        </p:txBody>
      </p:sp>
      <p:sp>
        <p:nvSpPr>
          <p:cNvPr id="4" name="Symbol zastępczy numeru slajdu 3"/>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17631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4220641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6" name="Symbol zastępczy stopki 5"/>
          <p:cNvSpPr>
            <a:spLocks noGrp="1"/>
          </p:cNvSpPr>
          <p:nvPr>
            <p:ph type="ftr" sz="quarter" idx="11"/>
          </p:nvPr>
        </p:nvSpPr>
        <p:spPr/>
        <p:txBody>
          <a:bodyPr/>
          <a:lstStyle/>
          <a:p>
            <a:endParaRPr lang="pl-PL">
              <a:solidFill>
                <a:prstClr val="black">
                  <a:tint val="75000"/>
                </a:prstClr>
              </a:solidFill>
            </a:endParaRPr>
          </a:p>
        </p:txBody>
      </p:sp>
      <p:sp>
        <p:nvSpPr>
          <p:cNvPr id="7" name="Symbol zastępczy numeru slajdu 6"/>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053886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285585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11"/>
          </p:nvPr>
        </p:nvSpPr>
        <p:spPr/>
        <p:txBody>
          <a:bodyPr/>
          <a:lstStyle/>
          <a:p>
            <a:endParaRPr lang="pl-PL">
              <a:solidFill>
                <a:prstClr val="black">
                  <a:tint val="75000"/>
                </a:prstClr>
              </a:solidFill>
            </a:endParaRPr>
          </a:p>
        </p:txBody>
      </p:sp>
      <p:sp>
        <p:nvSpPr>
          <p:cNvPr id="6" name="Symbol zastępczy numeru slajdu 5"/>
          <p:cNvSpPr>
            <a:spLocks noGrp="1"/>
          </p:cNvSpPr>
          <p:nvPr>
            <p:ph type="sldNum" sz="quarter" idx="12"/>
          </p:nvPr>
        </p:nvSpPr>
        <p:spPr/>
        <p:txBody>
          <a:body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1834817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EE397-83D2-4F8A-99AF-73DA14156AB4}" type="datetimeFigureOut">
              <a:rPr lang="pl-PL" smtClean="0"/>
              <a:t>2018-10-23</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90E6F-E3C0-44AF-8EA2-8106AEC0CD46}" type="slidenum">
              <a:rPr lang="pl-PL" smtClean="0"/>
              <a:t>‹#›</a:t>
            </a:fld>
            <a:endParaRPr lang="pl-PL"/>
          </a:p>
        </p:txBody>
      </p:sp>
    </p:spTree>
    <p:extLst>
      <p:ext uri="{BB962C8B-B14F-4D97-AF65-F5344CB8AC3E}">
        <p14:creationId xmlns:p14="http://schemas.microsoft.com/office/powerpoint/2010/main" val="1598529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A9171-FF6E-4CF8-96A9-DDB2E3A975FF}" type="datetimeFigureOut">
              <a:rPr lang="pl-PL" smtClean="0">
                <a:solidFill>
                  <a:prstClr val="black">
                    <a:tint val="75000"/>
                  </a:prstClr>
                </a:solidFill>
              </a:rPr>
              <a:pPr/>
              <a:t>2018-10-23</a:t>
            </a:fld>
            <a:endParaRPr lang="pl-PL">
              <a:solidFill>
                <a:prstClr val="black">
                  <a:tint val="75000"/>
                </a:prstClr>
              </a:solidFill>
            </a:endParaRPr>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solidFill>
                <a:prstClr val="black">
                  <a:tint val="75000"/>
                </a:prstClr>
              </a:solidFill>
            </a:endParaRPr>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6CCB59-95AC-4C7E-B44E-730080CE9E3D}" type="slidenum">
              <a:rPr lang="pl-PL" smtClean="0">
                <a:solidFill>
                  <a:prstClr val="black">
                    <a:tint val="75000"/>
                  </a:prstClr>
                </a:solidFill>
              </a:rPr>
              <a:pPr/>
              <a:t>‹#›</a:t>
            </a:fld>
            <a:endParaRPr lang="pl-PL">
              <a:solidFill>
                <a:prstClr val="black">
                  <a:tint val="75000"/>
                </a:prstClr>
              </a:solidFill>
            </a:endParaRPr>
          </a:p>
        </p:txBody>
      </p:sp>
    </p:spTree>
    <p:extLst>
      <p:ext uri="{BB962C8B-B14F-4D97-AF65-F5344CB8AC3E}">
        <p14:creationId xmlns:p14="http://schemas.microsoft.com/office/powerpoint/2010/main" val="359952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12.xml"/><Relationship Id="rId4" Type="http://schemas.openxmlformats.org/officeDocument/2006/relationships/image" Target="../media/image52.jpeg"/></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5.png"/><Relationship Id="rId1" Type="http://schemas.openxmlformats.org/officeDocument/2006/relationships/slideLayout" Target="../slideLayouts/slideLayout12.xml"/><Relationship Id="rId6" Type="http://schemas.openxmlformats.org/officeDocument/2006/relationships/image" Target="../media/image57.jpg"/><Relationship Id="rId5" Type="http://schemas.openxmlformats.org/officeDocument/2006/relationships/image" Target="../media/image50.png"/><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0.png"/><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6.bin"/><Relationship Id="rId3" Type="http://schemas.openxmlformats.org/officeDocument/2006/relationships/image" Target="../media/image51.png"/><Relationship Id="rId7" Type="http://schemas.openxmlformats.org/officeDocument/2006/relationships/image" Target="../media/image62.emf"/><Relationship Id="rId12" Type="http://schemas.openxmlformats.org/officeDocument/2006/relationships/oleObject" Target="../embeddings/oleObject5.bin"/><Relationship Id="rId17" Type="http://schemas.openxmlformats.org/officeDocument/2006/relationships/image" Target="../media/image66.emf"/><Relationship Id="rId2" Type="http://schemas.openxmlformats.org/officeDocument/2006/relationships/slideLayout" Target="../slideLayouts/slideLayout12.xml"/><Relationship Id="rId16" Type="http://schemas.openxmlformats.org/officeDocument/2006/relationships/image" Target="../media/image65.emf"/><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64.emf"/><Relationship Id="rId5" Type="http://schemas.openxmlformats.org/officeDocument/2006/relationships/image" Target="../media/image61.emf"/><Relationship Id="rId15" Type="http://schemas.openxmlformats.org/officeDocument/2006/relationships/oleObject" Target="../embeddings/oleObject8.bin"/><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63.emf"/><Relationship Id="rId14" Type="http://schemas.openxmlformats.org/officeDocument/2006/relationships/oleObject" Target="../embeddings/oleObject7.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endParaRPr lang="pl-PL"/>
          </a:p>
        </p:txBody>
      </p:sp>
      <p:sp>
        <p:nvSpPr>
          <p:cNvPr id="3" name="Podtytuł 2"/>
          <p:cNvSpPr>
            <a:spLocks noGrp="1"/>
          </p:cNvSpPr>
          <p:nvPr>
            <p:ph type="subTitle" idx="1"/>
          </p:nvPr>
        </p:nvSpPr>
        <p:spPr/>
        <p:txBody>
          <a:bodyPr/>
          <a:lstStyle/>
          <a:p>
            <a:endParaRPr lang="pl-PL"/>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63"/>
            <a:ext cx="12192646" cy="6857637"/>
          </a:xfrm>
          <a:prstGeom prst="rect">
            <a:avLst/>
          </a:prstGeom>
        </p:spPr>
      </p:pic>
      <p:sp>
        <p:nvSpPr>
          <p:cNvPr id="5" name="pole tekstowe 4"/>
          <p:cNvSpPr txBox="1"/>
          <p:nvPr/>
        </p:nvSpPr>
        <p:spPr>
          <a:xfrm>
            <a:off x="114159" y="112113"/>
            <a:ext cx="2262158"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Gdańsk, 25.10.2018</a:t>
            </a:r>
            <a:endParaRPr lang="pl-P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7580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977725" y="1933602"/>
            <a:ext cx="1146468"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POLSKA</a:t>
            </a:r>
            <a:endParaRPr lang="pl-PL" b="1" dirty="0">
              <a:latin typeface="Arial" panose="020B0604020202020204" pitchFamily="34" charset="0"/>
              <a:cs typeface="Arial" panose="020B0604020202020204" pitchFamily="34" charset="0"/>
            </a:endParaRPr>
          </a:p>
        </p:txBody>
      </p:sp>
      <p:sp>
        <p:nvSpPr>
          <p:cNvPr id="9" name="pole tekstowe 8"/>
          <p:cNvSpPr txBox="1"/>
          <p:nvPr/>
        </p:nvSpPr>
        <p:spPr>
          <a:xfrm>
            <a:off x="977725" y="2319867"/>
            <a:ext cx="5139548" cy="2554545"/>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18 </a:t>
            </a:r>
            <a:r>
              <a:rPr lang="pl-PL" sz="4000" b="1" dirty="0">
                <a:latin typeface="Arial" panose="020B0604020202020204" pitchFamily="34" charset="0"/>
                <a:cs typeface="Arial" panose="020B0604020202020204" pitchFamily="34" charset="0"/>
              </a:rPr>
              <a:t>5</a:t>
            </a:r>
            <a:r>
              <a:rPr lang="pl-PL" sz="4000" b="1" dirty="0" smtClean="0">
                <a:latin typeface="Arial" panose="020B0604020202020204" pitchFamily="34" charset="0"/>
                <a:cs typeface="Arial" panose="020B0604020202020204" pitchFamily="34" charset="0"/>
              </a:rPr>
              <a:t>00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13 760</a:t>
            </a:r>
            <a:r>
              <a:rPr lang="pl-PL" dirty="0" smtClean="0">
                <a:latin typeface="Arial" panose="020B0604020202020204" pitchFamily="34" charset="0"/>
                <a:cs typeface="Arial" panose="020B0604020202020204" pitchFamily="34" charset="0"/>
              </a:rPr>
              <a:t> przejazdów kolejowo-drogowych</a:t>
            </a:r>
          </a:p>
          <a:p>
            <a:r>
              <a:rPr lang="pl-PL" sz="4000" b="1" dirty="0" smtClean="0">
                <a:latin typeface="Arial" panose="020B0604020202020204" pitchFamily="34" charset="0"/>
                <a:cs typeface="Arial" panose="020B0604020202020204" pitchFamily="34" charset="0"/>
              </a:rPr>
              <a:t>201 </a:t>
            </a:r>
            <a:r>
              <a:rPr lang="pl-PL" dirty="0" smtClean="0">
                <a:latin typeface="Arial" panose="020B0604020202020204" pitchFamily="34" charset="0"/>
                <a:cs typeface="Arial" panose="020B0604020202020204" pitchFamily="34" charset="0"/>
              </a:rPr>
              <a:t>wypadków w 2017 r.</a:t>
            </a:r>
          </a:p>
          <a:p>
            <a:r>
              <a:rPr lang="pl-PL" sz="4000" b="1" dirty="0" smtClean="0">
                <a:latin typeface="Arial" panose="020B0604020202020204" pitchFamily="34" charset="0"/>
                <a:cs typeface="Arial" panose="020B0604020202020204" pitchFamily="34" charset="0"/>
              </a:rPr>
              <a:t>164</a:t>
            </a:r>
            <a:r>
              <a:rPr lang="pl-PL" dirty="0" smtClean="0">
                <a:latin typeface="Arial" panose="020B0604020202020204" pitchFamily="34" charset="0"/>
                <a:cs typeface="Arial" panose="020B0604020202020204" pitchFamily="34" charset="0"/>
              </a:rPr>
              <a:t> wypadki w I-IX 2018 r.</a:t>
            </a:r>
          </a:p>
        </p:txBody>
      </p:sp>
      <p:sp>
        <p:nvSpPr>
          <p:cNvPr id="12" name="pole tekstowe 11"/>
          <p:cNvSpPr txBox="1"/>
          <p:nvPr/>
        </p:nvSpPr>
        <p:spPr>
          <a:xfrm>
            <a:off x="237924" y="0"/>
            <a:ext cx="3940309" cy="584775"/>
          </a:xfrm>
          <a:prstGeom prst="rect">
            <a:avLst/>
          </a:prstGeom>
          <a:noFill/>
        </p:spPr>
        <p:txBody>
          <a:bodyPr wrap="none" rtlCol="0">
            <a:spAutoFit/>
          </a:bodyPr>
          <a:lstStyle/>
          <a:p>
            <a:r>
              <a:rPr lang="pl-PL" sz="3200" b="1" dirty="0" smtClean="0">
                <a:solidFill>
                  <a:schemeClr val="bg1"/>
                </a:solidFill>
                <a:latin typeface="Arial" panose="020B0604020202020204" pitchFamily="34" charset="0"/>
                <a:cs typeface="Arial" panose="020B0604020202020204" pitchFamily="34" charset="0"/>
              </a:rPr>
              <a:t>Trochę statystyki…</a:t>
            </a:r>
            <a:endParaRPr lang="pl-PL" sz="3200" b="1" dirty="0">
              <a:solidFill>
                <a:schemeClr val="bg1"/>
              </a:solidFill>
              <a:latin typeface="Arial" panose="020B0604020202020204" pitchFamily="34" charset="0"/>
              <a:cs typeface="Arial" panose="020B0604020202020204" pitchFamily="34" charset="0"/>
            </a:endParaRPr>
          </a:p>
        </p:txBody>
      </p:sp>
      <p:sp>
        <p:nvSpPr>
          <p:cNvPr id="7" name="pole tekstowe 6"/>
          <p:cNvSpPr txBox="1"/>
          <p:nvPr/>
        </p:nvSpPr>
        <p:spPr>
          <a:xfrm>
            <a:off x="6117273" y="1933602"/>
            <a:ext cx="1595309" cy="369332"/>
          </a:xfrm>
          <a:prstGeom prst="rect">
            <a:avLst/>
          </a:prstGeom>
          <a:noFill/>
        </p:spPr>
        <p:txBody>
          <a:bodyPr wrap="none" rtlCol="0">
            <a:spAutoFit/>
          </a:bodyPr>
          <a:lstStyle/>
          <a:p>
            <a:r>
              <a:rPr lang="pl-PL" b="1" dirty="0" smtClean="0">
                <a:latin typeface="Arial" panose="020B0604020202020204" pitchFamily="34" charset="0"/>
                <a:cs typeface="Arial" panose="020B0604020202020204" pitchFamily="34" charset="0"/>
              </a:rPr>
              <a:t>POMORSKIE</a:t>
            </a:r>
            <a:endParaRPr lang="pl-PL" b="1" dirty="0">
              <a:latin typeface="Arial" panose="020B0604020202020204" pitchFamily="34" charset="0"/>
              <a:cs typeface="Arial" panose="020B0604020202020204" pitchFamily="34" charset="0"/>
            </a:endParaRPr>
          </a:p>
        </p:txBody>
      </p:sp>
      <p:sp>
        <p:nvSpPr>
          <p:cNvPr id="10" name="pole tekstowe 9"/>
          <p:cNvSpPr txBox="1"/>
          <p:nvPr/>
        </p:nvSpPr>
        <p:spPr>
          <a:xfrm>
            <a:off x="6117273" y="2319867"/>
            <a:ext cx="4504759" cy="2554545"/>
          </a:xfrm>
          <a:prstGeom prst="rect">
            <a:avLst/>
          </a:prstGeom>
          <a:noFill/>
        </p:spPr>
        <p:txBody>
          <a:bodyPr wrap="none" rtlCol="0">
            <a:spAutoFit/>
          </a:bodyPr>
          <a:lstStyle/>
          <a:p>
            <a:r>
              <a:rPr lang="pl-PL" sz="4000" b="1" dirty="0" smtClean="0">
                <a:latin typeface="Arial" panose="020B0604020202020204" pitchFamily="34" charset="0"/>
                <a:cs typeface="Arial" panose="020B0604020202020204" pitchFamily="34" charset="0"/>
              </a:rPr>
              <a:t>1 160 km </a:t>
            </a:r>
            <a:r>
              <a:rPr lang="pl-PL" dirty="0" smtClean="0">
                <a:latin typeface="Arial" panose="020B0604020202020204" pitchFamily="34" charset="0"/>
                <a:cs typeface="Arial" panose="020B0604020202020204" pitchFamily="34" charset="0"/>
              </a:rPr>
              <a:t>linii kolejowych</a:t>
            </a:r>
          </a:p>
          <a:p>
            <a:r>
              <a:rPr lang="pl-PL" sz="4000" b="1" dirty="0" smtClean="0">
                <a:latin typeface="Arial" panose="020B0604020202020204" pitchFamily="34" charset="0"/>
                <a:cs typeface="Arial" panose="020B0604020202020204" pitchFamily="34" charset="0"/>
              </a:rPr>
              <a:t>868 </a:t>
            </a:r>
            <a:r>
              <a:rPr lang="pl-PL" dirty="0" smtClean="0">
                <a:latin typeface="Arial" panose="020B0604020202020204" pitchFamily="34" charset="0"/>
                <a:cs typeface="Arial" panose="020B0604020202020204" pitchFamily="34" charset="0"/>
              </a:rPr>
              <a:t>przejazdów kolejowo-drogowych</a:t>
            </a:r>
          </a:p>
          <a:p>
            <a:r>
              <a:rPr lang="pl-PL" sz="4000" b="1" dirty="0">
                <a:latin typeface="Arial" panose="020B0604020202020204" pitchFamily="34" charset="0"/>
                <a:cs typeface="Arial" panose="020B0604020202020204" pitchFamily="34" charset="0"/>
              </a:rPr>
              <a:t>6</a:t>
            </a:r>
            <a:r>
              <a:rPr lang="pl-PL" sz="4000" b="1" dirty="0" smtClean="0">
                <a:latin typeface="Arial" panose="020B0604020202020204" pitchFamily="34" charset="0"/>
                <a:cs typeface="Arial" panose="020B0604020202020204" pitchFamily="34" charset="0"/>
              </a:rPr>
              <a:t> </a:t>
            </a:r>
            <a:r>
              <a:rPr lang="pl-PL" dirty="0" smtClean="0">
                <a:latin typeface="Arial" panose="020B0604020202020204" pitchFamily="34" charset="0"/>
                <a:cs typeface="Arial" panose="020B0604020202020204" pitchFamily="34" charset="0"/>
              </a:rPr>
              <a:t>wypadków w 2017 r.</a:t>
            </a:r>
          </a:p>
          <a:p>
            <a:r>
              <a:rPr lang="pl-PL" sz="4000" b="1" dirty="0" smtClean="0">
                <a:latin typeface="Arial" panose="020B0604020202020204" pitchFamily="34" charset="0"/>
                <a:cs typeface="Arial" panose="020B0604020202020204" pitchFamily="34" charset="0"/>
              </a:rPr>
              <a:t>6</a:t>
            </a:r>
            <a:r>
              <a:rPr lang="pl-PL" dirty="0" smtClean="0">
                <a:latin typeface="Arial" panose="020B0604020202020204" pitchFamily="34" charset="0"/>
                <a:cs typeface="Arial" panose="020B0604020202020204" pitchFamily="34" charset="0"/>
              </a:rPr>
              <a:t> wypadków w I-IX 2018 r.</a:t>
            </a:r>
          </a:p>
        </p:txBody>
      </p:sp>
    </p:spTree>
    <p:extLst>
      <p:ext uri="{BB962C8B-B14F-4D97-AF65-F5344CB8AC3E}">
        <p14:creationId xmlns:p14="http://schemas.microsoft.com/office/powerpoint/2010/main" val="41083649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dirty="0" smtClean="0">
                <a:solidFill>
                  <a:schemeClr val="bg1"/>
                </a:solidFill>
                <a:latin typeface="Arial" panose="020B0604020202020204" pitchFamily="34" charset="0"/>
                <a:cs typeface="Arial" panose="020B0604020202020204" pitchFamily="34" charset="0"/>
              </a:rPr>
              <a:t>Przejazdy kolejowo-drogowe w Gdańsku</a:t>
            </a:r>
            <a:endParaRPr lang="pl-PL" sz="3200" dirty="0">
              <a:solidFill>
                <a:schemeClr val="bg1"/>
              </a:solidFill>
              <a:latin typeface="Arial" panose="020B0604020202020204" pitchFamily="34" charset="0"/>
              <a:cs typeface="Arial" panose="020B0604020202020204" pitchFamily="34" charset="0"/>
            </a:endParaRPr>
          </a:p>
        </p:txBody>
      </p:sp>
      <p:pic>
        <p:nvPicPr>
          <p:cNvPr id="3" name="Obraz 2"/>
          <p:cNvPicPr>
            <a:picLocks noChangeAspect="1"/>
          </p:cNvPicPr>
          <p:nvPr/>
        </p:nvPicPr>
        <p:blipFill rotWithShape="1">
          <a:blip r:embed="rId2"/>
          <a:srcRect l="37847" t="17901" r="44167" b="12346"/>
          <a:stretch/>
        </p:blipFill>
        <p:spPr>
          <a:xfrm>
            <a:off x="4351868" y="940278"/>
            <a:ext cx="2507960" cy="5471031"/>
          </a:xfrm>
          <a:prstGeom prst="rect">
            <a:avLst/>
          </a:prstGeom>
        </p:spPr>
      </p:pic>
    </p:spTree>
    <p:extLst>
      <p:ext uri="{BB962C8B-B14F-4D97-AF65-F5344CB8AC3E}">
        <p14:creationId xmlns:p14="http://schemas.microsoft.com/office/powerpoint/2010/main" val="3056247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200" dirty="0" smtClean="0">
                <a:solidFill>
                  <a:schemeClr val="bg1"/>
                </a:solidFill>
                <a:latin typeface="Arial" panose="020B0604020202020204" pitchFamily="34" charset="0"/>
                <a:cs typeface="Arial" panose="020B0604020202020204" pitchFamily="34" charset="0"/>
              </a:rPr>
              <a:t>Akty prawne</a:t>
            </a:r>
            <a:endParaRPr lang="pl-PL" sz="32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70466" y="1871133"/>
            <a:ext cx="8367034" cy="461665"/>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Ustawa </a:t>
            </a:r>
            <a:r>
              <a:rPr lang="pl-PL" sz="2400" dirty="0">
                <a:latin typeface="Arial" panose="020B0604020202020204" pitchFamily="34" charset="0"/>
                <a:cs typeface="Arial" panose="020B0604020202020204" pitchFamily="34" charset="0"/>
              </a:rPr>
              <a:t>z dnia 20 czerwca 1997r. Prawo o ruchu drogowym </a:t>
            </a:r>
          </a:p>
        </p:txBody>
      </p:sp>
      <p:sp>
        <p:nvSpPr>
          <p:cNvPr id="4" name="pole tekstowe 3"/>
          <p:cNvSpPr txBox="1"/>
          <p:nvPr/>
        </p:nvSpPr>
        <p:spPr>
          <a:xfrm>
            <a:off x="770466" y="2604960"/>
            <a:ext cx="11391132" cy="830997"/>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Rozporządzenie </a:t>
            </a:r>
            <a:r>
              <a:rPr lang="pl-PL" sz="2400" dirty="0">
                <a:latin typeface="Arial" panose="020B0604020202020204" pitchFamily="34" charset="0"/>
                <a:cs typeface="Arial" panose="020B0604020202020204" pitchFamily="34" charset="0"/>
              </a:rPr>
              <a:t>Ministrów Infrastruktury oraz Spraw Wewnętrznych i </a:t>
            </a:r>
            <a:r>
              <a:rPr lang="pl-PL" sz="2400" dirty="0" smtClean="0">
                <a:latin typeface="Arial" panose="020B0604020202020204" pitchFamily="34" charset="0"/>
                <a:cs typeface="Arial" panose="020B0604020202020204" pitchFamily="34" charset="0"/>
              </a:rPr>
              <a:t>Administracji</a:t>
            </a:r>
          </a:p>
          <a:p>
            <a:r>
              <a:rPr lang="pl-PL" sz="2400" dirty="0" smtClean="0">
                <a:latin typeface="Arial" panose="020B0604020202020204" pitchFamily="34" charset="0"/>
                <a:cs typeface="Arial" panose="020B0604020202020204" pitchFamily="34" charset="0"/>
              </a:rPr>
              <a:t>z </a:t>
            </a:r>
            <a:r>
              <a:rPr lang="pl-PL" sz="2400" dirty="0">
                <a:latin typeface="Arial" panose="020B0604020202020204" pitchFamily="34" charset="0"/>
                <a:cs typeface="Arial" panose="020B0604020202020204" pitchFamily="34" charset="0"/>
              </a:rPr>
              <a:t>dnia 31 lipca </a:t>
            </a:r>
            <a:r>
              <a:rPr lang="pl-PL" sz="2400" dirty="0" smtClean="0">
                <a:latin typeface="Arial" panose="020B0604020202020204" pitchFamily="34" charset="0"/>
                <a:cs typeface="Arial" panose="020B0604020202020204" pitchFamily="34" charset="0"/>
              </a:rPr>
              <a:t>2002 r</a:t>
            </a:r>
            <a:r>
              <a:rPr lang="pl-PL" sz="2400" dirty="0">
                <a:latin typeface="Arial" panose="020B0604020202020204" pitchFamily="34" charset="0"/>
                <a:cs typeface="Arial" panose="020B0604020202020204" pitchFamily="34" charset="0"/>
              </a:rPr>
              <a:t>. </a:t>
            </a:r>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znaków i sygnałów drogowych</a:t>
            </a:r>
          </a:p>
        </p:txBody>
      </p:sp>
      <p:sp>
        <p:nvSpPr>
          <p:cNvPr id="6" name="pole tekstowe 5"/>
          <p:cNvSpPr txBox="1"/>
          <p:nvPr/>
        </p:nvSpPr>
        <p:spPr>
          <a:xfrm>
            <a:off x="770466" y="3762753"/>
            <a:ext cx="11056873" cy="1938992"/>
          </a:xfrm>
          <a:prstGeom prst="rect">
            <a:avLst/>
          </a:prstGeom>
          <a:noFill/>
        </p:spPr>
        <p:txBody>
          <a:bodyPr wrap="none" rtlCol="0">
            <a:spAutoFit/>
          </a:bodyPr>
          <a:lstStyle/>
          <a:p>
            <a:r>
              <a:rPr lang="pl-PL" sz="2400" dirty="0">
                <a:latin typeface="Arial" panose="020B0604020202020204" pitchFamily="34" charset="0"/>
                <a:cs typeface="Arial" panose="020B0604020202020204" pitchFamily="34" charset="0"/>
              </a:rPr>
              <a:t>Rozporządzenie Ministra Infrastruktury i Rozwoju z dnia 20 października 2015 r</a:t>
            </a:r>
            <a:r>
              <a:rPr lang="pl-PL" sz="2400" dirty="0" smtClean="0">
                <a:latin typeface="Arial" panose="020B0604020202020204" pitchFamily="34" charset="0"/>
                <a:cs typeface="Arial" panose="020B0604020202020204" pitchFamily="34" charset="0"/>
              </a:rPr>
              <a:t>.</a:t>
            </a:r>
          </a:p>
          <a:p>
            <a:r>
              <a:rPr lang="pl-PL" sz="2400" dirty="0" smtClean="0">
                <a:latin typeface="Arial" panose="020B0604020202020204" pitchFamily="34" charset="0"/>
                <a:cs typeface="Arial" panose="020B0604020202020204" pitchFamily="34" charset="0"/>
              </a:rPr>
              <a:t>w </a:t>
            </a:r>
            <a:r>
              <a:rPr lang="pl-PL" sz="2400" dirty="0">
                <a:latin typeface="Arial" panose="020B0604020202020204" pitchFamily="34" charset="0"/>
                <a:cs typeface="Arial" panose="020B0604020202020204" pitchFamily="34" charset="0"/>
              </a:rPr>
              <a:t>sprawie warunków technicznych jakim powinny odpowiadać skrzyżowania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linii </a:t>
            </a:r>
            <a:r>
              <a:rPr lang="pl-PL" sz="2400" dirty="0">
                <a:latin typeface="Arial" panose="020B0604020202020204" pitchFamily="34" charset="0"/>
                <a:cs typeface="Arial" panose="020B0604020202020204" pitchFamily="34" charset="0"/>
              </a:rPr>
              <a:t>kolejowych oraz bocznic z torami i ich usytuowanie. </a:t>
            </a:r>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Nowelizacja </a:t>
            </a:r>
            <a:r>
              <a:rPr lang="pl-PL" sz="2400" dirty="0">
                <a:latin typeface="Arial" panose="020B0604020202020204" pitchFamily="34" charset="0"/>
                <a:cs typeface="Arial" panose="020B0604020202020204" pitchFamily="34" charset="0"/>
              </a:rPr>
              <a:t>tego rozporządzenia z dnia 02 października 2018r</a:t>
            </a:r>
            <a:r>
              <a:rPr lang="pl-PL" sz="2400" dirty="0" smtClean="0">
                <a:latin typeface="Arial" panose="020B0604020202020204" pitchFamily="34" charset="0"/>
                <a:cs typeface="Arial" panose="020B0604020202020204" pitchFamily="34" charset="0"/>
              </a:rPr>
              <a:t>. </a:t>
            </a:r>
          </a:p>
          <a:p>
            <a:r>
              <a:rPr lang="pl-PL" sz="2400" dirty="0" smtClean="0">
                <a:latin typeface="Arial" panose="020B0604020202020204" pitchFamily="34" charset="0"/>
                <a:cs typeface="Arial" panose="020B0604020202020204" pitchFamily="34" charset="0"/>
              </a:rPr>
              <a:t>weszła </a:t>
            </a:r>
            <a:r>
              <a:rPr lang="pl-PL" sz="2400" dirty="0">
                <a:latin typeface="Arial" panose="020B0604020202020204" pitchFamily="34" charset="0"/>
                <a:cs typeface="Arial" panose="020B0604020202020204" pitchFamily="34" charset="0"/>
              </a:rPr>
              <a:t>w życie 16 października 2018r.</a:t>
            </a:r>
          </a:p>
        </p:txBody>
      </p:sp>
    </p:spTree>
    <p:extLst>
      <p:ext uri="{BB962C8B-B14F-4D97-AF65-F5344CB8AC3E}">
        <p14:creationId xmlns:p14="http://schemas.microsoft.com/office/powerpoint/2010/main" val="23005137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969731" y="2790359"/>
            <a:ext cx="5815118" cy="1121833"/>
          </a:xfrm>
        </p:spPr>
        <p:txBody>
          <a:bodyPr>
            <a:normAutofit/>
          </a:bodyPr>
          <a:lstStyle/>
          <a:p>
            <a:pPr marL="0" indent="0" algn="ctr">
              <a:spcBef>
                <a:spcPts val="0"/>
              </a:spcBef>
              <a:buNone/>
            </a:pPr>
            <a:r>
              <a:rPr lang="pl-PL" dirty="0" smtClean="0">
                <a:latin typeface="Arial" panose="020B0604020202020204" pitchFamily="34" charset="0"/>
                <a:cs typeface="Arial" panose="020B0604020202020204" pitchFamily="34" charset="0"/>
              </a:rPr>
              <a:t>skrzyżowanie linii kolejowej </a:t>
            </a:r>
          </a:p>
          <a:p>
            <a:pPr marL="0" indent="0" algn="ctr">
              <a:spcBef>
                <a:spcPts val="0"/>
              </a:spcBef>
              <a:buNone/>
            </a:pPr>
            <a:r>
              <a:rPr lang="pl-PL" dirty="0" smtClean="0">
                <a:latin typeface="Arial" panose="020B0604020202020204" pitchFamily="34" charset="0"/>
                <a:cs typeface="Arial" panose="020B0604020202020204" pitchFamily="34" charset="0"/>
              </a:rPr>
              <a:t>z drogą kołową w jednym poziomie</a:t>
            </a:r>
            <a:endParaRPr lang="pl-PL"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6784" y="1773936"/>
            <a:ext cx="4755799" cy="3154680"/>
          </a:xfrm>
          <a:prstGeom prst="rect">
            <a:avLst/>
          </a:prstGeom>
        </p:spPr>
      </p:pic>
    </p:spTree>
    <p:extLst>
      <p:ext uri="{BB962C8B-B14F-4D97-AF65-F5344CB8AC3E}">
        <p14:creationId xmlns:p14="http://schemas.microsoft.com/office/powerpoint/2010/main" val="2498427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Przejazd kolejowo-drogowy</a:t>
            </a:r>
            <a:endParaRPr lang="pl-PL" dirty="0">
              <a:solidFill>
                <a:schemeClr val="bg1"/>
              </a:solidFill>
              <a:latin typeface="Arial" panose="020B0604020202020204" pitchFamily="34" charset="0"/>
              <a:cs typeface="Arial" panose="020B0604020202020204" pitchFamily="34" charset="0"/>
            </a:endParaRPr>
          </a:p>
        </p:txBody>
      </p:sp>
      <p:sp>
        <p:nvSpPr>
          <p:cNvPr id="6" name="Symbol zastępczy zawartości 5"/>
          <p:cNvSpPr>
            <a:spLocks noGrp="1"/>
          </p:cNvSpPr>
          <p:nvPr>
            <p:ph idx="1"/>
          </p:nvPr>
        </p:nvSpPr>
        <p:spPr>
          <a:xfrm>
            <a:off x="762000" y="1647825"/>
            <a:ext cx="10515600" cy="4351338"/>
          </a:xfrm>
        </p:spPr>
        <p:txBody>
          <a:bodyPr>
            <a:normAutofit fontScale="85000" lnSpcReduction="20000"/>
          </a:bodyPr>
          <a:lstStyle/>
          <a:p>
            <a:pPr algn="just"/>
            <a:r>
              <a:rPr lang="pl-PL" dirty="0" smtClean="0">
                <a:latin typeface="Arial" panose="020B0604020202020204" pitchFamily="34" charset="0"/>
                <a:cs typeface="Arial" panose="020B0604020202020204" pitchFamily="34" charset="0"/>
              </a:rPr>
              <a:t>Art</a:t>
            </a:r>
            <a:r>
              <a:rPr lang="pl-PL" dirty="0">
                <a:latin typeface="Arial" panose="020B0604020202020204" pitchFamily="34" charset="0"/>
                <a:cs typeface="Arial" panose="020B0604020202020204" pitchFamily="34" charset="0"/>
              </a:rPr>
              <a:t>. 28. pkt </a:t>
            </a:r>
            <a:r>
              <a:rPr lang="pl-PL" dirty="0" smtClean="0">
                <a:latin typeface="Arial" panose="020B0604020202020204" pitchFamily="34" charset="0"/>
                <a:cs typeface="Arial" panose="020B0604020202020204" pitchFamily="34" charset="0"/>
              </a:rPr>
              <a:t>1. Prawa o Ruchu </a:t>
            </a:r>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rogowym: </a:t>
            </a:r>
            <a:r>
              <a:rPr lang="pl-PL" dirty="0">
                <a:latin typeface="Arial" panose="020B0604020202020204" pitchFamily="34" charset="0"/>
                <a:cs typeface="Arial" panose="020B0604020202020204" pitchFamily="34" charset="0"/>
              </a:rPr>
              <a:t>„Kierujący pojazdem, zbliżając się do przejazdu kolejowego oraz przejeżdżając przez przejazd, jest obowiązany zachować szczególną ostrożność. Przed wjechaniem na tory jest on obowiązany upewnić się, czy nie zbliża się pojazd szynowy, oraz przedsięwziąć odpowiednie środki ostrożności, zwłaszcza jeżeli wskutek mgły lub z innych powodów przejrzystość powietrza jest zmniejszona</a:t>
            </a:r>
            <a:r>
              <a:rPr lang="pl-PL" dirty="0" smtClean="0">
                <a:latin typeface="Arial" panose="020B0604020202020204" pitchFamily="34" charset="0"/>
                <a:cs typeface="Arial" panose="020B0604020202020204" pitchFamily="34" charset="0"/>
              </a:rPr>
              <a:t>.”</a:t>
            </a:r>
          </a:p>
          <a:p>
            <a:pPr marL="0" indent="0" algn="just">
              <a:buNone/>
            </a:pPr>
            <a:endParaRPr lang="pl-PL" dirty="0" smtClean="0">
              <a:latin typeface="Arial" panose="020B0604020202020204" pitchFamily="34" charset="0"/>
              <a:cs typeface="Arial" panose="020B0604020202020204" pitchFamily="34" charset="0"/>
            </a:endParaRPr>
          </a:p>
          <a:p>
            <a:pPr algn="just"/>
            <a:r>
              <a:rPr lang="pl-PL" dirty="0" smtClean="0">
                <a:latin typeface="Arial" panose="020B0604020202020204" pitchFamily="34" charset="0"/>
                <a:cs typeface="Arial" panose="020B0604020202020204" pitchFamily="34" charset="0"/>
              </a:rPr>
              <a:t>Ponadto </a:t>
            </a:r>
            <a:r>
              <a:rPr lang="pl-PL" dirty="0">
                <a:latin typeface="Arial" panose="020B0604020202020204" pitchFamily="34" charset="0"/>
                <a:cs typeface="Arial" panose="020B0604020202020204" pitchFamily="34" charset="0"/>
              </a:rPr>
              <a:t>Art. 28</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pkt 2. Prawa o </a:t>
            </a:r>
            <a:r>
              <a:rPr lang="pl-PL" dirty="0" smtClean="0">
                <a:latin typeface="Arial" panose="020B0604020202020204" pitchFamily="34" charset="0"/>
                <a:cs typeface="Arial" panose="020B0604020202020204" pitchFamily="34" charset="0"/>
              </a:rPr>
              <a:t>Ruchu Drogowym </a:t>
            </a:r>
            <a:r>
              <a:rPr lang="pl-PL" dirty="0">
                <a:latin typeface="Arial" panose="020B0604020202020204" pitchFamily="34" charset="0"/>
                <a:cs typeface="Arial" panose="020B0604020202020204" pitchFamily="34" charset="0"/>
              </a:rPr>
              <a:t>określa</a:t>
            </a:r>
            <a:r>
              <a:rPr lang="pl-PL" dirty="0" smtClean="0">
                <a:latin typeface="Arial" panose="020B0604020202020204" pitchFamily="34" charset="0"/>
                <a:cs typeface="Arial" panose="020B0604020202020204" pitchFamily="34" charset="0"/>
              </a:rPr>
              <a:t>: „</a:t>
            </a:r>
            <a:r>
              <a:rPr lang="pl-PL" dirty="0">
                <a:latin typeface="Arial" panose="020B0604020202020204" pitchFamily="34" charset="0"/>
                <a:cs typeface="Arial" panose="020B0604020202020204" pitchFamily="34" charset="0"/>
              </a:rPr>
              <a:t>Kierujący jest obowiązany prowadzić pojazd z taką prędkością, aby mógł go zatrzymać w bezpiecznym miejscu, gdy nadjeżdża pojazd szynowy lub gdy urządzenie zabezpieczające albo dawany sygnał zabrania wjazdu na przejazd.”</a:t>
            </a:r>
          </a:p>
          <a:p>
            <a:pPr marL="0" indent="0" algn="just">
              <a:buNone/>
            </a:pPr>
            <a:r>
              <a:rPr lang="pl-PL" dirty="0"/>
              <a:t/>
            </a:r>
            <a:br>
              <a:rPr lang="pl-PL" dirty="0"/>
            </a:br>
            <a:endParaRPr lang="pl-PL" dirty="0"/>
          </a:p>
        </p:txBody>
      </p:sp>
    </p:spTree>
    <p:extLst>
      <p:ext uri="{BB962C8B-B14F-4D97-AF65-F5344CB8AC3E}">
        <p14:creationId xmlns:p14="http://schemas.microsoft.com/office/powerpoint/2010/main" val="9719961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Podział odpowiedzialności</a:t>
            </a:r>
            <a:endParaRPr lang="pl-PL" dirty="0">
              <a:solidFill>
                <a:schemeClr val="bg1"/>
              </a:solidFill>
              <a:latin typeface="Arial" panose="020B0604020202020204" pitchFamily="34" charset="0"/>
              <a:cs typeface="Arial" panose="020B0604020202020204" pitchFamily="34" charset="0"/>
            </a:endParaRPr>
          </a:p>
        </p:txBody>
      </p:sp>
      <p:sp>
        <p:nvSpPr>
          <p:cNvPr id="55" name="pole tekstowe 54"/>
          <p:cNvSpPr txBox="1"/>
          <p:nvPr/>
        </p:nvSpPr>
        <p:spPr>
          <a:xfrm>
            <a:off x="4285279" y="590806"/>
            <a:ext cx="3852337" cy="646331"/>
          </a:xfrm>
          <a:prstGeom prst="rect">
            <a:avLst/>
          </a:prstGeom>
          <a:noFill/>
        </p:spPr>
        <p:txBody>
          <a:bodyPr wrap="none" rtlCol="0">
            <a:spAutoFit/>
          </a:bodyPr>
          <a:lstStyle/>
          <a:p>
            <a:pPr algn="ctr"/>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kolejowej</a:t>
            </a:r>
            <a:endParaRPr lang="pl-PL" b="1" dirty="0">
              <a:latin typeface="Arial" panose="020B0604020202020204" pitchFamily="34" charset="0"/>
              <a:cs typeface="Arial" panose="020B0604020202020204" pitchFamily="34" charset="0"/>
            </a:endParaRPr>
          </a:p>
        </p:txBody>
      </p:sp>
      <p:sp>
        <p:nvSpPr>
          <p:cNvPr id="7" name="Prostokąt 6"/>
          <p:cNvSpPr/>
          <p:nvPr/>
        </p:nvSpPr>
        <p:spPr>
          <a:xfrm rot="16200000">
            <a:off x="5462588" y="-1647568"/>
            <a:ext cx="2000250" cy="108108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p>
        </p:txBody>
      </p:sp>
      <p:sp>
        <p:nvSpPr>
          <p:cNvPr id="45" name="Prostokąt 44"/>
          <p:cNvSpPr/>
          <p:nvPr/>
        </p:nvSpPr>
        <p:spPr>
          <a:xfrm rot="16200000">
            <a:off x="2839932" y="1939017"/>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grpSp>
        <p:nvGrpSpPr>
          <p:cNvPr id="5" name="Grupa 4"/>
          <p:cNvGrpSpPr/>
          <p:nvPr/>
        </p:nvGrpSpPr>
        <p:grpSpPr>
          <a:xfrm>
            <a:off x="6348573" y="1305175"/>
            <a:ext cx="971555" cy="4716500"/>
            <a:chOff x="5781410" y="1305175"/>
            <a:chExt cx="971555" cy="4716500"/>
          </a:xfrm>
        </p:grpSpPr>
        <p:sp>
          <p:nvSpPr>
            <p:cNvPr id="24" name="Prostokąt 23"/>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5" name="Prostokąt 24"/>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6" name="Prostokąt 25"/>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39" name="Prostokąt 38"/>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0" name="Prostokąt 39"/>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41" name="Prostokąt 40"/>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19" name="Prostokąt 18"/>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0" name="Prostokąt 19"/>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1" name="Prostokąt 20"/>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2" name="Prostokąt 21"/>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23" name="Prostokąt 22"/>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 name="Prostokąt 5"/>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54" name="Prostokąt 53"/>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7" name="pole tekstowe 56"/>
          <p:cNvSpPr txBox="1"/>
          <p:nvPr/>
        </p:nvSpPr>
        <p:spPr>
          <a:xfrm>
            <a:off x="8323807" y="1621119"/>
            <a:ext cx="3839513" cy="646331"/>
          </a:xfrm>
          <a:prstGeom prst="rect">
            <a:avLst/>
          </a:prstGeom>
          <a:noFill/>
        </p:spPr>
        <p:txBody>
          <a:bodyPr wrap="none" rtlCol="0">
            <a:spAutoFit/>
          </a:bodyPr>
          <a:lstStyle/>
          <a:p>
            <a:pPr algn="r"/>
            <a:r>
              <a:rPr lang="pl-PL" dirty="0" smtClean="0">
                <a:latin typeface="Arial" panose="020B0604020202020204" pitchFamily="34" charset="0"/>
                <a:cs typeface="Arial" panose="020B0604020202020204" pitchFamily="34" charset="0"/>
              </a:rPr>
              <a:t>Obszar odpowiedzialności</a:t>
            </a:r>
          </a:p>
          <a:p>
            <a:pPr algn="r"/>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60" name="Prostokąt 59"/>
          <p:cNvSpPr/>
          <p:nvPr/>
        </p:nvSpPr>
        <p:spPr>
          <a:xfrm rot="16200000">
            <a:off x="2839932" y="2035764"/>
            <a:ext cx="45719" cy="361102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1" name="Prostokąt 60"/>
          <p:cNvSpPr/>
          <p:nvPr/>
        </p:nvSpPr>
        <p:spPr>
          <a:xfrm rot="16200000">
            <a:off x="9754554" y="1653796"/>
            <a:ext cx="45719" cy="418147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3" name="Prostokąt 62"/>
          <p:cNvSpPr/>
          <p:nvPr/>
        </p:nvSpPr>
        <p:spPr>
          <a:xfrm rot="16200000">
            <a:off x="9754554" y="1750543"/>
            <a:ext cx="45719" cy="4181471"/>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64" name="pole tekstowe 63"/>
          <p:cNvSpPr txBox="1"/>
          <p:nvPr/>
        </p:nvSpPr>
        <p:spPr>
          <a:xfrm>
            <a:off x="240217" y="1621120"/>
            <a:ext cx="3839513" cy="646331"/>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Obszar odpowiedzialności</a:t>
            </a:r>
          </a:p>
          <a:p>
            <a:r>
              <a:rPr lang="pl-PL" b="1" dirty="0" smtClean="0">
                <a:latin typeface="Arial" panose="020B0604020202020204" pitchFamily="34" charset="0"/>
                <a:cs typeface="Arial" panose="020B0604020202020204" pitchFamily="34" charset="0"/>
              </a:rPr>
              <a:t>Zarządcy infrastruktury drogowej</a:t>
            </a:r>
            <a:endParaRPr lang="pl-PL" b="1" dirty="0">
              <a:latin typeface="Arial" panose="020B0604020202020204" pitchFamily="34" charset="0"/>
              <a:cs typeface="Arial" panose="020B0604020202020204" pitchFamily="34" charset="0"/>
            </a:endParaRPr>
          </a:p>
        </p:txBody>
      </p:sp>
      <p:sp>
        <p:nvSpPr>
          <p:cNvPr id="4" name="Nawias klamrowy zamykający 3"/>
          <p:cNvSpPr/>
          <p:nvPr/>
        </p:nvSpPr>
        <p:spPr>
          <a:xfrm rot="16200000">
            <a:off x="6123144" y="-738990"/>
            <a:ext cx="104773" cy="3983550"/>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pl-PL"/>
          </a:p>
        </p:txBody>
      </p:sp>
      <p:grpSp>
        <p:nvGrpSpPr>
          <p:cNvPr id="80" name="Grupa 79"/>
          <p:cNvGrpSpPr/>
          <p:nvPr/>
        </p:nvGrpSpPr>
        <p:grpSpPr>
          <a:xfrm>
            <a:off x="5014505" y="1305175"/>
            <a:ext cx="971555" cy="4716500"/>
            <a:chOff x="5781410" y="1305175"/>
            <a:chExt cx="971555" cy="4716500"/>
          </a:xfrm>
        </p:grpSpPr>
        <p:sp>
          <p:nvSpPr>
            <p:cNvPr id="81" name="Prostokąt 80"/>
            <p:cNvSpPr/>
            <p:nvPr/>
          </p:nvSpPr>
          <p:spPr>
            <a:xfrm rot="16200000">
              <a:off x="6195750" y="147186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2" name="Prostokąt 81"/>
            <p:cNvSpPr/>
            <p:nvPr/>
          </p:nvSpPr>
          <p:spPr>
            <a:xfrm rot="16200000">
              <a:off x="6200513" y="12337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3" name="Prostokąt 82"/>
            <p:cNvSpPr/>
            <p:nvPr/>
          </p:nvSpPr>
          <p:spPr>
            <a:xfrm rot="16200000">
              <a:off x="6195749" y="9956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4" name="Prostokąt 83"/>
            <p:cNvSpPr/>
            <p:nvPr/>
          </p:nvSpPr>
          <p:spPr>
            <a:xfrm rot="16200000">
              <a:off x="6195751" y="170999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5" name="Prostokąt 84"/>
            <p:cNvSpPr/>
            <p:nvPr/>
          </p:nvSpPr>
          <p:spPr>
            <a:xfrm rot="16200000">
              <a:off x="6195748" y="218624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6" name="Prostokąt 85"/>
            <p:cNvSpPr/>
            <p:nvPr/>
          </p:nvSpPr>
          <p:spPr>
            <a:xfrm rot="16200000">
              <a:off x="6195748" y="1948118"/>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7" name="Prostokąt 86"/>
            <p:cNvSpPr/>
            <p:nvPr/>
          </p:nvSpPr>
          <p:spPr>
            <a:xfrm rot="16200000">
              <a:off x="6205278" y="5329496"/>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8" name="Prostokąt 87"/>
            <p:cNvSpPr/>
            <p:nvPr/>
          </p:nvSpPr>
          <p:spPr>
            <a:xfrm rot="16200000">
              <a:off x="6205278" y="5091375"/>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89" name="Prostokąt 88"/>
            <p:cNvSpPr/>
            <p:nvPr/>
          </p:nvSpPr>
          <p:spPr>
            <a:xfrm rot="16200000">
              <a:off x="6205278" y="4853254"/>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0" name="Prostokąt 89"/>
            <p:cNvSpPr/>
            <p:nvPr/>
          </p:nvSpPr>
          <p:spPr>
            <a:xfrm rot="16200000">
              <a:off x="6205278" y="4615133"/>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1" name="Prostokąt 90"/>
            <p:cNvSpPr/>
            <p:nvPr/>
          </p:nvSpPr>
          <p:spPr>
            <a:xfrm rot="16200000">
              <a:off x="6205278" y="4377012"/>
              <a:ext cx="133350" cy="96202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p>
          </p:txBody>
        </p:sp>
        <p:sp>
          <p:nvSpPr>
            <p:cNvPr id="92" name="Prostokąt 91"/>
            <p:cNvSpPr/>
            <p:nvPr/>
          </p:nvSpPr>
          <p:spPr>
            <a:xfrm rot="16200000">
              <a:off x="4241365" y="3640565"/>
              <a:ext cx="4716500"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93" name="Prostokąt 92"/>
            <p:cNvSpPr/>
            <p:nvPr/>
          </p:nvSpPr>
          <p:spPr>
            <a:xfrm rot="16200000">
              <a:off x="3592828" y="3640566"/>
              <a:ext cx="4716498" cy="457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grpSp>
      <p:sp>
        <p:nvSpPr>
          <p:cNvPr id="53" name="Prostokąt 52"/>
          <p:cNvSpPr/>
          <p:nvPr/>
        </p:nvSpPr>
        <p:spPr>
          <a:xfrm rot="16200000">
            <a:off x="3817227" y="1671592"/>
            <a:ext cx="4716497" cy="3983655"/>
          </a:xfrm>
          <a:prstGeom prst="rect">
            <a:avLst/>
          </a:prstGeom>
          <a:solidFill>
            <a:schemeClr val="accent2">
              <a:alpha val="23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pl-PL" dirty="0"/>
          </a:p>
        </p:txBody>
      </p:sp>
      <p:cxnSp>
        <p:nvCxnSpPr>
          <p:cNvPr id="94" name="Łącznik prosty ze strzałką 93"/>
          <p:cNvCxnSpPr/>
          <p:nvPr/>
        </p:nvCxnSpPr>
        <p:spPr>
          <a:xfrm>
            <a:off x="4183647"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95" name="Łącznik prosty ze strzałką 94"/>
          <p:cNvCxnSpPr/>
          <p:nvPr/>
        </p:nvCxnSpPr>
        <p:spPr>
          <a:xfrm>
            <a:off x="7189638" y="5162821"/>
            <a:ext cx="977665" cy="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96" name="pole tekstowe 95"/>
          <p:cNvSpPr txBox="1"/>
          <p:nvPr/>
        </p:nvSpPr>
        <p:spPr>
          <a:xfrm>
            <a:off x="4429465" y="5221560"/>
            <a:ext cx="486030" cy="369332"/>
          </a:xfrm>
          <a:prstGeom prst="rect">
            <a:avLst/>
          </a:prstGeom>
          <a:noFill/>
        </p:spPr>
        <p:txBody>
          <a:bodyPr wrap="none" rtlCol="0">
            <a:spAutoFit/>
          </a:bodyPr>
          <a:lstStyle/>
          <a:p>
            <a:r>
              <a:rPr lang="pl-PL" dirty="0" smtClean="0"/>
              <a:t>4m</a:t>
            </a:r>
            <a:endParaRPr lang="pl-PL" dirty="0"/>
          </a:p>
        </p:txBody>
      </p:sp>
      <p:sp>
        <p:nvSpPr>
          <p:cNvPr id="97" name="pole tekstowe 96"/>
          <p:cNvSpPr txBox="1"/>
          <p:nvPr/>
        </p:nvSpPr>
        <p:spPr>
          <a:xfrm>
            <a:off x="7457406" y="5221560"/>
            <a:ext cx="486030" cy="369332"/>
          </a:xfrm>
          <a:prstGeom prst="rect">
            <a:avLst/>
          </a:prstGeom>
          <a:noFill/>
        </p:spPr>
        <p:txBody>
          <a:bodyPr wrap="none" rtlCol="0">
            <a:spAutoFit/>
          </a:bodyPr>
          <a:lstStyle/>
          <a:p>
            <a:r>
              <a:rPr lang="pl-PL" dirty="0" smtClean="0"/>
              <a:t>4m</a:t>
            </a:r>
            <a:endParaRPr lang="pl-PL" dirty="0"/>
          </a:p>
        </p:txBody>
      </p:sp>
    </p:spTree>
    <p:extLst>
      <p:ext uri="{BB962C8B-B14F-4D97-AF65-F5344CB8AC3E}">
        <p14:creationId xmlns:p14="http://schemas.microsoft.com/office/powerpoint/2010/main" val="16253923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Kategorie przejazdów</a:t>
            </a:r>
            <a:endParaRPr lang="pl-PL" dirty="0">
              <a:solidFill>
                <a:schemeClr val="bg1"/>
              </a:solidFill>
              <a:latin typeface="Arial" panose="020B0604020202020204" pitchFamily="34" charset="0"/>
              <a:cs typeface="Arial" panose="020B0604020202020204" pitchFamily="34" charset="0"/>
            </a:endParaRPr>
          </a:p>
        </p:txBody>
      </p:sp>
      <p:pic>
        <p:nvPicPr>
          <p:cNvPr id="4" name="Symbol zastępczy zawartości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4227" y="1216152"/>
            <a:ext cx="11219272" cy="4745736"/>
          </a:xfrm>
        </p:spPr>
      </p:pic>
    </p:spTree>
    <p:extLst>
      <p:ext uri="{BB962C8B-B14F-4D97-AF65-F5344CB8AC3E}">
        <p14:creationId xmlns:p14="http://schemas.microsoft.com/office/powerpoint/2010/main" val="14271944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3338569"/>
            <a:ext cx="6079066" cy="456083"/>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A9 – przejazd kolejowy z zaporami</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t>
            </a:r>
            <a:r>
              <a:rPr lang="pl-PL" sz="2000" dirty="0" smtClean="0">
                <a:solidFill>
                  <a:schemeClr val="bg1">
                    <a:lumMod val="50000"/>
                  </a:schemeClr>
                </a:solidFill>
                <a:latin typeface="Arial" panose="020B0604020202020204" pitchFamily="34" charset="0"/>
                <a:cs typeface="Arial" panose="020B0604020202020204" pitchFamily="34" charset="0"/>
              </a:rPr>
              <a:t>a ustawienie i czytelność znaku</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odpowiada zarządca 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1766411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5" name="Równoległobok 4"/>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71373" y="2738553"/>
            <a:ext cx="2482094" cy="2182163"/>
          </a:xfrm>
          <a:prstGeom prst="rect">
            <a:avLst/>
          </a:prstGeom>
        </p:spPr>
      </p:pic>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A10 – przejazd kolejowy bez zapór</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drogi</a:t>
            </a:r>
          </a:p>
        </p:txBody>
      </p:sp>
    </p:spTree>
    <p:extLst>
      <p:ext uri="{BB962C8B-B14F-4D97-AF65-F5344CB8AC3E}">
        <p14:creationId xmlns:p14="http://schemas.microsoft.com/office/powerpoint/2010/main" val="1625252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6256867" y="2040790"/>
            <a:ext cx="5775960" cy="3577689"/>
          </a:xfrm>
        </p:spPr>
        <p:txBody>
          <a:bodyPr>
            <a:normAutofit fontScale="55000" lnSpcReduction="20000"/>
          </a:bodyPr>
          <a:lstStyle/>
          <a:p>
            <a:pPr marL="0" indent="0" algn="just">
              <a:spcBef>
                <a:spcPts val="600"/>
              </a:spcBef>
              <a:buNone/>
            </a:pPr>
            <a:r>
              <a:rPr lang="pl-PL" sz="3400" dirty="0" smtClean="0">
                <a:latin typeface="Arial" panose="020B0604020202020204" pitchFamily="34" charset="0"/>
                <a:cs typeface="Arial" panose="020B0604020202020204" pitchFamily="34" charset="0"/>
              </a:rPr>
              <a:t>słupki wskaźnikowe:</a:t>
            </a:r>
          </a:p>
          <a:p>
            <a:pPr algn="just">
              <a:spcBef>
                <a:spcPts val="600"/>
              </a:spcBef>
            </a:pPr>
            <a:r>
              <a:rPr lang="pl-PL" sz="3400" dirty="0" smtClean="0">
                <a:latin typeface="Arial" panose="020B0604020202020204" pitchFamily="34" charset="0"/>
                <a:cs typeface="Arial" panose="020B0604020202020204" pitchFamily="34" charset="0"/>
              </a:rPr>
              <a:t>G1a – umieszczany pod znakiem ostrzegawczym</a:t>
            </a:r>
          </a:p>
          <a:p>
            <a:pPr>
              <a:spcBef>
                <a:spcPts val="600"/>
              </a:spcBef>
            </a:pPr>
            <a:r>
              <a:rPr lang="pl-PL" sz="3400" dirty="0" smtClean="0">
                <a:latin typeface="Arial" panose="020B0604020202020204" pitchFamily="34" charset="0"/>
                <a:cs typeface="Arial" panose="020B0604020202020204" pitchFamily="34" charset="0"/>
              </a:rPr>
              <a:t>G1b – umieszczany na 2/3 odległości znaku ostrzegawczego od przejazdu</a:t>
            </a:r>
          </a:p>
          <a:p>
            <a:pPr>
              <a:spcBef>
                <a:spcPts val="600"/>
              </a:spcBef>
            </a:pPr>
            <a:r>
              <a:rPr lang="pl-PL" sz="3400" dirty="0" smtClean="0">
                <a:latin typeface="Arial" panose="020B0604020202020204" pitchFamily="34" charset="0"/>
                <a:cs typeface="Arial" panose="020B0604020202020204" pitchFamily="34" charset="0"/>
              </a:rPr>
              <a:t>G1c – umieszczany na 1/3 odległości </a:t>
            </a:r>
            <a:r>
              <a:rPr lang="pl-PL" sz="3400" dirty="0">
                <a:latin typeface="Arial" panose="020B0604020202020204" pitchFamily="34" charset="0"/>
                <a:cs typeface="Arial" panose="020B0604020202020204" pitchFamily="34" charset="0"/>
              </a:rPr>
              <a:t>znaku ostrzegawczego od </a:t>
            </a:r>
            <a:r>
              <a:rPr lang="pl-PL" sz="3400" dirty="0" smtClean="0">
                <a:latin typeface="Arial" panose="020B0604020202020204" pitchFamily="34" charset="0"/>
                <a:cs typeface="Arial" panose="020B0604020202020204" pitchFamily="34" charset="0"/>
              </a:rPr>
              <a:t>przejazdu</a:t>
            </a:r>
          </a:p>
          <a:p>
            <a:pPr algn="just">
              <a:spcBef>
                <a:spcPts val="600"/>
              </a:spcBef>
              <a:spcAft>
                <a:spcPts val="1200"/>
              </a:spcAft>
            </a:pPr>
            <a:r>
              <a:rPr lang="pl-PL" sz="3400" dirty="0" smtClean="0">
                <a:latin typeface="Arial" panose="020B0604020202020204" pitchFamily="34" charset="0"/>
                <a:cs typeface="Arial" panose="020B0604020202020204" pitchFamily="34" charset="0"/>
              </a:rPr>
              <a:t>G1d, e, f – umieszczane analogicznie jak słupki G1a, b, c, po lewej stronie, na drodze </a:t>
            </a:r>
            <a:br>
              <a:rPr lang="pl-PL" sz="3400" dirty="0" smtClean="0">
                <a:latin typeface="Arial" panose="020B0604020202020204" pitchFamily="34" charset="0"/>
                <a:cs typeface="Arial" panose="020B0604020202020204" pitchFamily="34" charset="0"/>
              </a:rPr>
            </a:br>
            <a:r>
              <a:rPr lang="pl-PL" sz="3400" dirty="0" smtClean="0">
                <a:latin typeface="Arial" panose="020B0604020202020204" pitchFamily="34" charset="0"/>
                <a:cs typeface="Arial" panose="020B0604020202020204" pitchFamily="34" charset="0"/>
              </a:rPr>
              <a:t>o dozwolonej prędkości &gt;60km/h</a:t>
            </a:r>
            <a:r>
              <a:rPr lang="pl-PL" sz="3400" dirty="0">
                <a:latin typeface="Arial" panose="020B0604020202020204" pitchFamily="34" charset="0"/>
                <a:cs typeface="Arial" panose="020B0604020202020204" pitchFamily="34" charset="0"/>
              </a:rPr>
              <a:t>, w przypadku widoczności przejazdu z odległości mniejszej niż 100 </a:t>
            </a:r>
            <a:r>
              <a:rPr lang="pl-PL" sz="3400" dirty="0" smtClean="0">
                <a:latin typeface="Arial" panose="020B0604020202020204" pitchFamily="34" charset="0"/>
                <a:cs typeface="Arial" panose="020B0604020202020204" pitchFamily="34" charset="0"/>
              </a:rPr>
              <a:t>metrów lub na drodze jednokierunkowej</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za ustawienie i czytelność znaków</a:t>
            </a:r>
          </a:p>
          <a:p>
            <a:pPr marL="0" indent="0">
              <a:spcBef>
                <a:spcPts val="0"/>
              </a:spcBef>
              <a:spcAft>
                <a:spcPts val="600"/>
              </a:spcAft>
              <a:buNone/>
            </a:pPr>
            <a:r>
              <a:rPr lang="pl-PL" sz="3600" dirty="0">
                <a:solidFill>
                  <a:schemeClr val="bg1">
                    <a:lumMod val="50000"/>
                  </a:schemeClr>
                </a:solidFill>
                <a:latin typeface="Arial" panose="020B0604020202020204" pitchFamily="34" charset="0"/>
                <a:cs typeface="Arial" panose="020B0604020202020204" pitchFamily="34" charset="0"/>
              </a:rPr>
              <a:t>odpowiada zarządca </a:t>
            </a:r>
            <a:r>
              <a:rPr lang="pl-PL" sz="3600" dirty="0" smtClean="0">
                <a:solidFill>
                  <a:schemeClr val="bg1">
                    <a:lumMod val="50000"/>
                  </a:schemeClr>
                </a:solidFill>
                <a:latin typeface="Arial" panose="020B0604020202020204" pitchFamily="34" charset="0"/>
                <a:cs typeface="Arial" panose="020B0604020202020204" pitchFamily="34" charset="0"/>
              </a:rPr>
              <a:t>drogi</a:t>
            </a:r>
            <a:endParaRPr lang="pl-PL" dirty="0">
              <a:latin typeface="Ubuntu" panose="020B050403060203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575" y="2797942"/>
            <a:ext cx="4305689" cy="2074676"/>
          </a:xfrm>
          <a:prstGeom prst="rect">
            <a:avLst/>
          </a:prstGeom>
        </p:spPr>
      </p:pic>
      <p:sp>
        <p:nvSpPr>
          <p:cNvPr id="6" name="pole tekstowe 5"/>
          <p:cNvSpPr txBox="1"/>
          <p:nvPr/>
        </p:nvSpPr>
        <p:spPr>
          <a:xfrm>
            <a:off x="34882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G1a</a:t>
            </a:r>
            <a:endParaRPr lang="pl-PL" dirty="0">
              <a:latin typeface="Arial" panose="020B0604020202020204" pitchFamily="34" charset="0"/>
              <a:cs typeface="Arial" panose="020B0604020202020204" pitchFamily="34" charset="0"/>
            </a:endParaRPr>
          </a:p>
        </p:txBody>
      </p:sp>
      <p:sp>
        <p:nvSpPr>
          <p:cNvPr id="7" name="pole tekstowe 6"/>
          <p:cNvSpPr txBox="1"/>
          <p:nvPr/>
        </p:nvSpPr>
        <p:spPr>
          <a:xfrm>
            <a:off x="41038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G1b</a:t>
            </a:r>
            <a:endParaRPr lang="pl-PL" dirty="0">
              <a:latin typeface="Arial" panose="020B0604020202020204" pitchFamily="34" charset="0"/>
              <a:cs typeface="Arial" panose="020B0604020202020204" pitchFamily="34" charset="0"/>
            </a:endParaRPr>
          </a:p>
        </p:txBody>
      </p:sp>
      <p:sp>
        <p:nvSpPr>
          <p:cNvPr id="8" name="pole tekstowe 7"/>
          <p:cNvSpPr txBox="1"/>
          <p:nvPr/>
        </p:nvSpPr>
        <p:spPr>
          <a:xfrm>
            <a:off x="4758898" y="4982949"/>
            <a:ext cx="60785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G1c</a:t>
            </a:r>
            <a:endParaRPr lang="pl-PL" dirty="0">
              <a:latin typeface="Arial" panose="020B0604020202020204" pitchFamily="34" charset="0"/>
              <a:cs typeface="Arial" panose="020B0604020202020204" pitchFamily="34" charset="0"/>
            </a:endParaRPr>
          </a:p>
        </p:txBody>
      </p:sp>
      <p:sp>
        <p:nvSpPr>
          <p:cNvPr id="9" name="pole tekstowe 8"/>
          <p:cNvSpPr txBox="1"/>
          <p:nvPr/>
        </p:nvSpPr>
        <p:spPr>
          <a:xfrm>
            <a:off x="1125366"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G1d</a:t>
            </a:r>
            <a:endParaRPr lang="pl-PL" dirty="0">
              <a:latin typeface="Arial" panose="020B0604020202020204" pitchFamily="34" charset="0"/>
              <a:cs typeface="Arial" panose="020B0604020202020204" pitchFamily="34" charset="0"/>
            </a:endParaRPr>
          </a:p>
        </p:txBody>
      </p:sp>
      <p:sp>
        <p:nvSpPr>
          <p:cNvPr id="10" name="pole tekstowe 9"/>
          <p:cNvSpPr txBox="1"/>
          <p:nvPr/>
        </p:nvSpPr>
        <p:spPr>
          <a:xfrm>
            <a:off x="1740993" y="4982949"/>
            <a:ext cx="620683"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G1e</a:t>
            </a:r>
            <a:endParaRPr lang="pl-PL" dirty="0">
              <a:latin typeface="Arial" panose="020B0604020202020204" pitchFamily="34" charset="0"/>
              <a:cs typeface="Arial" panose="020B0604020202020204" pitchFamily="34" charset="0"/>
            </a:endParaRPr>
          </a:p>
        </p:txBody>
      </p:sp>
      <p:sp>
        <p:nvSpPr>
          <p:cNvPr id="11" name="pole tekstowe 10"/>
          <p:cNvSpPr txBox="1"/>
          <p:nvPr/>
        </p:nvSpPr>
        <p:spPr>
          <a:xfrm>
            <a:off x="2395998" y="4982949"/>
            <a:ext cx="559769" cy="369332"/>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G1f</a:t>
            </a:r>
            <a:endParaRPr lang="pl-PL" dirty="0">
              <a:latin typeface="Arial" panose="020B0604020202020204" pitchFamily="34" charset="0"/>
              <a:cs typeface="Arial" panose="020B0604020202020204" pitchFamily="34" charset="0"/>
            </a:endParaRPr>
          </a:p>
        </p:txBody>
      </p:sp>
      <p:sp>
        <p:nvSpPr>
          <p:cNvPr id="12" name="Równoległobok 11"/>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Tree>
    <p:extLst>
      <p:ext uri="{BB962C8B-B14F-4D97-AF65-F5344CB8AC3E}">
        <p14:creationId xmlns:p14="http://schemas.microsoft.com/office/powerpoint/2010/main" val="801833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2091265" y="4064324"/>
            <a:ext cx="4007783" cy="457200"/>
          </a:xfrm>
        </p:spPr>
        <p:txBody>
          <a:bodyPr>
            <a:noAutofit/>
          </a:bodyPr>
          <a:lstStyle/>
          <a:p>
            <a:pPr marL="0" indent="0">
              <a:spcBef>
                <a:spcPts val="0"/>
              </a:spcBef>
              <a:spcAft>
                <a:spcPts val="600"/>
              </a:spcAft>
              <a:buNone/>
            </a:pPr>
            <a:r>
              <a:rPr lang="pl-PL" sz="2400" dirty="0" smtClean="0">
                <a:latin typeface="Arial" panose="020B0604020202020204" pitchFamily="34" charset="0"/>
                <a:cs typeface="Arial" panose="020B0604020202020204" pitchFamily="34" charset="0"/>
              </a:rPr>
              <a:t>B20 – STOP</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buNone/>
            </a:pPr>
            <a:r>
              <a:rPr lang="pl-PL" sz="2000" dirty="0">
                <a:solidFill>
                  <a:schemeClr val="bg1">
                    <a:lumMod val="50000"/>
                  </a:schemeClr>
                </a:solidFill>
                <a:latin typeface="Arial" panose="020B0604020202020204" pitchFamily="34" charset="0"/>
                <a:cs typeface="Arial" panose="020B0604020202020204" pitchFamily="34" charset="0"/>
              </a:rPr>
              <a:t>odpowiada zarządca </a:t>
            </a:r>
            <a:r>
              <a:rPr lang="pl-PL" sz="2000" dirty="0" smtClean="0">
                <a:solidFill>
                  <a:schemeClr val="bg1">
                    <a:lumMod val="50000"/>
                  </a:schemeClr>
                </a:solidFill>
                <a:latin typeface="Arial" panose="020B0604020202020204" pitchFamily="34" charset="0"/>
                <a:cs typeface="Arial" panose="020B0604020202020204" pitchFamily="34" charset="0"/>
              </a:rPr>
              <a:t>drogi</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5" name="Równoległobok 4"/>
          <p:cNvSpPr/>
          <p:nvPr/>
        </p:nvSpPr>
        <p:spPr>
          <a:xfrm>
            <a:off x="1591732"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0375" y="1654942"/>
            <a:ext cx="2074676" cy="2074676"/>
          </a:xfrm>
          <a:prstGeom prst="rect">
            <a:avLst/>
          </a:prstGeom>
          <a:effectLst>
            <a:outerShdw blurRad="63500" sx="102000" sy="102000" algn="ctr" rotWithShape="0">
              <a:prstClr val="black">
                <a:alpha val="40000"/>
              </a:prstClr>
            </a:outerShdw>
          </a:effectLst>
        </p:spPr>
      </p:pic>
      <p:pic>
        <p:nvPicPr>
          <p:cNvPr id="7" name="Picture 4" descr="C:\Documents and Settings\Paulina Pawłowska\Pulpit\sygnalizator_drogowy_sdk2.jpg"/>
          <p:cNvPicPr>
            <a:picLocks noChangeAspect="1" noChangeArrowheads="1"/>
          </p:cNvPicPr>
          <p:nvPr/>
        </p:nvPicPr>
        <p:blipFill rotWithShape="1">
          <a:blip r:embed="rId3">
            <a:extLst>
              <a:ext uri="{28A0092B-C50C-407E-A947-70E740481C1C}">
                <a14:useLocalDpi xmlns:a14="http://schemas.microsoft.com/office/drawing/2010/main" val="0"/>
              </a:ext>
            </a:extLst>
          </a:blip>
          <a:srcRect b="34534"/>
          <a:stretch/>
        </p:blipFill>
        <p:spPr bwMode="auto">
          <a:xfrm>
            <a:off x="7083474" y="1297573"/>
            <a:ext cx="1943100" cy="2455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031086"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4">
            <a:extLst>
              <a:ext uri="{28A0092B-C50C-407E-A947-70E740481C1C}">
                <a14:useLocalDpi xmlns:a14="http://schemas.microsoft.com/office/drawing/2010/main" val="0"/>
              </a:ext>
            </a:extLst>
          </a:blip>
          <a:srcRect l="22701" t="30167" r="21500" b="39265"/>
          <a:stretch>
            <a:fillRect/>
          </a:stretch>
        </p:blipFill>
        <p:spPr bwMode="auto">
          <a:xfrm>
            <a:off x="7966124" y="1240422"/>
            <a:ext cx="10604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p:cNvSpPr/>
          <p:nvPr/>
        </p:nvSpPr>
        <p:spPr>
          <a:xfrm>
            <a:off x="5291667" y="2633133"/>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0" name="Prostokąt 9"/>
          <p:cNvSpPr/>
          <p:nvPr/>
        </p:nvSpPr>
        <p:spPr>
          <a:xfrm>
            <a:off x="5291667" y="3037736"/>
            <a:ext cx="1278466" cy="270934"/>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l-PL"/>
          </a:p>
        </p:txBody>
      </p:sp>
      <p:sp>
        <p:nvSpPr>
          <p:cNvPr id="11" name="Równoległobok 10"/>
          <p:cNvSpPr/>
          <p:nvPr/>
        </p:nvSpPr>
        <p:spPr>
          <a:xfrm>
            <a:off x="6907383" y="4066702"/>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2" name="Symbol zastępczy zawartości 2"/>
          <p:cNvSpPr txBox="1">
            <a:spLocks/>
          </p:cNvSpPr>
          <p:nvPr/>
        </p:nvSpPr>
        <p:spPr>
          <a:xfrm>
            <a:off x="7406916" y="4066702"/>
            <a:ext cx="4169388" cy="157514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pl-PL" sz="9600" dirty="0" smtClean="0">
                <a:latin typeface="Arial" panose="020B0604020202020204" pitchFamily="34" charset="0"/>
                <a:cs typeface="Arial" panose="020B0604020202020204" pitchFamily="34" charset="0"/>
              </a:rPr>
              <a:t>sygnalizacja przejazdowa</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za ustawienie i czytelność znaku</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odpowiadają </a:t>
            </a:r>
          </a:p>
          <a:p>
            <a:pPr marL="0" indent="0">
              <a:spcBef>
                <a:spcPts val="0"/>
              </a:spcBef>
              <a:spcAft>
                <a:spcPts val="600"/>
              </a:spcAft>
              <a:buNone/>
            </a:pPr>
            <a:r>
              <a:rPr lang="pl-PL" sz="8000" dirty="0">
                <a:solidFill>
                  <a:schemeClr val="bg1">
                    <a:lumMod val="50000"/>
                  </a:schemeClr>
                </a:solidFill>
                <a:latin typeface="Arial" panose="020B0604020202020204" pitchFamily="34" charset="0"/>
                <a:cs typeface="Arial" panose="020B0604020202020204" pitchFamily="34" charset="0"/>
              </a:rPr>
              <a:t>PKP Polskie Linie Kolejowe S.A.</a:t>
            </a:r>
          </a:p>
        </p:txBody>
      </p:sp>
    </p:spTree>
    <p:extLst>
      <p:ext uri="{BB962C8B-B14F-4D97-AF65-F5344CB8AC3E}">
        <p14:creationId xmlns:p14="http://schemas.microsoft.com/office/powerpoint/2010/main" val="3395584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after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par>
                                <p:cTn id="8" presetID="26" presetClass="emph" presetSubtype="0" repeatCount="indefinite" fill="hold" nodeType="withEffect">
                                  <p:stCondLst>
                                    <p:cond delay="50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0497" y="2792297"/>
            <a:ext cx="3774697" cy="207467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6079066" cy="4560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G3 – krzyż świętego </a:t>
            </a:r>
            <a:r>
              <a:rPr lang="pl-PL" sz="2400" dirty="0" smtClean="0">
                <a:latin typeface="Arial" panose="020B0604020202020204" pitchFamily="34" charset="0"/>
                <a:cs typeface="Arial" panose="020B0604020202020204" pitchFamily="34" charset="0"/>
              </a:rPr>
              <a:t>Andrzeja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przed </a:t>
            </a:r>
            <a:r>
              <a:rPr lang="pl-PL" sz="2400" dirty="0">
                <a:latin typeface="Arial" panose="020B0604020202020204" pitchFamily="34" charset="0"/>
                <a:cs typeface="Arial" panose="020B0604020202020204" pitchFamily="34" charset="0"/>
              </a:rPr>
              <a:t>przejazdem jednotorowym</a:t>
            </a:r>
          </a:p>
          <a:p>
            <a:pPr marL="0" indent="0">
              <a:spcBef>
                <a:spcPts val="0"/>
              </a:spcBef>
              <a:spcAft>
                <a:spcPts val="600"/>
              </a:spcAft>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3" name="pole tekstowe 2"/>
          <p:cNvSpPr txBox="1"/>
          <p:nvPr/>
        </p:nvSpPr>
        <p:spPr>
          <a:xfrm>
            <a:off x="1008296" y="6017741"/>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27014413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62830" y="2355837"/>
            <a:ext cx="3774915" cy="2947595"/>
          </a:xfrm>
          <a:prstGeom prst="rect">
            <a:avLst/>
          </a:prstGeom>
          <a:effectLst>
            <a:outerShdw blurRad="63500" sx="102000" sy="102000" algn="ctr" rotWithShape="0">
              <a:prstClr val="black">
                <a:alpha val="40000"/>
              </a:prstClr>
            </a:outerShdw>
          </a:effectLst>
        </p:spPr>
      </p:pic>
      <p:sp>
        <p:nvSpPr>
          <p:cNvPr id="7" name="Równoległobok 6"/>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8"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G4 – krzyż świętego Andrzeja </a:t>
            </a:r>
            <a:br>
              <a:rPr lang="pl-PL" sz="2400" dirty="0">
                <a:latin typeface="Arial" panose="020B0604020202020204" pitchFamily="34" charset="0"/>
                <a:cs typeface="Arial" panose="020B0604020202020204" pitchFamily="34" charset="0"/>
              </a:rPr>
            </a:br>
            <a:r>
              <a:rPr lang="pl-PL" sz="2400" dirty="0">
                <a:latin typeface="Arial" panose="020B0604020202020204" pitchFamily="34" charset="0"/>
                <a:cs typeface="Arial" panose="020B0604020202020204" pitchFamily="34" charset="0"/>
              </a:rPr>
              <a:t>przed przejazdem wielotorowym</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
        <p:nvSpPr>
          <p:cNvPr id="9" name="pole tekstowe 8"/>
          <p:cNvSpPr txBox="1"/>
          <p:nvPr/>
        </p:nvSpPr>
        <p:spPr>
          <a:xfrm>
            <a:off x="1008296" y="6042455"/>
            <a:ext cx="5519460" cy="369332"/>
          </a:xfrm>
          <a:prstGeom prst="rect">
            <a:avLst/>
          </a:prstGeom>
          <a:noFill/>
        </p:spPr>
        <p:txBody>
          <a:bodyPr wrap="none" rtlCol="0">
            <a:spAutoFit/>
          </a:bodyPr>
          <a:lstStyle/>
          <a:p>
            <a:r>
              <a:rPr lang="pl-PL" dirty="0">
                <a:latin typeface="Arial" panose="020B0604020202020204" pitchFamily="34" charset="0"/>
                <a:cs typeface="Arial" panose="020B0604020202020204" pitchFamily="34" charset="0"/>
              </a:rPr>
              <a:t>ustawiony w odległości </a:t>
            </a:r>
            <a:r>
              <a:rPr lang="pl-PL" dirty="0" smtClean="0">
                <a:latin typeface="Arial" panose="020B0604020202020204" pitchFamily="34" charset="0"/>
                <a:cs typeface="Arial" panose="020B0604020202020204" pitchFamily="34" charset="0"/>
              </a:rPr>
              <a:t>5 m </a:t>
            </a:r>
            <a:r>
              <a:rPr lang="pl-PL" dirty="0">
                <a:latin typeface="Arial" panose="020B0604020202020204" pitchFamily="34" charset="0"/>
                <a:cs typeface="Arial" panose="020B0604020202020204" pitchFamily="34" charset="0"/>
              </a:rPr>
              <a:t>od główki skrajnej szyny</a:t>
            </a:r>
          </a:p>
        </p:txBody>
      </p:sp>
    </p:spTree>
    <p:extLst>
      <p:ext uri="{BB962C8B-B14F-4D97-AF65-F5344CB8AC3E}">
        <p14:creationId xmlns:p14="http://schemas.microsoft.com/office/powerpoint/2010/main" val="987901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493" y="2353792"/>
            <a:ext cx="2160640" cy="2951686"/>
          </a:xfrm>
          <a:prstGeom prst="rect">
            <a:avLst/>
          </a:prstGeom>
          <a:effectLst>
            <a:outerShdw blurRad="63500" sx="102000" sy="102000" algn="ctr" rotWithShape="0">
              <a:prstClr val="black">
                <a:alpha val="40000"/>
              </a:prstClr>
            </a:outerShdw>
          </a:effectLst>
        </p:spPr>
      </p:pic>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256867" y="3338569"/>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pl-PL" sz="2400" dirty="0">
                <a:latin typeface="Arial" panose="020B0604020202020204" pitchFamily="34" charset="0"/>
                <a:cs typeface="Arial" panose="020B0604020202020204" pitchFamily="34" charset="0"/>
              </a:rPr>
              <a:t>G2 – tabliczka „sieć pod napięciem”</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ustawiana przed przejazdami </a:t>
            </a:r>
          </a:p>
          <a:p>
            <a:pPr marL="0" indent="0">
              <a:spcBef>
                <a:spcPts val="0"/>
              </a:spcBef>
              <a:spcAft>
                <a:spcPts val="600"/>
              </a:spcAft>
              <a:buNone/>
            </a:pPr>
            <a:r>
              <a:rPr lang="pl-PL" sz="2400" dirty="0">
                <a:latin typeface="Arial" panose="020B0604020202020204" pitchFamily="34" charset="0"/>
                <a:cs typeface="Arial" panose="020B0604020202020204" pitchFamily="34" charset="0"/>
              </a:rPr>
              <a:t>na liniach zelektryfikowanych</a:t>
            </a:r>
          </a:p>
          <a:p>
            <a:pPr marL="0" indent="0">
              <a:spcBef>
                <a:spcPts val="0"/>
              </a:spcBef>
              <a:buNone/>
            </a:pPr>
            <a:r>
              <a:rPr lang="pl-PL" sz="2000" dirty="0" smtClean="0">
                <a:solidFill>
                  <a:schemeClr val="bg1">
                    <a:lumMod val="50000"/>
                  </a:schemeClr>
                </a:solidFill>
                <a:latin typeface="Arial" panose="020B0604020202020204" pitchFamily="34" charset="0"/>
                <a:cs typeface="Arial" panose="020B0604020202020204" pitchFamily="34" charset="0"/>
              </a:rPr>
              <a:t>za </a:t>
            </a:r>
            <a:r>
              <a:rPr lang="pl-PL" sz="2000" dirty="0">
                <a:solidFill>
                  <a:schemeClr val="bg1">
                    <a:lumMod val="50000"/>
                  </a:schemeClr>
                </a:solidFill>
                <a:latin typeface="Arial" panose="020B0604020202020204" pitchFamily="34" charset="0"/>
                <a:cs typeface="Arial" panose="020B0604020202020204" pitchFamily="34" charset="0"/>
              </a:rPr>
              <a:t>ustawienie i czytelność </a:t>
            </a:r>
            <a:r>
              <a:rPr lang="pl-PL" sz="2000" dirty="0" smtClean="0">
                <a:solidFill>
                  <a:schemeClr val="bg1">
                    <a:lumMod val="50000"/>
                  </a:schemeClr>
                </a:solidFill>
                <a:latin typeface="Arial" panose="020B0604020202020204" pitchFamily="34" charset="0"/>
                <a:cs typeface="Arial" panose="020B0604020202020204" pitchFamily="34" charset="0"/>
              </a:rPr>
              <a:t>znaku odpowiadają </a:t>
            </a:r>
            <a:br>
              <a:rPr lang="pl-PL" sz="2000" dirty="0" smtClean="0">
                <a:solidFill>
                  <a:schemeClr val="bg1">
                    <a:lumMod val="50000"/>
                  </a:schemeClr>
                </a:solidFill>
                <a:latin typeface="Arial" panose="020B0604020202020204" pitchFamily="34" charset="0"/>
                <a:cs typeface="Arial" panose="020B0604020202020204" pitchFamily="34" charset="0"/>
              </a:rPr>
            </a:br>
            <a:r>
              <a:rPr lang="pl-PL" sz="2000" dirty="0" smtClean="0">
                <a:solidFill>
                  <a:schemeClr val="bg1">
                    <a:lumMod val="50000"/>
                  </a:schemeClr>
                </a:solidFill>
                <a:latin typeface="Arial" panose="020B0604020202020204" pitchFamily="34" charset="0"/>
                <a:cs typeface="Arial" panose="020B0604020202020204" pitchFamily="34" charset="0"/>
              </a:rPr>
              <a:t>PKP Polskie Linie Kolejowe S.A.</a:t>
            </a:r>
            <a:endParaRPr lang="pl-PL" sz="20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59761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Znaki występujące przed przejazdami</a:t>
            </a:r>
            <a:endParaRPr lang="pl-PL" sz="3600" dirty="0">
              <a:solidFill>
                <a:schemeClr val="bg1"/>
              </a:solidFill>
              <a:latin typeface="Arial" panose="020B0604020202020204" pitchFamily="34" charset="0"/>
              <a:cs typeface="Arial" panose="020B0604020202020204" pitchFamily="34" charset="0"/>
            </a:endParaRPr>
          </a:p>
        </p:txBody>
      </p:sp>
      <p:sp>
        <p:nvSpPr>
          <p:cNvPr id="6" name="Równoległobok 5"/>
          <p:cNvSpPr/>
          <p:nvPr/>
        </p:nvSpPr>
        <p:spPr>
          <a:xfrm>
            <a:off x="5757334"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Symbol zastępczy zawartości 2"/>
          <p:cNvSpPr txBox="1">
            <a:spLocks/>
          </p:cNvSpPr>
          <p:nvPr/>
        </p:nvSpPr>
        <p:spPr>
          <a:xfrm>
            <a:off x="6368078" y="2693703"/>
            <a:ext cx="5676053" cy="19648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pl-PL" sz="2000" dirty="0" smtClean="0">
                <a:latin typeface="Arial" panose="020B0604020202020204" pitchFamily="34" charset="0"/>
                <a:cs typeface="Arial" panose="020B0604020202020204" pitchFamily="34" charset="0"/>
              </a:rPr>
              <a:t>A 30 – inne niebezpieczeństwo</a:t>
            </a:r>
          </a:p>
          <a:p>
            <a:pPr marL="0" lvl="0" indent="0">
              <a:buNone/>
            </a:pPr>
            <a:r>
              <a:rPr lang="pl-PL" sz="2000" dirty="0" smtClean="0">
                <a:latin typeface="Arial" panose="020B0604020202020204" pitchFamily="34" charset="0"/>
                <a:cs typeface="Arial" panose="020B0604020202020204" pitchFamily="34" charset="0"/>
              </a:rPr>
              <a:t>par.11 </a:t>
            </a:r>
            <a:r>
              <a:rPr lang="pl-PL" sz="2000" dirty="0">
                <a:latin typeface="Arial" panose="020B0604020202020204" pitchFamily="34" charset="0"/>
                <a:cs typeface="Arial" panose="020B0604020202020204" pitchFamily="34" charset="0"/>
              </a:rPr>
              <a:t>pkt 2. </a:t>
            </a:r>
            <a:r>
              <a:rPr lang="pl-PL" sz="2000" dirty="0" smtClean="0">
                <a:latin typeface="Arial" panose="020B0604020202020204" pitchFamily="34" charset="0"/>
                <a:cs typeface="Arial" panose="020B0604020202020204" pitchFamily="34" charset="0"/>
              </a:rPr>
              <a:t>Umieszczona </a:t>
            </a:r>
            <a:r>
              <a:rPr lang="pl-PL" sz="2000" dirty="0">
                <a:latin typeface="Arial" panose="020B0604020202020204" pitchFamily="34" charset="0"/>
                <a:cs typeface="Arial" panose="020B0604020202020204" pitchFamily="34" charset="0"/>
              </a:rPr>
              <a:t>pod znakiem A-30 tabliczka wskazuje: </a:t>
            </a:r>
            <a:endParaRPr lang="pl-PL" sz="2000" dirty="0" smtClean="0">
              <a:latin typeface="Arial" panose="020B0604020202020204" pitchFamily="34" charset="0"/>
              <a:cs typeface="Arial" panose="020B0604020202020204" pitchFamily="34" charset="0"/>
            </a:endParaRPr>
          </a:p>
          <a:p>
            <a:pPr marL="0" lvl="0" indent="0">
              <a:buNone/>
            </a:pPr>
            <a:r>
              <a:rPr lang="pl-PL" sz="2000" dirty="0" err="1" smtClean="0">
                <a:latin typeface="Arial" panose="020B0604020202020204" pitchFamily="34" charset="0"/>
                <a:cs typeface="Arial" panose="020B0604020202020204" pitchFamily="34" charset="0"/>
              </a:rPr>
              <a:t>ppkt</a:t>
            </a:r>
            <a:r>
              <a:rPr lang="pl-PL" sz="2000" dirty="0" smtClean="0">
                <a:latin typeface="Arial" panose="020B0604020202020204" pitchFamily="34" charset="0"/>
                <a:cs typeface="Arial" panose="020B0604020202020204" pitchFamily="34" charset="0"/>
              </a:rPr>
              <a:t> </a:t>
            </a:r>
            <a:r>
              <a:rPr lang="pl-PL" sz="2000" dirty="0">
                <a:latin typeface="Arial" panose="020B0604020202020204" pitchFamily="34" charset="0"/>
                <a:cs typeface="Arial" panose="020B0604020202020204" pitchFamily="34" charset="0"/>
              </a:rPr>
              <a:t>2 T-10 — przecięcie drogi z bocznicą kolejową </a:t>
            </a:r>
            <a:r>
              <a:rPr lang="pl-PL" sz="2000" dirty="0" smtClean="0">
                <a:latin typeface="Arial" panose="020B0604020202020204" pitchFamily="34" charset="0"/>
                <a:cs typeface="Arial" panose="020B0604020202020204" pitchFamily="34" charset="0"/>
              </a:rPr>
              <a:t>lub </a:t>
            </a:r>
            <a:r>
              <a:rPr lang="pl-PL" sz="2000" dirty="0">
                <a:latin typeface="Arial" panose="020B0604020202020204" pitchFamily="34" charset="0"/>
                <a:cs typeface="Arial" panose="020B0604020202020204" pitchFamily="34" charset="0"/>
              </a:rPr>
              <a:t>torem o podobnym </a:t>
            </a:r>
            <a:r>
              <a:rPr lang="pl-PL" sz="2000" dirty="0" smtClean="0">
                <a:latin typeface="Arial" panose="020B0604020202020204" pitchFamily="34" charset="0"/>
                <a:cs typeface="Arial" panose="020B0604020202020204" pitchFamily="34" charset="0"/>
              </a:rPr>
              <a:t>charakterze </a:t>
            </a:r>
          </a:p>
          <a:p>
            <a:pPr marL="0" lvl="0" indent="0">
              <a:buNone/>
            </a:pPr>
            <a:r>
              <a:rPr lang="pl-PL" sz="2000" dirty="0" smtClean="0">
                <a:solidFill>
                  <a:schemeClr val="bg1">
                    <a:lumMod val="65000"/>
                  </a:schemeClr>
                </a:solidFill>
                <a:latin typeface="Arial" panose="020B0604020202020204" pitchFamily="34" charset="0"/>
                <a:cs typeface="Arial" panose="020B0604020202020204" pitchFamily="34" charset="0"/>
              </a:rPr>
              <a:t>w </a:t>
            </a:r>
            <a:r>
              <a:rPr lang="pl-PL" sz="2000" dirty="0">
                <a:solidFill>
                  <a:schemeClr val="bg1">
                    <a:lumMod val="65000"/>
                  </a:schemeClr>
                </a:solidFill>
                <a:latin typeface="Arial" panose="020B0604020202020204" pitchFamily="34" charset="0"/>
                <a:cs typeface="Arial" panose="020B0604020202020204" pitchFamily="34" charset="0"/>
              </a:rPr>
              <a:t>miejscu tak oznakowanym </a:t>
            </a:r>
            <a:r>
              <a:rPr lang="pl-PL" sz="2000" dirty="0" smtClean="0">
                <a:solidFill>
                  <a:schemeClr val="bg1">
                    <a:lumMod val="65000"/>
                  </a:schemeClr>
                </a:solidFill>
                <a:latin typeface="Arial" panose="020B0604020202020204" pitchFamily="34" charset="0"/>
                <a:cs typeface="Arial" panose="020B0604020202020204" pitchFamily="34" charset="0"/>
              </a:rPr>
              <a:t>ruch na drodze </a:t>
            </a:r>
            <a:r>
              <a:rPr lang="pl-PL" sz="2000" dirty="0">
                <a:solidFill>
                  <a:schemeClr val="bg1">
                    <a:lumMod val="65000"/>
                  </a:schemeClr>
                </a:solidFill>
                <a:latin typeface="Arial" panose="020B0604020202020204" pitchFamily="34" charset="0"/>
                <a:cs typeface="Arial" panose="020B0604020202020204" pitchFamily="34" charset="0"/>
              </a:rPr>
              <a:t>jest wstrzymywany przez pracownika kolei podczas przejeżdżania (przetaczania) </a:t>
            </a:r>
            <a:r>
              <a:rPr lang="pl-PL" sz="2000" dirty="0" smtClean="0">
                <a:solidFill>
                  <a:schemeClr val="bg1">
                    <a:lumMod val="65000"/>
                  </a:schemeClr>
                </a:solidFill>
                <a:latin typeface="Arial" panose="020B0604020202020204" pitchFamily="34" charset="0"/>
                <a:cs typeface="Arial" panose="020B0604020202020204" pitchFamily="34" charset="0"/>
              </a:rPr>
              <a:t>pociągu</a:t>
            </a:r>
            <a:endParaRPr lang="pl-PL" sz="2000" dirty="0">
              <a:solidFill>
                <a:schemeClr val="bg1">
                  <a:lumMod val="65000"/>
                </a:schemeClr>
              </a:solidFill>
              <a:latin typeface="Arial" panose="020B0604020202020204" pitchFamily="34" charset="0"/>
              <a:cs typeface="Arial" panose="020B0604020202020204" pitchFamily="34" charset="0"/>
            </a:endParaRPr>
          </a:p>
        </p:txBody>
      </p:sp>
      <p:sp>
        <p:nvSpPr>
          <p:cNvPr id="3" name="AutoShape 2" descr="Znalezione obrazy dla zapytania znak A-30"/>
          <p:cNvSpPr>
            <a:spLocks noChangeAspect="1" noChangeArrowheads="1"/>
          </p:cNvSpPr>
          <p:nvPr/>
        </p:nvSpPr>
        <p:spPr bwMode="auto">
          <a:xfrm>
            <a:off x="155574" y="-144463"/>
            <a:ext cx="2031571" cy="203157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5" name="AutoShape 4" descr="Znalezione obrazy dla zapytania znak A-3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pSp>
        <p:nvGrpSpPr>
          <p:cNvPr id="11" name="Grupa 10"/>
          <p:cNvGrpSpPr/>
          <p:nvPr/>
        </p:nvGrpSpPr>
        <p:grpSpPr>
          <a:xfrm>
            <a:off x="1865977" y="1555984"/>
            <a:ext cx="2770446" cy="4043170"/>
            <a:chOff x="1937478" y="1269658"/>
            <a:chExt cx="2443655" cy="3566253"/>
          </a:xfrm>
        </p:grpSpPr>
        <p:pic>
          <p:nvPicPr>
            <p:cNvPr id="10" name="Obraz 9"/>
            <p:cNvPicPr>
              <a:picLocks noChangeAspect="1"/>
            </p:cNvPicPr>
            <p:nvPr/>
          </p:nvPicPr>
          <p:blipFill>
            <a:blip r:embed="rId2"/>
            <a:stretch>
              <a:fillRect/>
            </a:stretch>
          </p:blipFill>
          <p:spPr>
            <a:xfrm>
              <a:off x="1937478" y="1269658"/>
              <a:ext cx="2443655" cy="2159342"/>
            </a:xfrm>
            <a:prstGeom prst="rect">
              <a:avLst/>
            </a:prstGeom>
          </p:spPr>
        </p:pic>
        <p:pic>
          <p:nvPicPr>
            <p:cNvPr id="3078" name="Picture 6" descr="Znalezione obrazy dla zapytania tabliczka T-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1364" y="3429000"/>
              <a:ext cx="1875881" cy="140691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894316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2800" dirty="0" smtClean="0">
                <a:solidFill>
                  <a:schemeClr val="bg1"/>
                </a:solidFill>
                <a:latin typeface="Arial" panose="020B0604020202020204" pitchFamily="34" charset="0"/>
                <a:cs typeface="Arial" panose="020B0604020202020204" pitchFamily="34" charset="0"/>
              </a:rPr>
              <a:t>Zabezpieczenia występujące przed przejazdami</a:t>
            </a:r>
            <a:endParaRPr lang="pl-PL" sz="2800" dirty="0">
              <a:solidFill>
                <a:schemeClr val="bg1"/>
              </a:solidFill>
              <a:latin typeface="Arial" panose="020B0604020202020204" pitchFamily="34" charset="0"/>
              <a:cs typeface="Arial" panose="020B0604020202020204" pitchFamily="34" charset="0"/>
            </a:endParaRPr>
          </a:p>
        </p:txBody>
      </p:sp>
      <p:sp>
        <p:nvSpPr>
          <p:cNvPr id="3" name="Symbol zastępczy zawartości 2"/>
          <p:cNvSpPr>
            <a:spLocks noGrp="1"/>
          </p:cNvSpPr>
          <p:nvPr>
            <p:ph idx="1"/>
          </p:nvPr>
        </p:nvSpPr>
        <p:spPr>
          <a:xfrm>
            <a:off x="7230532" y="2393342"/>
            <a:ext cx="4622802" cy="1110837"/>
          </a:xfrm>
        </p:spPr>
        <p:txBody>
          <a:bodyPr>
            <a:noAutofit/>
          </a:bodyPr>
          <a:lstStyle/>
          <a:p>
            <a:pPr marL="0" indent="0">
              <a:lnSpc>
                <a:spcPct val="100000"/>
              </a:lnSpc>
              <a:spcBef>
                <a:spcPts val="0"/>
              </a:spcBef>
              <a:spcAft>
                <a:spcPts val="600"/>
              </a:spcAft>
              <a:buNone/>
            </a:pPr>
            <a:r>
              <a:rPr lang="pl-PL" sz="2400" dirty="0">
                <a:latin typeface="Arial" panose="020B0604020202020204" pitchFamily="34" charset="0"/>
                <a:cs typeface="Arial" panose="020B0604020202020204" pitchFamily="34" charset="0"/>
              </a:rPr>
              <a:t>r</a:t>
            </a:r>
            <a:r>
              <a:rPr lang="pl-PL" sz="2400" dirty="0" smtClean="0">
                <a:latin typeface="Arial" panose="020B0604020202020204" pitchFamily="34" charset="0"/>
                <a:cs typeface="Arial" panose="020B0604020202020204" pitchFamily="34" charset="0"/>
              </a:rPr>
              <a:t>ogatki – mają zastosowanie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na przejazdach kat. A i B</a:t>
            </a:r>
          </a:p>
          <a:p>
            <a:pPr marL="0" indent="0">
              <a:lnSpc>
                <a:spcPct val="120000"/>
              </a:lnSpc>
              <a:buNone/>
            </a:pPr>
            <a:endParaRPr lang="pl-PL" sz="2400" dirty="0" smtClean="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pl-PL" sz="2400" dirty="0" smtClean="0">
                <a:latin typeface="Arial" panose="020B0604020202020204" pitchFamily="34" charset="0"/>
                <a:cs typeface="Arial" panose="020B0604020202020204" pitchFamily="34" charset="0"/>
              </a:rPr>
              <a:t>sygnalizacja – ma zastosowanie na przejazdach kat. B i C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oraz niektórych kat. A</a:t>
            </a:r>
            <a:endParaRPr lang="pl-PL" sz="2400" dirty="0">
              <a:latin typeface="Arial" panose="020B0604020202020204" pitchFamily="34" charset="0"/>
              <a:cs typeface="Arial" panose="020B0604020202020204" pitchFamily="34" charset="0"/>
            </a:endParaRPr>
          </a:p>
        </p:txBody>
      </p:sp>
      <p:sp>
        <p:nvSpPr>
          <p:cNvPr id="5" name="Równoległobok 4"/>
          <p:cNvSpPr/>
          <p:nvPr/>
        </p:nvSpPr>
        <p:spPr>
          <a:xfrm>
            <a:off x="6629398" y="3338569"/>
            <a:ext cx="499533" cy="982133"/>
          </a:xfrm>
          <a:prstGeom prst="parallelogram">
            <a:avLst>
              <a:gd name="adj" fmla="val 752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27" y="3140785"/>
            <a:ext cx="5623571" cy="137769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463459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Pociąg a samochód</a:t>
            </a:r>
            <a:endParaRPr lang="pl-PL" dirty="0">
              <a:solidFill>
                <a:schemeClr val="bg1"/>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8351" y="1036078"/>
            <a:ext cx="4399083" cy="2627370"/>
          </a:xfrm>
          <a:prstGeom prst="rect">
            <a:avLst/>
          </a:prstGeom>
        </p:spPr>
      </p:pic>
      <p:sp>
        <p:nvSpPr>
          <p:cNvPr id="5" name="Równoległobok 4"/>
          <p:cNvSpPr/>
          <p:nvPr/>
        </p:nvSpPr>
        <p:spPr>
          <a:xfrm>
            <a:off x="6966074" y="962451"/>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7" name="pole tekstowe 6"/>
          <p:cNvSpPr txBox="1"/>
          <p:nvPr/>
        </p:nvSpPr>
        <p:spPr>
          <a:xfrm>
            <a:off x="8029198" y="1607140"/>
            <a:ext cx="2911887" cy="1477328"/>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Siła, z jaką pociąg</a:t>
            </a:r>
          </a:p>
          <a:p>
            <a:r>
              <a:rPr lang="pl-PL" dirty="0" smtClean="0">
                <a:latin typeface="Arial" panose="020B0604020202020204" pitchFamily="34" charset="0"/>
                <a:cs typeface="Arial" panose="020B0604020202020204" pitchFamily="34" charset="0"/>
              </a:rPr>
              <a:t>miażdży samochód,</a:t>
            </a:r>
          </a:p>
          <a:p>
            <a:r>
              <a:rPr lang="pl-PL" dirty="0" smtClean="0">
                <a:latin typeface="Arial" panose="020B0604020202020204" pitchFamily="34" charset="0"/>
                <a:cs typeface="Arial" panose="020B0604020202020204" pitchFamily="34" charset="0"/>
              </a:rPr>
              <a:t>jest porównywalna do siły, </a:t>
            </a:r>
          </a:p>
          <a:p>
            <a:r>
              <a:rPr lang="pl-PL" dirty="0" smtClean="0">
                <a:latin typeface="Arial" panose="020B0604020202020204" pitchFamily="34" charset="0"/>
                <a:cs typeface="Arial" panose="020B0604020202020204" pitchFamily="34" charset="0"/>
              </a:rPr>
              <a:t>z jaką samochód miażdży </a:t>
            </a:r>
          </a:p>
          <a:p>
            <a:r>
              <a:rPr lang="pl-PL" dirty="0" smtClean="0">
                <a:latin typeface="Arial" panose="020B0604020202020204" pitchFamily="34" charset="0"/>
                <a:cs typeface="Arial" panose="020B0604020202020204" pitchFamily="34" charset="0"/>
              </a:rPr>
              <a:t>aluminiową puszkę.</a:t>
            </a:r>
            <a:endParaRPr lang="pl-PL" dirty="0">
              <a:latin typeface="Arial" panose="020B0604020202020204" pitchFamily="34" charset="0"/>
              <a:cs typeface="Arial" panose="020B0604020202020204" pitchFamily="34" charset="0"/>
            </a:endParaRPr>
          </a:p>
        </p:txBody>
      </p:sp>
      <p:sp>
        <p:nvSpPr>
          <p:cNvPr id="9" name="Równoległobok 8"/>
          <p:cNvSpPr/>
          <p:nvPr/>
        </p:nvSpPr>
        <p:spPr>
          <a:xfrm>
            <a:off x="6966074" y="3761457"/>
            <a:ext cx="1187712" cy="2627370"/>
          </a:xfrm>
          <a:prstGeom prst="parallelogram">
            <a:avLst>
              <a:gd name="adj" fmla="val 8775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schemeClr val="bg1">
                  <a:lumMod val="75000"/>
                </a:schemeClr>
              </a:solidFill>
            </a:endParaRPr>
          </a:p>
        </p:txBody>
      </p:sp>
      <p:sp>
        <p:nvSpPr>
          <p:cNvPr id="10" name="pole tekstowe 9"/>
          <p:cNvSpPr txBox="1"/>
          <p:nvPr/>
        </p:nvSpPr>
        <p:spPr>
          <a:xfrm>
            <a:off x="8029198" y="4109768"/>
            <a:ext cx="3531736" cy="2031325"/>
          </a:xfrm>
          <a:prstGeom prst="rect">
            <a:avLst/>
          </a:prstGeom>
          <a:noFill/>
        </p:spPr>
        <p:txBody>
          <a:bodyPr wrap="none" rtlCol="0">
            <a:spAutoFit/>
          </a:bodyPr>
          <a:lstStyle/>
          <a:p>
            <a:r>
              <a:rPr lang="pl-PL" dirty="0" smtClean="0">
                <a:latin typeface="Arial" panose="020B0604020202020204" pitchFamily="34" charset="0"/>
                <a:cs typeface="Arial" panose="020B0604020202020204" pitchFamily="34" charset="0"/>
              </a:rPr>
              <a:t>Droga hamowania pociągu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adącego z v=160 km/h </a:t>
            </a:r>
          </a:p>
          <a:p>
            <a:r>
              <a:rPr lang="pl-PL" dirty="0" smtClean="0">
                <a:latin typeface="Arial" panose="020B0604020202020204" pitchFamily="34" charset="0"/>
                <a:cs typeface="Arial" panose="020B0604020202020204" pitchFamily="34" charset="0"/>
              </a:rPr>
              <a:t>może wynieść nawet do 1300 m;</a:t>
            </a:r>
          </a:p>
          <a:p>
            <a:r>
              <a:rPr lang="pl-PL" dirty="0" smtClean="0">
                <a:latin typeface="Arial" panose="020B0604020202020204" pitchFamily="34" charset="0"/>
                <a:cs typeface="Arial" panose="020B0604020202020204" pitchFamily="34" charset="0"/>
              </a:rPr>
              <a:t>to tyle, ile 13 długości </a:t>
            </a:r>
          </a:p>
          <a:p>
            <a:r>
              <a:rPr lang="pl-PL" dirty="0" smtClean="0">
                <a:latin typeface="Arial" panose="020B0604020202020204" pitchFamily="34" charset="0"/>
                <a:cs typeface="Arial" panose="020B0604020202020204" pitchFamily="34" charset="0"/>
              </a:rPr>
              <a:t>boisk do piłki nożnej, </a:t>
            </a:r>
          </a:p>
          <a:p>
            <a:r>
              <a:rPr lang="pl-PL" dirty="0">
                <a:latin typeface="Arial" panose="020B0604020202020204" pitchFamily="34" charset="0"/>
                <a:cs typeface="Arial" panose="020B0604020202020204" pitchFamily="34" charset="0"/>
              </a:rPr>
              <a:t>d</a:t>
            </a:r>
            <a:r>
              <a:rPr lang="pl-PL" dirty="0" smtClean="0">
                <a:latin typeface="Arial" panose="020B0604020202020204" pitchFamily="34" charset="0"/>
                <a:cs typeface="Arial" panose="020B0604020202020204" pitchFamily="34" charset="0"/>
              </a:rPr>
              <a:t>roga hamowania samochodu* </a:t>
            </a:r>
          </a:p>
          <a:p>
            <a:r>
              <a:rPr lang="pl-PL" dirty="0">
                <a:latin typeface="Arial" panose="020B0604020202020204" pitchFamily="34" charset="0"/>
                <a:cs typeface="Arial" panose="020B0604020202020204" pitchFamily="34" charset="0"/>
              </a:rPr>
              <a:t>j</a:t>
            </a:r>
            <a:r>
              <a:rPr lang="pl-PL" dirty="0" smtClean="0">
                <a:latin typeface="Arial" panose="020B0604020202020204" pitchFamily="34" charset="0"/>
                <a:cs typeface="Arial" panose="020B0604020202020204" pitchFamily="34" charset="0"/>
              </a:rPr>
              <a:t>est 13x krótsza. </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1396628" y="6358735"/>
            <a:ext cx="5521063" cy="276999"/>
          </a:xfrm>
          <a:prstGeom prst="rect">
            <a:avLst/>
          </a:prstGeom>
          <a:noFill/>
        </p:spPr>
        <p:txBody>
          <a:bodyPr wrap="none" rtlCol="0">
            <a:spAutoFit/>
          </a:bodyPr>
          <a:lstStyle/>
          <a:p>
            <a:r>
              <a:rPr lang="pl-PL" sz="1200" dirty="0" smtClean="0">
                <a:latin typeface="Arial" panose="020B0604020202020204" pitchFamily="34" charset="0"/>
                <a:cs typeface="Arial" panose="020B0604020202020204" pitchFamily="34" charset="0"/>
              </a:rPr>
              <a:t>* łączny dystans przejeżdżany w trakcie reakcji i hamowania przy v=100km/h</a:t>
            </a:r>
            <a:endParaRPr lang="pl-PL" sz="1200" dirty="0">
              <a:latin typeface="Arial" panose="020B0604020202020204" pitchFamily="34" charset="0"/>
              <a:cs typeface="Arial" panose="020B0604020202020204" pitchFamily="34" charset="0"/>
            </a:endParaRPr>
          </a:p>
        </p:txBody>
      </p:sp>
      <p:pic>
        <p:nvPicPr>
          <p:cNvPr id="3" name="Obraz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51" y="4139536"/>
            <a:ext cx="6394043" cy="2020110"/>
          </a:xfrm>
          <a:prstGeom prst="rect">
            <a:avLst/>
          </a:prstGeom>
        </p:spPr>
      </p:pic>
    </p:spTree>
    <p:extLst>
      <p:ext uri="{BB962C8B-B14F-4D97-AF65-F5344CB8AC3E}">
        <p14:creationId xmlns:p14="http://schemas.microsoft.com/office/powerpoint/2010/main" val="2279109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2207107" y="748454"/>
            <a:ext cx="7733335" cy="707886"/>
          </a:xfrm>
          <a:prstGeom prst="rect">
            <a:avLst/>
          </a:prstGeom>
          <a:noFill/>
        </p:spPr>
        <p:txBody>
          <a:bodyPr wrap="none" rtlCol="0">
            <a:spAutoFit/>
          </a:bodyPr>
          <a:lstStyle/>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wypadków i kolizji na przejazdach/przejściach kat. A-E </a:t>
            </a:r>
            <a:endParaRPr lang="pl-PL" sz="2000" b="1" dirty="0" smtClean="0">
              <a:solidFill>
                <a:prstClr val="black">
                  <a:lumMod val="65000"/>
                  <a:lumOff val="35000"/>
                </a:prstClr>
              </a:solidFill>
              <a:latin typeface="Arial" panose="020B0604020202020204" pitchFamily="34" charset="0"/>
              <a:cs typeface="Arial" panose="020B0604020202020204" pitchFamily="34" charset="0"/>
            </a:endParaRPr>
          </a:p>
          <a:p>
            <a:pPr algn="ctr">
              <a:defRPr sz="16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smtClean="0">
                <a:solidFill>
                  <a:prstClr val="black">
                    <a:lumMod val="65000"/>
                    <a:lumOff val="35000"/>
                  </a:prstClr>
                </a:solidFill>
                <a:latin typeface="Arial" panose="020B0604020202020204" pitchFamily="34" charset="0"/>
                <a:cs typeface="Arial" panose="020B0604020202020204" pitchFamily="34" charset="0"/>
              </a:rPr>
              <a:t>z </a:t>
            </a:r>
            <a:r>
              <a:rPr lang="pl-PL" sz="2000" b="1" dirty="0">
                <a:solidFill>
                  <a:prstClr val="black">
                    <a:lumMod val="65000"/>
                    <a:lumOff val="35000"/>
                  </a:prstClr>
                </a:solidFill>
                <a:latin typeface="Arial" panose="020B0604020202020204" pitchFamily="34" charset="0"/>
                <a:cs typeface="Arial" panose="020B0604020202020204" pitchFamily="34" charset="0"/>
              </a:rPr>
              <a:t>udziałem pojazdów i pieszych </a:t>
            </a:r>
            <a:r>
              <a:rPr lang="pl-PL" sz="2000" b="1" u="sng" dirty="0">
                <a:solidFill>
                  <a:prstClr val="black">
                    <a:lumMod val="65000"/>
                    <a:lumOff val="35000"/>
                  </a:prstClr>
                </a:solidFill>
                <a:latin typeface="Arial" panose="020B0604020202020204" pitchFamily="34" charset="0"/>
                <a:cs typeface="Arial" panose="020B0604020202020204" pitchFamily="34" charset="0"/>
              </a:rPr>
              <a:t>w Polsce</a:t>
            </a:r>
          </a:p>
        </p:txBody>
      </p:sp>
      <p:graphicFrame>
        <p:nvGraphicFramePr>
          <p:cNvPr id="5" name="Wykres 4"/>
          <p:cNvGraphicFramePr>
            <a:graphicFrameLocks/>
          </p:cNvGraphicFramePr>
          <p:nvPr>
            <p:extLst>
              <p:ext uri="{D42A27DB-BD31-4B8C-83A1-F6EECF244321}">
                <p14:modId xmlns:p14="http://schemas.microsoft.com/office/powerpoint/2010/main" val="1223331570"/>
              </p:ext>
            </p:extLst>
          </p:nvPr>
        </p:nvGraphicFramePr>
        <p:xfrm>
          <a:off x="1151467" y="1578768"/>
          <a:ext cx="9999133" cy="41362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0906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433474505"/>
              </p:ext>
            </p:extLst>
          </p:nvPr>
        </p:nvGraphicFramePr>
        <p:xfrm>
          <a:off x="941832" y="694944"/>
          <a:ext cx="5239512" cy="54955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Wykres 3"/>
          <p:cNvGraphicFramePr>
            <a:graphicFrameLocks/>
          </p:cNvGraphicFramePr>
          <p:nvPr>
            <p:extLst>
              <p:ext uri="{D42A27DB-BD31-4B8C-83A1-F6EECF244321}">
                <p14:modId xmlns:p14="http://schemas.microsoft.com/office/powerpoint/2010/main" val="3872313254"/>
              </p:ext>
            </p:extLst>
          </p:nvPr>
        </p:nvGraphicFramePr>
        <p:xfrm>
          <a:off x="6272784" y="693335"/>
          <a:ext cx="5266944" cy="5396569"/>
        </p:xfrm>
        <a:graphic>
          <a:graphicData uri="http://schemas.openxmlformats.org/drawingml/2006/chart">
            <c:chart xmlns:c="http://schemas.openxmlformats.org/drawingml/2006/chart" xmlns:r="http://schemas.openxmlformats.org/officeDocument/2006/relationships" r:id="rId3"/>
          </a:graphicData>
        </a:graphic>
      </p:graphicFrame>
      <p:sp>
        <p:nvSpPr>
          <p:cNvPr id="9" name="pole tekstowe 8"/>
          <p:cNvSpPr txBox="1"/>
          <p:nvPr/>
        </p:nvSpPr>
        <p:spPr>
          <a:xfrm>
            <a:off x="1342393" y="5775860"/>
            <a:ext cx="4884671"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13 760</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przejazdów/przejść </a:t>
            </a:r>
            <a:r>
              <a:rPr lang="pl-PL" sz="1400" dirty="0">
                <a:solidFill>
                  <a:schemeClr val="bg1">
                    <a:lumMod val="50000"/>
                  </a:schemeClr>
                </a:solidFill>
                <a:latin typeface="Arial" panose="020B0604020202020204" pitchFamily="34" charset="0"/>
                <a:cs typeface="Arial" panose="020B0604020202020204" pitchFamily="34" charset="0"/>
              </a:rPr>
              <a:t>kat. A-E </a:t>
            </a:r>
            <a:endParaRPr lang="pl-PL" sz="1400" dirty="0" smtClean="0">
              <a:solidFill>
                <a:schemeClr val="bg1">
                  <a:lumMod val="50000"/>
                </a:schemeClr>
              </a:solidFill>
              <a:latin typeface="Arial" panose="020B0604020202020204" pitchFamily="34" charset="0"/>
              <a:cs typeface="Arial" panose="020B0604020202020204" pitchFamily="34" charset="0"/>
            </a:endParaRPr>
          </a:p>
          <a:p>
            <a:r>
              <a:rPr lang="pl-PL" sz="1400" dirty="0" smtClean="0">
                <a:solidFill>
                  <a:schemeClr val="bg1">
                    <a:lumMod val="50000"/>
                  </a:schemeClr>
                </a:solidFill>
                <a:latin typeface="Arial" panose="020B0604020202020204" pitchFamily="34" charset="0"/>
                <a:cs typeface="Arial" panose="020B0604020202020204" pitchFamily="34" charset="0"/>
              </a:rPr>
              <a:t>na liniach eksploatowanych i nieeksploatowanych 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sp>
        <p:nvSpPr>
          <p:cNvPr id="10" name="pole tekstowe 9"/>
          <p:cNvSpPr txBox="1"/>
          <p:nvPr/>
        </p:nvSpPr>
        <p:spPr>
          <a:xfrm>
            <a:off x="6590801" y="5782127"/>
            <a:ext cx="4432624" cy="523220"/>
          </a:xfrm>
          <a:prstGeom prst="rect">
            <a:avLst/>
          </a:prstGeom>
          <a:noFill/>
        </p:spPr>
        <p:txBody>
          <a:bodyPr wrap="none" rtlCol="0">
            <a:spAutoFit/>
          </a:bodyPr>
          <a:lstStyle/>
          <a:p>
            <a:r>
              <a:rPr lang="pl-PL" sz="1400" b="1" dirty="0" smtClean="0">
                <a:solidFill>
                  <a:schemeClr val="bg1">
                    <a:lumMod val="50000"/>
                  </a:schemeClr>
                </a:solidFill>
                <a:latin typeface="Arial" panose="020B0604020202020204" pitchFamily="34" charset="0"/>
                <a:cs typeface="Arial" panose="020B0604020202020204" pitchFamily="34" charset="0"/>
              </a:rPr>
              <a:t>201</a:t>
            </a:r>
            <a:r>
              <a:rPr lang="en-US" sz="1400" b="1" dirty="0" smtClean="0">
                <a:solidFill>
                  <a:schemeClr val="bg1">
                    <a:lumMod val="50000"/>
                  </a:schemeClr>
                </a:solidFill>
                <a:latin typeface="Arial" panose="020B0604020202020204" pitchFamily="34" charset="0"/>
                <a:cs typeface="Arial" panose="020B0604020202020204" pitchFamily="34" charset="0"/>
              </a:rPr>
              <a:t> </a:t>
            </a:r>
            <a:r>
              <a:rPr lang="en-US" sz="1400" b="1" dirty="0" err="1">
                <a:solidFill>
                  <a:schemeClr val="bg1">
                    <a:lumMod val="50000"/>
                  </a:schemeClr>
                </a:solidFill>
                <a:latin typeface="Arial" panose="020B0604020202020204" pitchFamily="34" charset="0"/>
                <a:cs typeface="Arial" panose="020B0604020202020204" pitchFamily="34" charset="0"/>
              </a:rPr>
              <a:t>szt</a:t>
            </a:r>
            <a:r>
              <a:rPr lang="en-US" sz="1400" b="1" dirty="0" smtClean="0">
                <a:solidFill>
                  <a:schemeClr val="bg1">
                    <a:lumMod val="50000"/>
                  </a:schemeClr>
                </a:solidFill>
                <a:latin typeface="Arial" panose="020B0604020202020204" pitchFamily="34" charset="0"/>
                <a:cs typeface="Arial" panose="020B0604020202020204" pitchFamily="34" charset="0"/>
              </a:rPr>
              <a:t>.</a:t>
            </a:r>
            <a:r>
              <a:rPr lang="pl-PL" sz="1400" b="1" dirty="0" smtClean="0">
                <a:solidFill>
                  <a:schemeClr val="bg1">
                    <a:lumMod val="50000"/>
                  </a:schemeClr>
                </a:solidFill>
                <a:latin typeface="Arial" panose="020B0604020202020204" pitchFamily="34" charset="0"/>
                <a:cs typeface="Arial" panose="020B0604020202020204" pitchFamily="34" charset="0"/>
              </a:rPr>
              <a:t> </a:t>
            </a:r>
            <a:r>
              <a:rPr lang="pl-PL" sz="1400" dirty="0" smtClean="0">
                <a:solidFill>
                  <a:schemeClr val="bg1">
                    <a:lumMod val="50000"/>
                  </a:schemeClr>
                </a:solidFill>
                <a:latin typeface="Arial" panose="020B0604020202020204" pitchFamily="34" charset="0"/>
                <a:cs typeface="Arial" panose="020B0604020202020204" pitchFamily="34" charset="0"/>
              </a:rPr>
              <a:t>– liczba zdarzeń na przejazdach/przejściach </a:t>
            </a:r>
          </a:p>
          <a:p>
            <a:r>
              <a:rPr lang="pl-PL" sz="1400" dirty="0" smtClean="0">
                <a:solidFill>
                  <a:schemeClr val="bg1">
                    <a:lumMod val="50000"/>
                  </a:schemeClr>
                </a:solidFill>
                <a:latin typeface="Arial" panose="020B0604020202020204" pitchFamily="34" charset="0"/>
                <a:cs typeface="Arial" panose="020B0604020202020204" pitchFamily="34" charset="0"/>
              </a:rPr>
              <a:t>                 kat</a:t>
            </a:r>
            <a:r>
              <a:rPr lang="pl-PL" sz="1400" dirty="0">
                <a:solidFill>
                  <a:schemeClr val="bg1">
                    <a:lumMod val="50000"/>
                  </a:schemeClr>
                </a:solidFill>
                <a:latin typeface="Arial" panose="020B0604020202020204" pitchFamily="34" charset="0"/>
                <a:cs typeface="Arial" panose="020B0604020202020204" pitchFamily="34" charset="0"/>
              </a:rPr>
              <a:t>. A-E </a:t>
            </a:r>
            <a:r>
              <a:rPr lang="pl-PL" sz="1400" dirty="0" smtClean="0">
                <a:solidFill>
                  <a:schemeClr val="bg1">
                    <a:lumMod val="50000"/>
                  </a:schemeClr>
                </a:solidFill>
                <a:latin typeface="Arial" panose="020B0604020202020204" pitchFamily="34" charset="0"/>
                <a:cs typeface="Arial" panose="020B0604020202020204" pitchFamily="34" charset="0"/>
              </a:rPr>
              <a:t>w Polsce</a:t>
            </a:r>
            <a:endParaRPr lang="en-US" sz="1400" dirty="0">
              <a:solidFill>
                <a:schemeClr val="bg1">
                  <a:lumMod val="50000"/>
                </a:schemeClr>
              </a:solidFill>
              <a:latin typeface="Arial" panose="020B0604020202020204" pitchFamily="34" charset="0"/>
              <a:cs typeface="Arial" panose="020B0604020202020204" pitchFamily="34" charset="0"/>
            </a:endParaRPr>
          </a:p>
        </p:txBody>
      </p:sp>
      <p:graphicFrame>
        <p:nvGraphicFramePr>
          <p:cNvPr id="11" name="Wykres 10"/>
          <p:cNvGraphicFramePr>
            <a:graphicFrameLocks/>
          </p:cNvGraphicFramePr>
          <p:nvPr>
            <p:extLst>
              <p:ext uri="{D42A27DB-BD31-4B8C-83A1-F6EECF244321}">
                <p14:modId xmlns:p14="http://schemas.microsoft.com/office/powerpoint/2010/main" val="2396273352"/>
              </p:ext>
            </p:extLst>
          </p:nvPr>
        </p:nvGraphicFramePr>
        <p:xfrm>
          <a:off x="6318504" y="704517"/>
          <a:ext cx="5435600" cy="5071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Wykres 11"/>
          <p:cNvGraphicFramePr>
            <a:graphicFrameLocks/>
          </p:cNvGraphicFramePr>
          <p:nvPr>
            <p:extLst>
              <p:ext uri="{D42A27DB-BD31-4B8C-83A1-F6EECF244321}">
                <p14:modId xmlns:p14="http://schemas.microsoft.com/office/powerpoint/2010/main" val="4261779012"/>
              </p:ext>
            </p:extLst>
          </p:nvPr>
        </p:nvGraphicFramePr>
        <p:xfrm>
          <a:off x="561974" y="584743"/>
          <a:ext cx="5896443" cy="52054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Wykres 12"/>
          <p:cNvGraphicFramePr>
            <a:graphicFrameLocks/>
          </p:cNvGraphicFramePr>
          <p:nvPr>
            <p:extLst>
              <p:ext uri="{D42A27DB-BD31-4B8C-83A1-F6EECF244321}">
                <p14:modId xmlns:p14="http://schemas.microsoft.com/office/powerpoint/2010/main" val="1013456266"/>
              </p:ext>
            </p:extLst>
          </p:nvPr>
        </p:nvGraphicFramePr>
        <p:xfrm>
          <a:off x="-272225" y="514211"/>
          <a:ext cx="7840344" cy="524735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Wykres 13"/>
          <p:cNvGraphicFramePr>
            <a:graphicFrameLocks/>
          </p:cNvGraphicFramePr>
          <p:nvPr>
            <p:extLst>
              <p:ext uri="{D42A27DB-BD31-4B8C-83A1-F6EECF244321}">
                <p14:modId xmlns:p14="http://schemas.microsoft.com/office/powerpoint/2010/main" val="1299631386"/>
              </p:ext>
            </p:extLst>
          </p:nvPr>
        </p:nvGraphicFramePr>
        <p:xfrm>
          <a:off x="5923875" y="499915"/>
          <a:ext cx="6820073" cy="52187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5337171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2981770635"/>
              </p:ext>
            </p:extLst>
          </p:nvPr>
        </p:nvGraphicFramePr>
        <p:xfrm>
          <a:off x="797669" y="1108953"/>
          <a:ext cx="10797702" cy="4844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1022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graphicFrame>
        <p:nvGraphicFramePr>
          <p:cNvPr id="5" name="Wykres 4"/>
          <p:cNvGraphicFramePr>
            <a:graphicFrameLocks/>
          </p:cNvGraphicFramePr>
          <p:nvPr>
            <p:extLst>
              <p:ext uri="{D42A27DB-BD31-4B8C-83A1-F6EECF244321}">
                <p14:modId xmlns:p14="http://schemas.microsoft.com/office/powerpoint/2010/main" val="3583800634"/>
              </p:ext>
            </p:extLst>
          </p:nvPr>
        </p:nvGraphicFramePr>
        <p:xfrm>
          <a:off x="1340068" y="1045142"/>
          <a:ext cx="9574924" cy="515006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Wykres 6"/>
          <p:cNvGraphicFramePr>
            <a:graphicFrameLocks/>
          </p:cNvGraphicFramePr>
          <p:nvPr>
            <p:extLst>
              <p:ext uri="{D42A27DB-BD31-4B8C-83A1-F6EECF244321}">
                <p14:modId xmlns:p14="http://schemas.microsoft.com/office/powerpoint/2010/main" val="535596034"/>
              </p:ext>
            </p:extLst>
          </p:nvPr>
        </p:nvGraphicFramePr>
        <p:xfrm>
          <a:off x="1035268" y="172510"/>
          <a:ext cx="9089405" cy="60839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3987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292689" y="882078"/>
            <a:ext cx="9172703" cy="400110"/>
          </a:xfrm>
          <a:prstGeom prst="rect">
            <a:avLst/>
          </a:prstGeom>
          <a:noFill/>
        </p:spPr>
        <p:txBody>
          <a:bodyPr wrap="none" rtlCol="0">
            <a:spAutoFit/>
          </a:bodyPr>
          <a:lstStyle/>
          <a:p>
            <a:pPr algn="ctr">
              <a:defRPr sz="1400" b="0" i="0" u="none" strike="noStrike" kern="1200" spc="0" baseline="0">
                <a:solidFill>
                  <a:prstClr val="black">
                    <a:lumMod val="65000"/>
                    <a:lumOff val="35000"/>
                  </a:prstClr>
                </a:solidFill>
                <a:latin typeface="Arial" panose="020B0604020202020204" pitchFamily="34" charset="0"/>
                <a:ea typeface="+mn-ea"/>
                <a:cs typeface="Arial" panose="020B0604020202020204" pitchFamily="34" charset="0"/>
              </a:defRPr>
            </a:pPr>
            <a:r>
              <a:rPr lang="pl-PL" sz="2000" b="1" dirty="0">
                <a:solidFill>
                  <a:prstClr val="black">
                    <a:lumMod val="65000"/>
                    <a:lumOff val="35000"/>
                  </a:prstClr>
                </a:solidFill>
                <a:latin typeface="Arial" panose="020B0604020202020204" pitchFamily="34" charset="0"/>
                <a:cs typeface="Arial" panose="020B0604020202020204" pitchFamily="34" charset="0"/>
              </a:rPr>
              <a:t>Liczba ciężko rannych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2483430734"/>
              </p:ext>
            </p:extLst>
          </p:nvPr>
        </p:nvGraphicFramePr>
        <p:xfrm>
          <a:off x="922867" y="1481667"/>
          <a:ext cx="10380133" cy="483446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3862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Statystyki</a:t>
            </a:r>
            <a:endParaRPr lang="pl-PL" dirty="0">
              <a:solidFill>
                <a:schemeClr val="bg1"/>
              </a:solidFill>
              <a:latin typeface="Arial" panose="020B0604020202020204" pitchFamily="34" charset="0"/>
              <a:cs typeface="Arial" panose="020B0604020202020204" pitchFamily="34" charset="0"/>
            </a:endParaRPr>
          </a:p>
        </p:txBody>
      </p:sp>
      <p:sp>
        <p:nvSpPr>
          <p:cNvPr id="4" name="pole tekstowe 3"/>
          <p:cNvSpPr txBox="1"/>
          <p:nvPr/>
        </p:nvSpPr>
        <p:spPr>
          <a:xfrm>
            <a:off x="1415475" y="856882"/>
            <a:ext cx="8345554" cy="400110"/>
          </a:xfrm>
          <a:prstGeom prst="rect">
            <a:avLst/>
          </a:prstGeom>
          <a:noFill/>
        </p:spPr>
        <p:txBody>
          <a:bodyPr wrap="none" rtlCol="0">
            <a:spAutoFit/>
          </a:bodyPr>
          <a:lstStyle/>
          <a:p>
            <a:r>
              <a:rPr lang="pl-PL" sz="2000" b="1" dirty="0">
                <a:solidFill>
                  <a:prstClr val="black">
                    <a:lumMod val="65000"/>
                    <a:lumOff val="35000"/>
                  </a:prstClr>
                </a:solidFill>
                <a:latin typeface="Arial" panose="020B0604020202020204" pitchFamily="34" charset="0"/>
                <a:cs typeface="Arial" panose="020B0604020202020204" pitchFamily="34" charset="0"/>
              </a:rPr>
              <a:t>Liczba zabitych w wypadkach na przejazdach/przejściach </a:t>
            </a:r>
            <a:r>
              <a:rPr lang="pl-PL" sz="2000" b="1" u="sng" dirty="0" smtClean="0">
                <a:solidFill>
                  <a:prstClr val="black">
                    <a:lumMod val="65000"/>
                    <a:lumOff val="35000"/>
                  </a:prstClr>
                </a:solidFill>
                <a:latin typeface="Arial" panose="020B0604020202020204" pitchFamily="34" charset="0"/>
                <a:cs typeface="Arial" panose="020B0604020202020204" pitchFamily="34" charset="0"/>
              </a:rPr>
              <a:t>w </a:t>
            </a:r>
            <a:r>
              <a:rPr lang="pl-PL" sz="2000" b="1" u="sng" dirty="0">
                <a:solidFill>
                  <a:prstClr val="black">
                    <a:lumMod val="65000"/>
                    <a:lumOff val="35000"/>
                  </a:prstClr>
                </a:solidFill>
                <a:latin typeface="Arial" panose="020B0604020202020204" pitchFamily="34" charset="0"/>
                <a:cs typeface="Arial" panose="020B0604020202020204" pitchFamily="34" charset="0"/>
              </a:rPr>
              <a:t>Polsce</a:t>
            </a:r>
          </a:p>
        </p:txBody>
      </p:sp>
      <p:graphicFrame>
        <p:nvGraphicFramePr>
          <p:cNvPr id="6" name="Wykres 5"/>
          <p:cNvGraphicFramePr>
            <a:graphicFrameLocks/>
          </p:cNvGraphicFramePr>
          <p:nvPr>
            <p:extLst>
              <p:ext uri="{D42A27DB-BD31-4B8C-83A1-F6EECF244321}">
                <p14:modId xmlns:p14="http://schemas.microsoft.com/office/powerpoint/2010/main" val="37549660"/>
              </p:ext>
            </p:extLst>
          </p:nvPr>
        </p:nvGraphicFramePr>
        <p:xfrm>
          <a:off x="855133" y="1405467"/>
          <a:ext cx="10930467" cy="469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343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67633"/>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endParaRPr lang="pl-PL" sz="2200" dirty="0">
              <a:solidFill>
                <a:schemeClr val="bg1">
                  <a:lumMod val="50000"/>
                </a:schemeClr>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rotWithShape="1">
          <a:blip r:embed="rId2"/>
          <a:srcRect l="25994" t="53894" r="54825" b="25028"/>
          <a:stretch/>
        </p:blipFill>
        <p:spPr>
          <a:xfrm>
            <a:off x="2623053" y="1111731"/>
            <a:ext cx="2211977" cy="1367247"/>
          </a:xfrm>
          <a:prstGeom prst="rect">
            <a:avLst/>
          </a:prstGeom>
        </p:spPr>
      </p:pic>
      <p:pic>
        <p:nvPicPr>
          <p:cNvPr id="5" name="Obraz 4"/>
          <p:cNvPicPr>
            <a:picLocks noChangeAspect="1"/>
          </p:cNvPicPr>
          <p:nvPr/>
        </p:nvPicPr>
        <p:blipFill rotWithShape="1">
          <a:blip r:embed="rId3"/>
          <a:srcRect l="25788" t="57382" r="54899" b="21059"/>
          <a:stretch/>
        </p:blipFill>
        <p:spPr>
          <a:xfrm>
            <a:off x="7601773" y="1114604"/>
            <a:ext cx="2246812" cy="1410788"/>
          </a:xfrm>
          <a:prstGeom prst="rect">
            <a:avLst/>
          </a:prstGeom>
        </p:spPr>
      </p:pic>
      <p:pic>
        <p:nvPicPr>
          <p:cNvPr id="6" name="Obraz 5"/>
          <p:cNvPicPr>
            <a:picLocks noChangeAspect="1"/>
          </p:cNvPicPr>
          <p:nvPr/>
        </p:nvPicPr>
        <p:blipFill rotWithShape="1">
          <a:blip r:embed="rId4"/>
          <a:srcRect l="25885" t="44451" r="55028" b="33918"/>
          <a:stretch/>
        </p:blipFill>
        <p:spPr>
          <a:xfrm>
            <a:off x="2649178" y="3641774"/>
            <a:ext cx="2185852" cy="1393372"/>
          </a:xfrm>
          <a:prstGeom prst="rect">
            <a:avLst/>
          </a:prstGeom>
        </p:spPr>
      </p:pic>
      <p:pic>
        <p:nvPicPr>
          <p:cNvPr id="7" name="Obraz 6"/>
          <p:cNvPicPr>
            <a:picLocks noChangeAspect="1"/>
          </p:cNvPicPr>
          <p:nvPr/>
        </p:nvPicPr>
        <p:blipFill rotWithShape="1">
          <a:blip r:embed="rId5"/>
          <a:srcRect l="25887" t="35221" r="54806" b="42864"/>
          <a:stretch/>
        </p:blipFill>
        <p:spPr>
          <a:xfrm>
            <a:off x="7601773" y="3636660"/>
            <a:ext cx="2246812" cy="1434503"/>
          </a:xfrm>
          <a:prstGeom prst="rect">
            <a:avLst/>
          </a:prstGeom>
        </p:spPr>
      </p:pic>
      <p:sp>
        <p:nvSpPr>
          <p:cNvPr id="3" name="pole tekstowe 2"/>
          <p:cNvSpPr txBox="1"/>
          <p:nvPr/>
        </p:nvSpPr>
        <p:spPr>
          <a:xfrm>
            <a:off x="3278858" y="1504101"/>
            <a:ext cx="103102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ole tekstowe 7"/>
          <p:cNvSpPr txBox="1"/>
          <p:nvPr/>
        </p:nvSpPr>
        <p:spPr>
          <a:xfrm>
            <a:off x="8306926" y="1515680"/>
            <a:ext cx="1041399"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342570" y="4015294"/>
            <a:ext cx="104139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196957" y="401529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1419755" y="2587012"/>
            <a:ext cx="4618572"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zezwalają </a:t>
            </a:r>
            <a:endParaRPr lang="pl-PL" sz="1100" b="1" dirty="0" smtClean="0">
              <a:latin typeface="Arial" panose="020B0604020202020204" pitchFamily="34" charset="0"/>
              <a:cs typeface="Arial" panose="020B0604020202020204" pitchFamily="34" charset="0"/>
            </a:endParaRPr>
          </a:p>
          <a:p>
            <a:pPr algn="ctr"/>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wjazd za sygnalizator, jeżeli do przejazdu nie zbliża się pociąg</a:t>
            </a:r>
            <a:r>
              <a:rPr lang="pl-PL" sz="1100" b="1" dirty="0" smtClean="0">
                <a:latin typeface="Arial" panose="020B0604020202020204" pitchFamily="34" charset="0"/>
                <a:cs typeface="Arial" panose="020B0604020202020204" pitchFamily="34" charset="0"/>
              </a:rPr>
              <a:t>?</a:t>
            </a:r>
            <a:endParaRPr lang="pl-PL" dirty="0">
              <a:latin typeface="Arial" panose="020B0604020202020204" pitchFamily="34" charset="0"/>
              <a:cs typeface="Arial" panose="020B0604020202020204" pitchFamily="34" charset="0"/>
            </a:endParaRPr>
          </a:p>
        </p:txBody>
      </p:sp>
      <p:sp>
        <p:nvSpPr>
          <p:cNvPr id="12" name="pole tekstowe 11"/>
          <p:cNvSpPr txBox="1"/>
          <p:nvPr/>
        </p:nvSpPr>
        <p:spPr>
          <a:xfrm>
            <a:off x="7197356" y="2587012"/>
            <a:ext cx="3055645" cy="430887"/>
          </a:xfrm>
          <a:prstGeom prst="rect">
            <a:avLst/>
          </a:prstGeom>
          <a:noFill/>
        </p:spPr>
        <p:txBody>
          <a:bodyPr wrap="none" rtlCol="0">
            <a:spAutoFit/>
          </a:bodyPr>
          <a:lstStyle/>
          <a:p>
            <a:pPr algn="ctr"/>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pojazdy zatrzymały się prawidłowo?</a:t>
            </a:r>
          </a:p>
          <a:p>
            <a:pPr algn="ctr"/>
            <a:endParaRPr lang="pl-PL" sz="1100" dirty="0">
              <a:latin typeface="Arial" panose="020B0604020202020204" pitchFamily="34" charset="0"/>
              <a:cs typeface="Arial" panose="020B0604020202020204" pitchFamily="34" charset="0"/>
            </a:endParaRPr>
          </a:p>
        </p:txBody>
      </p:sp>
      <p:sp>
        <p:nvSpPr>
          <p:cNvPr id="13" name="Prostokąt 12"/>
          <p:cNvSpPr/>
          <p:nvPr/>
        </p:nvSpPr>
        <p:spPr>
          <a:xfrm>
            <a:off x="1693007" y="5175943"/>
            <a:ext cx="4072067" cy="707886"/>
          </a:xfrm>
          <a:prstGeom prst="rect">
            <a:avLst/>
          </a:prstGeom>
        </p:spPr>
        <p:txBody>
          <a:bodyPr wrap="square">
            <a:spAutoFit/>
          </a:bodyPr>
          <a:lstStyle/>
          <a:p>
            <a:pPr algn="ctr" fontAlgn="base"/>
            <a:r>
              <a:rPr lang="pl-PL" sz="1100" b="1" dirty="0" smtClean="0">
                <a:solidFill>
                  <a:srgbClr val="000000"/>
                </a:solidFill>
                <a:latin typeface="Arial" panose="020B0604020202020204" pitchFamily="34" charset="0"/>
                <a:cs typeface="Arial" panose="020B0604020202020204" pitchFamily="34" charset="0"/>
              </a:rPr>
              <a:t>Czy </a:t>
            </a:r>
            <a:r>
              <a:rPr lang="pl-PL" sz="1100" b="1" dirty="0">
                <a:solidFill>
                  <a:srgbClr val="000000"/>
                </a:solidFill>
                <a:latin typeface="Arial" panose="020B0604020202020204" pitchFamily="34" charset="0"/>
                <a:cs typeface="Arial" panose="020B0604020202020204" pitchFamily="34" charset="0"/>
              </a:rPr>
              <a:t>te dwa na przemian migające sygnały </a:t>
            </a:r>
            <a:r>
              <a:rPr lang="pl-PL" sz="1100" b="1" dirty="0" smtClean="0">
                <a:solidFill>
                  <a:srgbClr val="000000"/>
                </a:solidFill>
                <a:latin typeface="Arial" panose="020B0604020202020204" pitchFamily="34" charset="0"/>
                <a:cs typeface="Arial" panose="020B0604020202020204" pitchFamily="34" charset="0"/>
              </a:rPr>
              <a:t>czerwone</a:t>
            </a:r>
          </a:p>
          <a:p>
            <a:pPr algn="ctr" fontAlgn="base"/>
            <a:r>
              <a:rPr lang="pl-PL" sz="1100" b="1" dirty="0" smtClean="0">
                <a:solidFill>
                  <a:srgbClr val="000000"/>
                </a:solidFill>
                <a:latin typeface="Arial" panose="020B0604020202020204" pitchFamily="34" charset="0"/>
                <a:cs typeface="Arial" panose="020B0604020202020204" pitchFamily="34" charset="0"/>
              </a:rPr>
              <a:t>zabraniają </a:t>
            </a:r>
            <a:r>
              <a:rPr lang="pl-PL" sz="1100" b="1" dirty="0">
                <a:solidFill>
                  <a:srgbClr val="000000"/>
                </a:solidFill>
                <a:latin typeface="Arial" panose="020B0604020202020204" pitchFamily="34" charset="0"/>
                <a:cs typeface="Arial" panose="020B0604020202020204" pitchFamily="34" charset="0"/>
              </a:rPr>
              <a:t>wjazdu za sygnalizator?</a:t>
            </a:r>
          </a:p>
          <a:p>
            <a:pPr algn="ctr"/>
            <a:r>
              <a:rPr lang="pl-PL" b="1" dirty="0">
                <a:solidFill>
                  <a:srgbClr val="000000"/>
                </a:solidFill>
                <a:latin typeface="Arial" panose="020B0604020202020204" pitchFamily="34" charset="0"/>
              </a:rPr>
              <a:t> </a:t>
            </a:r>
            <a:endParaRPr lang="pl-PL" dirty="0"/>
          </a:p>
        </p:txBody>
      </p:sp>
      <p:sp>
        <p:nvSpPr>
          <p:cNvPr id="14" name="Prostokąt 13"/>
          <p:cNvSpPr/>
          <p:nvPr/>
        </p:nvSpPr>
        <p:spPr>
          <a:xfrm>
            <a:off x="6740242" y="5175943"/>
            <a:ext cx="4168550"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te dwa na przemian migające sygnały czerwone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oznaczają </a:t>
            </a:r>
            <a:r>
              <a:rPr lang="pl-PL" sz="1100" b="1" dirty="0">
                <a:latin typeface="Arial" panose="020B0604020202020204" pitchFamily="34" charset="0"/>
                <a:cs typeface="Arial" panose="020B0604020202020204" pitchFamily="34" charset="0"/>
              </a:rPr>
              <a:t>uszkodzoną sygnalizację świetlną?</a:t>
            </a:r>
            <a:endParaRPr lang="pl-PL" sz="1100" b="1"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789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1664207"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pic>
        <p:nvPicPr>
          <p:cNvPr id="4" name="Obraz 3"/>
          <p:cNvPicPr>
            <a:picLocks noChangeAspect="1"/>
          </p:cNvPicPr>
          <p:nvPr/>
        </p:nvPicPr>
        <p:blipFill rotWithShape="1">
          <a:blip r:embed="rId2"/>
          <a:srcRect l="25812" t="44492" r="54804" b="33567"/>
          <a:stretch/>
        </p:blipFill>
        <p:spPr>
          <a:xfrm>
            <a:off x="2152333" y="1064363"/>
            <a:ext cx="2326882" cy="1481668"/>
          </a:xfrm>
          <a:prstGeom prst="rect">
            <a:avLst/>
          </a:prstGeom>
        </p:spPr>
      </p:pic>
      <p:pic>
        <p:nvPicPr>
          <p:cNvPr id="5" name="Obraz 4"/>
          <p:cNvPicPr>
            <a:picLocks noChangeAspect="1"/>
          </p:cNvPicPr>
          <p:nvPr/>
        </p:nvPicPr>
        <p:blipFill rotWithShape="1">
          <a:blip r:embed="rId3"/>
          <a:srcRect l="25941" t="44539" r="54912" b="33643"/>
          <a:stretch/>
        </p:blipFill>
        <p:spPr>
          <a:xfrm>
            <a:off x="7068196" y="1064363"/>
            <a:ext cx="2285516" cy="1464976"/>
          </a:xfrm>
          <a:prstGeom prst="rect">
            <a:avLst/>
          </a:prstGeom>
        </p:spPr>
      </p:pic>
      <p:sp>
        <p:nvSpPr>
          <p:cNvPr id="9" name="pole tekstowe 8"/>
          <p:cNvSpPr txBox="1"/>
          <p:nvPr/>
        </p:nvSpPr>
        <p:spPr>
          <a:xfrm>
            <a:off x="2770627" y="4127197"/>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21399"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86263" y="150985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4" name="Prostokąt 13"/>
          <p:cNvSpPr/>
          <p:nvPr/>
        </p:nvSpPr>
        <p:spPr>
          <a:xfrm>
            <a:off x="6580071" y="3786845"/>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2" name="pole tekstowe 11"/>
          <p:cNvSpPr txBox="1"/>
          <p:nvPr/>
        </p:nvSpPr>
        <p:spPr>
          <a:xfrm>
            <a:off x="7686263" y="41271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rostokąt 7"/>
          <p:cNvSpPr/>
          <p:nvPr/>
        </p:nvSpPr>
        <p:spPr>
          <a:xfrm>
            <a:off x="1642077" y="2686246"/>
            <a:ext cx="3347391"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2 jest zaparkowany nieprawidłowo?</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518022" y="2685606"/>
            <a:ext cx="3385863" cy="261610"/>
          </a:xfrm>
          <a:prstGeom prst="rect">
            <a:avLst/>
          </a:prstGeom>
        </p:spPr>
        <p:txBody>
          <a:bodyPr wrap="non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pojazd 3 jest zaparkowany nieprawidłowo?</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975585" y="5113880"/>
            <a:ext cx="4680373"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wjeżdża na tory bez upewnienia się, czy nie zbliża się pociąg?</a:t>
            </a:r>
            <a:endParaRPr lang="pl-PL" sz="1100" b="1" i="0" dirty="0">
              <a:effectLst/>
              <a:latin typeface="Arial" panose="020B0604020202020204" pitchFamily="34" charset="0"/>
              <a:cs typeface="Arial" panose="020B0604020202020204" pitchFamily="34" charset="0"/>
            </a:endParaRPr>
          </a:p>
        </p:txBody>
      </p:sp>
      <p:sp>
        <p:nvSpPr>
          <p:cNvPr id="16" name="Prostokąt 15"/>
          <p:cNvSpPr/>
          <p:nvPr/>
        </p:nvSpPr>
        <p:spPr>
          <a:xfrm>
            <a:off x="5976692" y="5113878"/>
            <a:ext cx="4468522" cy="877163"/>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bezpośrednio przed przejazdem?</a:t>
            </a:r>
          </a:p>
          <a:p>
            <a:pPr algn="ctr"/>
            <a:r>
              <a:rPr lang="pl-PL" b="1" dirty="0">
                <a:solidFill>
                  <a:srgbClr val="000000"/>
                </a:solidFill>
                <a:latin typeface="Arial" panose="020B0604020202020204" pitchFamily="34" charset="0"/>
              </a:rPr>
              <a:t> </a:t>
            </a:r>
            <a:endParaRPr lang="pl-PL" dirty="0"/>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1326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p:cNvPicPr>
            <a:picLocks noChangeAspect="1"/>
          </p:cNvPicPr>
          <p:nvPr/>
        </p:nvPicPr>
        <p:blipFill rotWithShape="1">
          <a:blip r:embed="rId2"/>
          <a:srcRect l="25841" t="44641" r="54853" b="33427"/>
          <a:stretch/>
        </p:blipFill>
        <p:spPr>
          <a:xfrm>
            <a:off x="6883401" y="974988"/>
            <a:ext cx="2412274" cy="1541417"/>
          </a:xfrm>
          <a:prstGeom prst="rect">
            <a:avLst/>
          </a:prstGeom>
        </p:spPr>
      </p:pic>
      <p:pic>
        <p:nvPicPr>
          <p:cNvPr id="6" name="Obraz 5"/>
          <p:cNvPicPr>
            <a:picLocks noChangeAspect="1"/>
          </p:cNvPicPr>
          <p:nvPr/>
        </p:nvPicPr>
        <p:blipFill rotWithShape="1">
          <a:blip r:embed="rId3"/>
          <a:srcRect l="25880" t="44848" r="54764" b="33265"/>
          <a:stretch/>
        </p:blipFill>
        <p:spPr>
          <a:xfrm>
            <a:off x="1991688" y="3574708"/>
            <a:ext cx="2464526" cy="1567543"/>
          </a:xfrm>
          <a:prstGeom prst="rect">
            <a:avLst/>
          </a:prstGeom>
        </p:spPr>
      </p:pic>
      <p:pic>
        <p:nvPicPr>
          <p:cNvPr id="7" name="Obraz 6"/>
          <p:cNvPicPr>
            <a:picLocks noChangeAspect="1"/>
          </p:cNvPicPr>
          <p:nvPr/>
        </p:nvPicPr>
        <p:blipFill rotWithShape="1">
          <a:blip r:embed="rId4"/>
          <a:srcRect l="25848" t="53830" r="54832" b="24167"/>
          <a:stretch/>
        </p:blipFill>
        <p:spPr>
          <a:xfrm>
            <a:off x="6883401" y="3574708"/>
            <a:ext cx="2405259" cy="1540933"/>
          </a:xfrm>
          <a:prstGeom prst="rect">
            <a:avLst/>
          </a:prstGeom>
        </p:spPr>
      </p:pic>
      <p:sp>
        <p:nvSpPr>
          <p:cNvPr id="12" name="Prostokąt 11"/>
          <p:cNvSpPr/>
          <p:nvPr/>
        </p:nvSpPr>
        <p:spPr>
          <a:xfrm>
            <a:off x="1392153" y="1239743"/>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8" name="pole tekstowe 7"/>
          <p:cNvSpPr txBox="1"/>
          <p:nvPr/>
        </p:nvSpPr>
        <p:spPr>
          <a:xfrm>
            <a:off x="2727565" y="142253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7677091" y="1388791"/>
            <a:ext cx="1151465"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2695632" y="397109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7611535" y="4020199"/>
            <a:ext cx="1151464"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3" name="Prostokąt 2"/>
          <p:cNvSpPr/>
          <p:nvPr/>
        </p:nvSpPr>
        <p:spPr>
          <a:xfrm>
            <a:off x="1059024" y="2662538"/>
            <a:ext cx="4427376"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zagrożenie bezpieczeństwa ruchu drogowego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na </a:t>
            </a:r>
            <a:r>
              <a:rPr lang="pl-PL" sz="1100" b="1" dirty="0">
                <a:latin typeface="Arial" panose="020B0604020202020204" pitchFamily="34" charset="0"/>
                <a:cs typeface="Arial" panose="020B0604020202020204" pitchFamily="34" charset="0"/>
              </a:rPr>
              <a:t>przejeździe kolejowym może stworzyć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który </a:t>
            </a:r>
            <a:r>
              <a:rPr lang="pl-PL" sz="1100" b="1" dirty="0">
                <a:latin typeface="Arial" panose="020B0604020202020204" pitchFamily="34" charset="0"/>
                <a:cs typeface="Arial" panose="020B0604020202020204" pitchFamily="34" charset="0"/>
              </a:rPr>
              <a:t>wyprzedza pojazdy na przejeździe?</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088764" y="2662538"/>
            <a:ext cx="3994531"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nie ma obowiązku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upewnienia </a:t>
            </a:r>
            <a:r>
              <a:rPr lang="pl-PL" sz="1100" b="1" dirty="0">
                <a:latin typeface="Arial" panose="020B0604020202020204" pitchFamily="34" charset="0"/>
                <a:cs typeface="Arial" panose="020B0604020202020204" pitchFamily="34" charset="0"/>
              </a:rPr>
              <a:t>się, czy nadjeżdża pociąg?</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07443" y="5283691"/>
            <a:ext cx="383301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a:t>
            </a:r>
            <a:r>
              <a:rPr lang="pl-PL" sz="1100" b="1" dirty="0" smtClean="0">
                <a:latin typeface="Arial" panose="020B0604020202020204" pitchFamily="34" charset="0"/>
                <a:cs typeface="Arial" panose="020B0604020202020204" pitchFamily="34" charset="0"/>
              </a:rPr>
              <a:t>powinien</a:t>
            </a: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367655" y="5283691"/>
            <a:ext cx="3436747"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obserwować </a:t>
            </a:r>
            <a:r>
              <a:rPr lang="pl-PL" sz="1100" b="1" dirty="0">
                <a:latin typeface="Arial" panose="020B0604020202020204" pitchFamily="34" charset="0"/>
                <a:cs typeface="Arial" panose="020B0604020202020204" pitchFamily="34" charset="0"/>
              </a:rPr>
              <a:t>tylko prawą stronę drogi?</a:t>
            </a:r>
          </a:p>
          <a:p>
            <a:pPr algn="ctr"/>
            <a:r>
              <a:rPr lang="pl-PL" sz="1100" b="1" dirty="0">
                <a:latin typeface="Arial" panose="020B0604020202020204" pitchFamily="34" charset="0"/>
                <a:cs typeface="Arial" panose="020B0604020202020204" pitchFamily="34" charset="0"/>
              </a:rPr>
              <a:t> </a:t>
            </a:r>
            <a:endParaRPr lang="pl-PL" sz="1100" dirty="0">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067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58" t="35650" r="54847" b="42746"/>
          <a:stretch/>
        </p:blipFill>
        <p:spPr>
          <a:xfrm>
            <a:off x="2150535" y="1149531"/>
            <a:ext cx="2682241" cy="1698172"/>
          </a:xfrm>
          <a:prstGeom prst="rect">
            <a:avLst/>
          </a:prstGeom>
        </p:spPr>
      </p:pic>
      <p:pic>
        <p:nvPicPr>
          <p:cNvPr id="5" name="Obraz 4"/>
          <p:cNvPicPr>
            <a:picLocks noChangeAspect="1"/>
          </p:cNvPicPr>
          <p:nvPr/>
        </p:nvPicPr>
        <p:blipFill rotWithShape="1">
          <a:blip r:embed="rId3"/>
          <a:srcRect l="25844" t="35402" r="54761" b="42850"/>
          <a:stretch/>
        </p:blipFill>
        <p:spPr>
          <a:xfrm>
            <a:off x="7538236" y="1166950"/>
            <a:ext cx="2664823" cy="1680753"/>
          </a:xfrm>
          <a:prstGeom prst="rect">
            <a:avLst/>
          </a:prstGeom>
        </p:spPr>
      </p:pic>
      <p:pic>
        <p:nvPicPr>
          <p:cNvPr id="6" name="Obraz 5"/>
          <p:cNvPicPr>
            <a:picLocks noChangeAspect="1"/>
          </p:cNvPicPr>
          <p:nvPr/>
        </p:nvPicPr>
        <p:blipFill rotWithShape="1">
          <a:blip r:embed="rId4"/>
          <a:srcRect l="25811" t="35358" r="54922" b="42708"/>
          <a:stretch/>
        </p:blipFill>
        <p:spPr>
          <a:xfrm>
            <a:off x="2150536" y="3740090"/>
            <a:ext cx="2740218" cy="1754778"/>
          </a:xfrm>
          <a:prstGeom prst="rect">
            <a:avLst/>
          </a:prstGeom>
        </p:spPr>
      </p:pic>
      <p:pic>
        <p:nvPicPr>
          <p:cNvPr id="7" name="Obraz 6"/>
          <p:cNvPicPr>
            <a:picLocks noChangeAspect="1"/>
          </p:cNvPicPr>
          <p:nvPr/>
        </p:nvPicPr>
        <p:blipFill rotWithShape="1">
          <a:blip r:embed="rId5"/>
          <a:srcRect l="25844" t="46798" r="54837" b="35297"/>
          <a:stretch/>
        </p:blipFill>
        <p:spPr>
          <a:xfrm>
            <a:off x="7538236" y="3897357"/>
            <a:ext cx="2656115" cy="1384663"/>
          </a:xfrm>
          <a:prstGeom prst="rect">
            <a:avLst/>
          </a:prstGeom>
        </p:spPr>
      </p:pic>
      <p:sp>
        <p:nvSpPr>
          <p:cNvPr id="8" name="pole tekstowe 7"/>
          <p:cNvSpPr txBox="1"/>
          <p:nvPr/>
        </p:nvSpPr>
        <p:spPr>
          <a:xfrm>
            <a:off x="8335071" y="1684160"/>
            <a:ext cx="1071151"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2984649" y="1675451"/>
            <a:ext cx="1014012"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3028033" y="4296701"/>
            <a:ext cx="985223" cy="641555"/>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ole tekstowe 10"/>
          <p:cNvSpPr txBox="1"/>
          <p:nvPr/>
        </p:nvSpPr>
        <p:spPr>
          <a:xfrm>
            <a:off x="8405193" y="4296496"/>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3" name="Prostokąt 2"/>
          <p:cNvSpPr/>
          <p:nvPr/>
        </p:nvSpPr>
        <p:spPr>
          <a:xfrm>
            <a:off x="1381761" y="2964685"/>
            <a:ext cx="421978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zatrzymać </a:t>
            </a:r>
            <a:r>
              <a:rPr lang="pl-PL" sz="1100" b="1" dirty="0">
                <a:latin typeface="Arial" panose="020B0604020202020204" pitchFamily="34" charset="0"/>
                <a:cs typeface="Arial" panose="020B0604020202020204" pitchFamily="34" charset="0"/>
              </a:rPr>
              <a:t>pojazd przed znakiem stop?</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90853" y="2964685"/>
            <a:ext cx="4918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przejechać przez przejazd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 </a:t>
            </a:r>
            <a:r>
              <a:rPr lang="pl-PL" sz="1100" b="1" dirty="0">
                <a:latin typeface="Arial" panose="020B0604020202020204" pitchFamily="34" charset="0"/>
                <a:cs typeface="Arial" panose="020B0604020202020204" pitchFamily="34" charset="0"/>
              </a:rPr>
              <a:t>zatrzymania, jeżeli 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186722" y="5620592"/>
            <a:ext cx="466784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może nie upewniać się,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nadjeżdża pociąg, gdyż przejazd strzeżony jest przez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427788" y="5620592"/>
            <a:ext cx="504510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7843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82" t="56248" r="54884" b="25829"/>
          <a:stretch/>
        </p:blipFill>
        <p:spPr>
          <a:xfrm>
            <a:off x="1989668" y="1393371"/>
            <a:ext cx="2708366" cy="1419498"/>
          </a:xfrm>
          <a:prstGeom prst="rect">
            <a:avLst/>
          </a:prstGeom>
        </p:spPr>
      </p:pic>
      <p:pic>
        <p:nvPicPr>
          <p:cNvPr id="4" name="Obraz 3"/>
          <p:cNvPicPr>
            <a:picLocks noChangeAspect="1"/>
          </p:cNvPicPr>
          <p:nvPr/>
        </p:nvPicPr>
        <p:blipFill rotWithShape="1">
          <a:blip r:embed="rId3"/>
          <a:srcRect l="25946" t="46762" r="54747" b="35414"/>
          <a:stretch/>
        </p:blipFill>
        <p:spPr>
          <a:xfrm>
            <a:off x="7595084" y="1428205"/>
            <a:ext cx="2666516" cy="1384664"/>
          </a:xfrm>
          <a:prstGeom prst="rect">
            <a:avLst/>
          </a:prstGeom>
        </p:spPr>
      </p:pic>
      <p:pic>
        <p:nvPicPr>
          <p:cNvPr id="5" name="Obraz 4"/>
          <p:cNvPicPr>
            <a:picLocks noChangeAspect="1"/>
          </p:cNvPicPr>
          <p:nvPr/>
        </p:nvPicPr>
        <p:blipFill rotWithShape="1">
          <a:blip r:embed="rId4"/>
          <a:srcRect l="25958" t="37692" r="54984" b="44822"/>
          <a:stretch/>
        </p:blipFill>
        <p:spPr>
          <a:xfrm>
            <a:off x="1994022" y="3870150"/>
            <a:ext cx="2699658" cy="1393372"/>
          </a:xfrm>
          <a:prstGeom prst="rect">
            <a:avLst/>
          </a:prstGeom>
        </p:spPr>
      </p:pic>
      <p:pic>
        <p:nvPicPr>
          <p:cNvPr id="6" name="Obraz 5"/>
          <p:cNvPicPr>
            <a:picLocks noChangeAspect="1"/>
          </p:cNvPicPr>
          <p:nvPr/>
        </p:nvPicPr>
        <p:blipFill rotWithShape="1">
          <a:blip r:embed="rId5"/>
          <a:srcRect l="25931" t="37944" r="54769" b="44679"/>
          <a:stretch/>
        </p:blipFill>
        <p:spPr>
          <a:xfrm>
            <a:off x="7595084" y="3887967"/>
            <a:ext cx="2699657" cy="1367245"/>
          </a:xfrm>
          <a:prstGeom prst="rect">
            <a:avLst/>
          </a:prstGeom>
        </p:spPr>
      </p:pic>
      <p:sp>
        <p:nvSpPr>
          <p:cNvPr id="7" name="pole tekstowe 6"/>
          <p:cNvSpPr txBox="1"/>
          <p:nvPr/>
        </p:nvSpPr>
        <p:spPr>
          <a:xfrm>
            <a:off x="2890764" y="1712137"/>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9" name="pole tekstowe 8"/>
          <p:cNvSpPr txBox="1"/>
          <p:nvPr/>
        </p:nvSpPr>
        <p:spPr>
          <a:xfrm>
            <a:off x="8505321" y="178180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798704" y="4243670"/>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ole tekstowe 10"/>
          <p:cNvSpPr txBox="1"/>
          <p:nvPr/>
        </p:nvSpPr>
        <p:spPr>
          <a:xfrm>
            <a:off x="8505320" y="420407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8" name="Prostokąt 7"/>
          <p:cNvSpPr/>
          <p:nvPr/>
        </p:nvSpPr>
        <p:spPr>
          <a:xfrm>
            <a:off x="885106" y="2975269"/>
            <a:ext cx="4917488"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przekraczającej </a:t>
            </a:r>
            <a:r>
              <a:rPr lang="pl-PL" sz="1100" b="1" dirty="0">
                <a:latin typeface="Arial" panose="020B0604020202020204" pitchFamily="34" charset="0"/>
                <a:cs typeface="Arial" panose="020B0604020202020204" pitchFamily="34" charset="0"/>
              </a:rPr>
              <a:t>60 km/h, kierujący pojazdem jest ostrzeżony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441996" y="2975269"/>
            <a:ext cx="5005831" cy="600164"/>
          </a:xfrm>
          <a:prstGeom prst="rect">
            <a:avLst/>
          </a:prstGeom>
        </p:spPr>
        <p:txBody>
          <a:bodyPr wrap="square">
            <a:spAutoFit/>
          </a:bodyPr>
          <a:lstStyle/>
          <a:p>
            <a:pPr algn="ctr" fontAlgn="base"/>
            <a:r>
              <a:rPr lang="pl-PL" sz="1100" b="1" dirty="0" smtClean="0">
                <a:latin typeface="inherit"/>
              </a:rPr>
              <a:t>Czy </a:t>
            </a:r>
            <a:r>
              <a:rPr lang="pl-PL" sz="1100" b="1" dirty="0">
                <a:latin typeface="inherit"/>
              </a:rPr>
              <a:t>widząc te znaki umieszczone na drodze o dopuszczalnej prędkości </a:t>
            </a:r>
            <a:endParaRPr lang="pl-PL" sz="1100" b="1" dirty="0" smtClean="0">
              <a:latin typeface="inherit"/>
            </a:endParaRPr>
          </a:p>
          <a:p>
            <a:pPr algn="ctr" fontAlgn="base"/>
            <a:r>
              <a:rPr lang="pl-PL" sz="1100" b="1" dirty="0" smtClean="0">
                <a:latin typeface="inherit"/>
              </a:rPr>
              <a:t>przekraczającej </a:t>
            </a:r>
            <a:r>
              <a:rPr lang="pl-PL" sz="1100" b="1" dirty="0">
                <a:latin typeface="inherit"/>
              </a:rPr>
              <a:t>60 km/h, kierujący pojazdem </a:t>
            </a:r>
            <a:endParaRPr lang="pl-PL" sz="1100" b="1" dirty="0" smtClean="0">
              <a:latin typeface="inherit"/>
            </a:endParaRPr>
          </a:p>
          <a:p>
            <a:pPr algn="ctr" fontAlgn="base"/>
            <a:r>
              <a:rPr lang="pl-PL" sz="1100" b="1" dirty="0" smtClean="0">
                <a:latin typeface="inherit"/>
              </a:rPr>
              <a:t>jest w </a:t>
            </a:r>
            <a:r>
              <a:rPr lang="pl-PL" sz="1100" b="1" dirty="0">
                <a:latin typeface="inherit"/>
              </a:rPr>
              <a:t>odległości 150-300 m od przejazdu kolejowego?</a:t>
            </a:r>
            <a:endParaRPr lang="pl-PL" sz="1100" b="1" i="0" dirty="0">
              <a:effectLst/>
              <a:latin typeface="inherit"/>
            </a:endParaRPr>
          </a:p>
        </p:txBody>
      </p:sp>
      <p:sp>
        <p:nvSpPr>
          <p:cNvPr id="13" name="Prostokąt 12"/>
          <p:cNvSpPr/>
          <p:nvPr/>
        </p:nvSpPr>
        <p:spPr>
          <a:xfrm>
            <a:off x="944354" y="5408442"/>
            <a:ext cx="498311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bez zapór?</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6379706" y="5408442"/>
            <a:ext cx="509727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ostrzegany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o </a:t>
            </a:r>
            <a:r>
              <a:rPr lang="pl-PL" sz="1100" b="1" dirty="0">
                <a:latin typeface="Arial" panose="020B0604020202020204" pitchFamily="34" charset="0"/>
                <a:cs typeface="Arial" panose="020B0604020202020204" pitchFamily="34" charset="0"/>
              </a:rPr>
              <a:t>przejeździe kolejowym z zaporami?</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450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925" t="37688" r="54881" b="44816"/>
          <a:stretch/>
        </p:blipFill>
        <p:spPr>
          <a:xfrm>
            <a:off x="2284479" y="1212353"/>
            <a:ext cx="2409856" cy="1235651"/>
          </a:xfrm>
          <a:prstGeom prst="rect">
            <a:avLst/>
          </a:prstGeom>
        </p:spPr>
      </p:pic>
      <p:pic>
        <p:nvPicPr>
          <p:cNvPr id="4" name="Obraz 3"/>
          <p:cNvPicPr>
            <a:picLocks noChangeAspect="1"/>
          </p:cNvPicPr>
          <p:nvPr/>
        </p:nvPicPr>
        <p:blipFill rotWithShape="1">
          <a:blip r:embed="rId3"/>
          <a:srcRect l="25897" t="26426" r="54760" b="52310"/>
          <a:stretch/>
        </p:blipFill>
        <p:spPr>
          <a:xfrm>
            <a:off x="7324875" y="961741"/>
            <a:ext cx="2403325" cy="1486263"/>
          </a:xfrm>
          <a:prstGeom prst="rect">
            <a:avLst/>
          </a:prstGeom>
        </p:spPr>
      </p:pic>
      <p:pic>
        <p:nvPicPr>
          <p:cNvPr id="5" name="Obraz 4"/>
          <p:cNvPicPr>
            <a:picLocks noChangeAspect="1"/>
          </p:cNvPicPr>
          <p:nvPr/>
        </p:nvPicPr>
        <p:blipFill rotWithShape="1">
          <a:blip r:embed="rId4"/>
          <a:srcRect l="26035" t="35633" r="54903" b="42834"/>
          <a:stretch/>
        </p:blipFill>
        <p:spPr>
          <a:xfrm>
            <a:off x="2187722" y="3492137"/>
            <a:ext cx="2508069" cy="1593669"/>
          </a:xfrm>
          <a:prstGeom prst="rect">
            <a:avLst/>
          </a:prstGeom>
        </p:spPr>
      </p:pic>
      <p:pic>
        <p:nvPicPr>
          <p:cNvPr id="6" name="Obraz 5"/>
          <p:cNvPicPr>
            <a:picLocks noChangeAspect="1"/>
          </p:cNvPicPr>
          <p:nvPr/>
        </p:nvPicPr>
        <p:blipFill rotWithShape="1">
          <a:blip r:embed="rId5"/>
          <a:srcRect l="25953" t="26322" r="54755" b="52061"/>
          <a:stretch/>
        </p:blipFill>
        <p:spPr>
          <a:xfrm>
            <a:off x="7324875" y="3526970"/>
            <a:ext cx="2473235" cy="1558836"/>
          </a:xfrm>
          <a:prstGeom prst="rect">
            <a:avLst/>
          </a:prstGeom>
        </p:spPr>
      </p:pic>
      <p:sp>
        <p:nvSpPr>
          <p:cNvPr id="7" name="pole tekstowe 6"/>
          <p:cNvSpPr txBox="1"/>
          <p:nvPr/>
        </p:nvSpPr>
        <p:spPr>
          <a:xfrm>
            <a:off x="3012614" y="149362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8034868" y="1385848"/>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2939725" y="3938663"/>
            <a:ext cx="117358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0" name="pole tekstowe 9"/>
          <p:cNvSpPr txBox="1"/>
          <p:nvPr/>
        </p:nvSpPr>
        <p:spPr>
          <a:xfrm>
            <a:off x="8080723" y="3981203"/>
            <a:ext cx="1053146"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1" name="Prostokąt 10"/>
          <p:cNvSpPr/>
          <p:nvPr/>
        </p:nvSpPr>
        <p:spPr>
          <a:xfrm>
            <a:off x="983580" y="2595327"/>
            <a:ext cx="514836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 znaki umieszczone na drodze o dopuszczalnej prędkości nieprzekraczającej 60 km/h, kierujący pojazdem jest w odległości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do </a:t>
            </a:r>
            <a:r>
              <a:rPr lang="pl-PL" sz="1100" b="1" dirty="0">
                <a:latin typeface="Arial" panose="020B0604020202020204" pitchFamily="34" charset="0"/>
                <a:cs typeface="Arial" panose="020B0604020202020204" pitchFamily="34" charset="0"/>
              </a:rPr>
              <a:t>100 m </a:t>
            </a:r>
            <a:r>
              <a:rPr lang="pl-PL" sz="1100" b="1" dirty="0" smtClean="0">
                <a:latin typeface="Arial" panose="020B0604020202020204" pitchFamily="34" charset="0"/>
                <a:cs typeface="Arial" panose="020B0604020202020204" pitchFamily="34" charset="0"/>
              </a:rPr>
              <a:t>od </a:t>
            </a:r>
            <a:r>
              <a:rPr lang="pl-PL" sz="1100" b="1" dirty="0">
                <a:latin typeface="Arial" panose="020B0604020202020204" pitchFamily="34" charset="0"/>
                <a:cs typeface="Arial" panose="020B0604020202020204" pitchFamily="34" charset="0"/>
              </a:rPr>
              <a:t>przejazdu kolejowego?</a:t>
            </a:r>
            <a:endParaRPr lang="pl-PL" sz="1100" b="1" i="0" dirty="0">
              <a:effectLst/>
              <a:latin typeface="Arial" panose="020B0604020202020204" pitchFamily="34" charset="0"/>
              <a:cs typeface="Arial" panose="020B0604020202020204" pitchFamily="34" charset="0"/>
            </a:endParaRPr>
          </a:p>
        </p:txBody>
      </p:sp>
      <p:sp>
        <p:nvSpPr>
          <p:cNvPr id="12" name="Prostokąt 11"/>
          <p:cNvSpPr/>
          <p:nvPr/>
        </p:nvSpPr>
        <p:spPr>
          <a:xfrm>
            <a:off x="6996006" y="2589897"/>
            <a:ext cx="31309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powinien zatrzymać </a:t>
            </a:r>
            <a:r>
              <a:rPr lang="pl-PL" sz="1100" b="1" dirty="0">
                <a:latin typeface="Arial" panose="020B0604020202020204" pitchFamily="34" charset="0"/>
                <a:cs typeface="Arial" panose="020B0604020202020204" pitchFamily="34" charset="0"/>
              </a:rPr>
              <a:t>pojazd przed znakiem?</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1911366" y="5227699"/>
            <a:ext cx="3060779"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nie zatrzymywać pojazdu</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przy znaku nie ma dróżnika?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7089067" y="5227699"/>
            <a:ext cx="2874940"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widząc ten znak kierujący pojazdem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może </a:t>
            </a:r>
            <a:r>
              <a:rPr lang="pl-PL" sz="1100" b="1" dirty="0">
                <a:latin typeface="Arial" panose="020B0604020202020204" pitchFamily="34" charset="0"/>
                <a:cs typeface="Arial" panose="020B0604020202020204" pitchFamily="34" charset="0"/>
              </a:rPr>
              <a:t>zatrzymać pojazd za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bezpośrednio </a:t>
            </a:r>
            <a:r>
              <a:rPr lang="pl-PL" sz="1100" b="1" dirty="0">
                <a:latin typeface="Arial" panose="020B0604020202020204" pitchFamily="34" charset="0"/>
                <a:cs typeface="Arial" panose="020B0604020202020204" pitchFamily="34" charset="0"/>
              </a:rPr>
              <a:t>przed torem kolejowym?</a:t>
            </a:r>
            <a:endParaRPr lang="pl-PL" sz="1100" b="1" i="0" dirty="0">
              <a:effectLst/>
              <a:latin typeface="Arial" panose="020B0604020202020204" pitchFamily="34" charset="0"/>
              <a:cs typeface="Arial" panose="020B0604020202020204" pitchFamily="34" charset="0"/>
            </a:endParaRPr>
          </a:p>
        </p:txBody>
      </p:sp>
      <p:sp>
        <p:nvSpPr>
          <p:cNvPr id="1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045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34" t="26485" r="54890" b="52114"/>
          <a:stretch/>
        </p:blipFill>
        <p:spPr>
          <a:xfrm>
            <a:off x="2149324" y="1025891"/>
            <a:ext cx="2481943" cy="1550126"/>
          </a:xfrm>
          <a:prstGeom prst="rect">
            <a:avLst/>
          </a:prstGeom>
        </p:spPr>
      </p:pic>
      <p:pic>
        <p:nvPicPr>
          <p:cNvPr id="4" name="Obraz 3"/>
          <p:cNvPicPr>
            <a:picLocks noChangeAspect="1"/>
          </p:cNvPicPr>
          <p:nvPr/>
        </p:nvPicPr>
        <p:blipFill rotWithShape="1">
          <a:blip r:embed="rId3"/>
          <a:srcRect l="26016" t="26089" r="54928" b="52111"/>
          <a:stretch/>
        </p:blipFill>
        <p:spPr>
          <a:xfrm>
            <a:off x="7421319" y="1014763"/>
            <a:ext cx="2426304" cy="1561254"/>
          </a:xfrm>
          <a:prstGeom prst="rect">
            <a:avLst/>
          </a:prstGeom>
        </p:spPr>
      </p:pic>
      <p:pic>
        <p:nvPicPr>
          <p:cNvPr id="6" name="Obraz 5"/>
          <p:cNvPicPr>
            <a:picLocks noChangeAspect="1"/>
          </p:cNvPicPr>
          <p:nvPr/>
        </p:nvPicPr>
        <p:blipFill rotWithShape="1">
          <a:blip r:embed="rId4"/>
          <a:srcRect l="25924" t="35492" r="54843" b="42729"/>
          <a:stretch/>
        </p:blipFill>
        <p:spPr>
          <a:xfrm>
            <a:off x="2149324" y="3401255"/>
            <a:ext cx="2542903" cy="1619794"/>
          </a:xfrm>
          <a:prstGeom prst="rect">
            <a:avLst/>
          </a:prstGeom>
        </p:spPr>
      </p:pic>
      <p:sp>
        <p:nvSpPr>
          <p:cNvPr id="8" name="pole tekstowe 7"/>
          <p:cNvSpPr txBox="1"/>
          <p:nvPr/>
        </p:nvSpPr>
        <p:spPr>
          <a:xfrm>
            <a:off x="2853268" y="150649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8111068" y="1493485"/>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0" name="pole tekstowe 9"/>
          <p:cNvSpPr txBox="1"/>
          <p:nvPr/>
        </p:nvSpPr>
        <p:spPr>
          <a:xfrm>
            <a:off x="2975081" y="3846779"/>
            <a:ext cx="968480"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2" name="Prostokąt 11"/>
          <p:cNvSpPr/>
          <p:nvPr/>
        </p:nvSpPr>
        <p:spPr>
          <a:xfrm>
            <a:off x="6388047" y="371458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1" name="pole tekstowe 10"/>
          <p:cNvSpPr txBox="1"/>
          <p:nvPr/>
        </p:nvSpPr>
        <p:spPr>
          <a:xfrm>
            <a:off x="8111067" y="3846779"/>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5" name="Prostokąt 4"/>
          <p:cNvSpPr/>
          <p:nvPr/>
        </p:nvSpPr>
        <p:spPr>
          <a:xfrm>
            <a:off x="1504743" y="2671798"/>
            <a:ext cx="3771103"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powinien </a:t>
            </a:r>
            <a:r>
              <a:rPr lang="pl-PL" sz="1100" b="1" dirty="0" smtClean="0">
                <a:latin typeface="Arial" panose="020B0604020202020204" pitchFamily="34" charset="0"/>
                <a:cs typeface="Arial" panose="020B0604020202020204" pitchFamily="34" charset="0"/>
              </a:rPr>
              <a:t>oczekiwać </a:t>
            </a:r>
            <a:r>
              <a:rPr lang="pl-PL" sz="1100" b="1" dirty="0">
                <a:latin typeface="Arial" panose="020B0604020202020204" pitchFamily="34" charset="0"/>
                <a:cs typeface="Arial" panose="020B0604020202020204" pitchFamily="34" charset="0"/>
              </a:rPr>
              <a:t>na nadejście dróżnika?</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6158377" y="2741924"/>
            <a:ext cx="499567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a:t>
            </a:r>
            <a:r>
              <a:rPr lang="pl-PL" sz="1100" b="1" dirty="0">
                <a:latin typeface="Arial" panose="020B0604020202020204" pitchFamily="34" charset="0"/>
                <a:cs typeface="Arial" panose="020B0604020202020204" pitchFamily="34" charset="0"/>
              </a:rPr>
              <a:t>nie może </a:t>
            </a:r>
            <a:r>
              <a:rPr lang="pl-PL" sz="1100" b="1" dirty="0" smtClean="0">
                <a:latin typeface="Arial" panose="020B0604020202020204" pitchFamily="34" charset="0"/>
                <a:cs typeface="Arial" panose="020B0604020202020204" pitchFamily="34" charset="0"/>
              </a:rPr>
              <a:t>kontynuować </a:t>
            </a:r>
            <a:r>
              <a:rPr lang="pl-PL" sz="1100" b="1" dirty="0">
                <a:latin typeface="Arial" panose="020B0604020202020204" pitchFamily="34" charset="0"/>
                <a:cs typeface="Arial" panose="020B0604020202020204" pitchFamily="34" charset="0"/>
              </a:rPr>
              <a:t>jazdy, jeżeli dróżnik na to nie zezwala?</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343698" y="5166491"/>
            <a:ext cx="4109431"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po zatrzymaniu pojazdu przed tym znakiem,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kierujący może kontynuować </a:t>
            </a:r>
            <a:r>
              <a:rPr lang="pl-PL" sz="1100" b="1" dirty="0">
                <a:latin typeface="Arial" panose="020B0604020202020204" pitchFamily="34" charset="0"/>
                <a:cs typeface="Arial" panose="020B0604020202020204" pitchFamily="34" charset="0"/>
              </a:rPr>
              <a:t>jazdę, jeżeli nie ma dróżnika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i </a:t>
            </a:r>
            <a:r>
              <a:rPr lang="pl-PL" sz="1100" b="1" dirty="0">
                <a:latin typeface="Arial" panose="020B0604020202020204" pitchFamily="34" charset="0"/>
                <a:cs typeface="Arial" panose="020B0604020202020204" pitchFamily="34" charset="0"/>
              </a:rPr>
              <a:t>upewnił się, że nie zbliża się pociąg?</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5801761" y="5166491"/>
            <a:ext cx="570890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przed przejazdem </a:t>
            </a:r>
            <a:r>
              <a:rPr lang="pl-PL" sz="1100" b="1" dirty="0" smtClean="0">
                <a:latin typeface="Arial" panose="020B0604020202020204" pitchFamily="34" charset="0"/>
                <a:cs typeface="Arial" panose="020B0604020202020204" pitchFamily="34" charset="0"/>
              </a:rPr>
              <a:t>kolejowym</a:t>
            </a:r>
            <a:r>
              <a:rPr lang="pl-PL" sz="1100" b="1" dirty="0">
                <a:latin typeface="Arial" panose="020B0604020202020204" pitchFamily="34" charset="0"/>
                <a:cs typeface="Arial" panose="020B0604020202020204" pitchFamily="34" charset="0"/>
              </a:rPr>
              <a:t>, kierujący pojazdem powinien zatrzymać pojazd?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6660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rostokąt 11"/>
          <p:cNvSpPr/>
          <p:nvPr/>
        </p:nvSpPr>
        <p:spPr>
          <a:xfrm>
            <a:off x="1085551" y="939808"/>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7" name="pole tekstowe 6"/>
          <p:cNvSpPr txBox="1"/>
          <p:nvPr/>
        </p:nvSpPr>
        <p:spPr>
          <a:xfrm>
            <a:off x="2538343" y="1285682"/>
            <a:ext cx="1090293"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14" name="Prostokąt 13"/>
          <p:cNvSpPr/>
          <p:nvPr/>
        </p:nvSpPr>
        <p:spPr>
          <a:xfrm>
            <a:off x="6873827" y="1030646"/>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3" name="Prostokąt 12"/>
          <p:cNvSpPr/>
          <p:nvPr/>
        </p:nvSpPr>
        <p:spPr>
          <a:xfrm>
            <a:off x="1023788" y="3509000"/>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9" name="pole tekstowe 8"/>
          <p:cNvSpPr txBox="1"/>
          <p:nvPr/>
        </p:nvSpPr>
        <p:spPr>
          <a:xfrm>
            <a:off x="2538342" y="366789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6873827" y="3390742"/>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7986580" y="3657364"/>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8" name="pole tekstowe 7"/>
          <p:cNvSpPr txBox="1"/>
          <p:nvPr/>
        </p:nvSpPr>
        <p:spPr>
          <a:xfrm>
            <a:off x="7986580" y="1285682"/>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5" name="Prostokąt 14"/>
          <p:cNvSpPr/>
          <p:nvPr/>
        </p:nvSpPr>
        <p:spPr>
          <a:xfrm>
            <a:off x="745941" y="2422262"/>
            <a:ext cx="4675094" cy="600164"/>
          </a:xfrm>
          <a:prstGeom prst="rect">
            <a:avLst/>
          </a:prstGeom>
        </p:spPr>
        <p:txBody>
          <a:bodyPr wrap="square">
            <a:spAutoFit/>
          </a:bodyPr>
          <a:lstStyle/>
          <a:p>
            <a:pPr algn="ctr" fontAlgn="base"/>
            <a:r>
              <a:rPr lang="pl-PL" sz="1100" b="1" dirty="0" smtClean="0">
                <a:latin typeface="inherit"/>
              </a:rPr>
              <a:t>Widząc </a:t>
            </a:r>
            <a:r>
              <a:rPr lang="pl-PL" sz="1100" b="1" dirty="0">
                <a:latin typeface="inherit"/>
              </a:rPr>
              <a:t>dwa na przemian migające czerwone sygnały </a:t>
            </a:r>
            <a:endParaRPr lang="pl-PL" sz="1100" b="1" dirty="0" smtClean="0">
              <a:latin typeface="inherit"/>
            </a:endParaRPr>
          </a:p>
          <a:p>
            <a:pPr algn="ctr" fontAlgn="base"/>
            <a:r>
              <a:rPr lang="pl-PL" sz="1100" b="1" dirty="0" smtClean="0">
                <a:latin typeface="inherit"/>
              </a:rPr>
              <a:t>przed </a:t>
            </a:r>
            <a:r>
              <a:rPr lang="pl-PL" sz="1100" b="1" dirty="0">
                <a:latin typeface="inherit"/>
              </a:rPr>
              <a:t>przejazdem kolejowym, kierujący pojazdem może przejechać </a:t>
            </a:r>
            <a:endParaRPr lang="pl-PL" sz="1100" b="1" dirty="0" smtClean="0">
              <a:latin typeface="inherit"/>
            </a:endParaRPr>
          </a:p>
          <a:p>
            <a:pPr algn="ctr" fontAlgn="base"/>
            <a:r>
              <a:rPr lang="pl-PL" sz="1100" b="1" dirty="0" smtClean="0">
                <a:latin typeface="inherit"/>
              </a:rPr>
              <a:t>przez </a:t>
            </a:r>
            <a:r>
              <a:rPr lang="pl-PL" sz="1100" b="1" dirty="0">
                <a:latin typeface="inherit"/>
              </a:rPr>
              <a:t>przejazd, jeżeli upewnił się, że nie zbliża się pociąg?</a:t>
            </a:r>
            <a:endParaRPr lang="pl-PL" sz="1100" b="1" i="0" dirty="0">
              <a:effectLst/>
              <a:latin typeface="inherit"/>
            </a:endParaRPr>
          </a:p>
        </p:txBody>
      </p:sp>
      <p:sp>
        <p:nvSpPr>
          <p:cNvPr id="16" name="Prostokąt 15"/>
          <p:cNvSpPr/>
          <p:nvPr/>
        </p:nvSpPr>
        <p:spPr>
          <a:xfrm>
            <a:off x="6435379" y="2416328"/>
            <a:ext cx="4192694" cy="600164"/>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Widząc </a:t>
            </a:r>
            <a:r>
              <a:rPr lang="pl-PL" sz="1100" b="1" dirty="0">
                <a:latin typeface="Arial" panose="020B0604020202020204" pitchFamily="34" charset="0"/>
                <a:cs typeface="Arial" panose="020B0604020202020204" pitchFamily="34" charset="0"/>
              </a:rPr>
              <a:t>dwa na przemian migające czerwone sygnały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przed </a:t>
            </a:r>
            <a:r>
              <a:rPr lang="pl-PL" sz="1100" b="1" dirty="0">
                <a:latin typeface="Arial" panose="020B0604020202020204" pitchFamily="34" charset="0"/>
                <a:cs typeface="Arial" panose="020B0604020202020204" pitchFamily="34" charset="0"/>
              </a:rPr>
              <a:t>przejazdem kolejowym, kierujący pojazdem powinien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zachować </a:t>
            </a:r>
            <a:r>
              <a:rPr lang="pl-PL" sz="1100" b="1" dirty="0">
                <a:latin typeface="Arial" panose="020B0604020202020204" pitchFamily="34" charset="0"/>
                <a:cs typeface="Arial" panose="020B0604020202020204" pitchFamily="34" charset="0"/>
              </a:rPr>
              <a:t>szczególną ostrożność?</a:t>
            </a:r>
            <a:endParaRPr lang="pl-PL" sz="1100" b="1" i="0" dirty="0">
              <a:effectLst/>
              <a:latin typeface="Arial" panose="020B0604020202020204" pitchFamily="34" charset="0"/>
              <a:cs typeface="Arial" panose="020B0604020202020204" pitchFamily="34" charset="0"/>
            </a:endParaRPr>
          </a:p>
        </p:txBody>
      </p:sp>
      <p:sp>
        <p:nvSpPr>
          <p:cNvPr id="17" name="Prostokąt 16"/>
          <p:cNvSpPr/>
          <p:nvPr/>
        </p:nvSpPr>
        <p:spPr>
          <a:xfrm>
            <a:off x="736797" y="4836911"/>
            <a:ext cx="4693382"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opuszczanie zapór zostało rozpoczęte?</a:t>
            </a:r>
            <a:endParaRPr lang="pl-PL" sz="1100" b="1" i="0" dirty="0">
              <a:effectLst/>
              <a:latin typeface="Arial" panose="020B0604020202020204" pitchFamily="34" charset="0"/>
              <a:cs typeface="Arial" panose="020B0604020202020204" pitchFamily="34" charset="0"/>
            </a:endParaRPr>
          </a:p>
        </p:txBody>
      </p:sp>
      <p:sp>
        <p:nvSpPr>
          <p:cNvPr id="18" name="Prostokąt 17"/>
          <p:cNvSpPr/>
          <p:nvPr/>
        </p:nvSpPr>
        <p:spPr>
          <a:xfrm>
            <a:off x="6147343" y="4836911"/>
            <a:ext cx="476876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podnoszenie zapór nie zostało zakończone?</a:t>
            </a:r>
            <a:endParaRPr lang="pl-PL" sz="1100" b="1" i="0" dirty="0">
              <a:effectLst/>
              <a:latin typeface="Arial" panose="020B0604020202020204" pitchFamily="34" charset="0"/>
              <a:cs typeface="Arial" panose="020B0604020202020204" pitchFamily="34" charset="0"/>
            </a:endParaRPr>
          </a:p>
        </p:txBody>
      </p:sp>
      <p:sp>
        <p:nvSpPr>
          <p:cNvPr id="19"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6886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rotWithShape="1">
          <a:blip r:embed="rId2"/>
          <a:srcRect l="25919" t="35297" r="54871" b="42552"/>
          <a:stretch/>
        </p:blipFill>
        <p:spPr>
          <a:xfrm>
            <a:off x="8019740" y="797761"/>
            <a:ext cx="2577738" cy="1672047"/>
          </a:xfrm>
          <a:prstGeom prst="rect">
            <a:avLst/>
          </a:prstGeom>
        </p:spPr>
      </p:pic>
      <p:pic>
        <p:nvPicPr>
          <p:cNvPr id="5" name="Obraz 4"/>
          <p:cNvPicPr>
            <a:picLocks noChangeAspect="1"/>
          </p:cNvPicPr>
          <p:nvPr/>
        </p:nvPicPr>
        <p:blipFill rotWithShape="1">
          <a:blip r:embed="rId3"/>
          <a:srcRect l="25898" t="35416" r="54801" b="42831"/>
          <a:stretch/>
        </p:blipFill>
        <p:spPr>
          <a:xfrm>
            <a:off x="2233108" y="3457303"/>
            <a:ext cx="2569028" cy="1628503"/>
          </a:xfrm>
          <a:prstGeom prst="rect">
            <a:avLst/>
          </a:prstGeom>
        </p:spPr>
      </p:pic>
      <p:pic>
        <p:nvPicPr>
          <p:cNvPr id="6" name="Obraz 5"/>
          <p:cNvPicPr>
            <a:picLocks noChangeAspect="1"/>
          </p:cNvPicPr>
          <p:nvPr/>
        </p:nvPicPr>
        <p:blipFill rotWithShape="1">
          <a:blip r:embed="rId4"/>
          <a:srcRect l="26031" t="44687" r="54756" b="33515"/>
          <a:stretch/>
        </p:blipFill>
        <p:spPr>
          <a:xfrm>
            <a:off x="8019740" y="3457303"/>
            <a:ext cx="2551611" cy="1628503"/>
          </a:xfrm>
          <a:prstGeom prst="rect">
            <a:avLst/>
          </a:prstGeom>
        </p:spPr>
      </p:pic>
      <p:sp>
        <p:nvSpPr>
          <p:cNvPr id="8" name="pole tekstowe 7"/>
          <p:cNvSpPr txBox="1"/>
          <p:nvPr/>
        </p:nvSpPr>
        <p:spPr>
          <a:xfrm>
            <a:off x="8763462" y="135664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9" name="pole tekstowe 8"/>
          <p:cNvSpPr txBox="1"/>
          <p:nvPr/>
        </p:nvSpPr>
        <p:spPr>
          <a:xfrm>
            <a:off x="3014594" y="3904501"/>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1" name="Prostokąt 10"/>
          <p:cNvSpPr/>
          <p:nvPr/>
        </p:nvSpPr>
        <p:spPr>
          <a:xfrm>
            <a:off x="1451078" y="1335811"/>
            <a:ext cx="2066544" cy="11795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pl-PL"/>
          </a:p>
        </p:txBody>
      </p:sp>
      <p:sp>
        <p:nvSpPr>
          <p:cNvPr id="10" name="pole tekstowe 9"/>
          <p:cNvSpPr txBox="1"/>
          <p:nvPr/>
        </p:nvSpPr>
        <p:spPr>
          <a:xfrm>
            <a:off x="8826239" y="3948388"/>
            <a:ext cx="964738" cy="646331"/>
          </a:xfrm>
          <a:prstGeom prst="rect">
            <a:avLst/>
          </a:prstGeom>
          <a:noFill/>
        </p:spPr>
        <p:txBody>
          <a:bodyPr wrap="square" rtlCol="0">
            <a:spAutoFit/>
          </a:bodyPr>
          <a:lstStyle/>
          <a:p>
            <a:r>
              <a:rPr lang="pl-PL" sz="3600" b="1" dirty="0" smtClean="0">
                <a:solidFill>
                  <a:srgbClr val="FF0000"/>
                </a:solidFill>
                <a:latin typeface="Arial" panose="020B0604020202020204" pitchFamily="34" charset="0"/>
                <a:cs typeface="Arial" panose="020B0604020202020204" pitchFamily="34" charset="0"/>
              </a:rPr>
              <a:t>NIE</a:t>
            </a:r>
            <a:endParaRPr lang="pl-PL" sz="3600" b="1" dirty="0">
              <a:solidFill>
                <a:srgbClr val="FF0000"/>
              </a:solidFill>
              <a:latin typeface="Arial" panose="020B0604020202020204" pitchFamily="34" charset="0"/>
              <a:cs typeface="Arial" panose="020B0604020202020204" pitchFamily="34" charset="0"/>
            </a:endParaRPr>
          </a:p>
        </p:txBody>
      </p:sp>
      <p:sp>
        <p:nvSpPr>
          <p:cNvPr id="7" name="pole tekstowe 6"/>
          <p:cNvSpPr txBox="1"/>
          <p:nvPr/>
        </p:nvSpPr>
        <p:spPr>
          <a:xfrm>
            <a:off x="3042460" y="1516823"/>
            <a:ext cx="1090293" cy="646331"/>
          </a:xfrm>
          <a:prstGeom prst="rect">
            <a:avLst/>
          </a:prstGeom>
          <a:noFill/>
        </p:spPr>
        <p:txBody>
          <a:bodyPr wrap="square" rtlCol="0">
            <a:spAutoFit/>
          </a:bodyPr>
          <a:lstStyle/>
          <a:p>
            <a:r>
              <a:rPr lang="pl-PL" sz="3600" b="1" dirty="0" smtClean="0">
                <a:solidFill>
                  <a:srgbClr val="92D050"/>
                </a:solidFill>
                <a:latin typeface="Arial" panose="020B0604020202020204" pitchFamily="34" charset="0"/>
                <a:cs typeface="Arial" panose="020B0604020202020204" pitchFamily="34" charset="0"/>
              </a:rPr>
              <a:t>TAK</a:t>
            </a:r>
            <a:endParaRPr lang="pl-PL" sz="3600" b="1" dirty="0">
              <a:solidFill>
                <a:srgbClr val="92D050"/>
              </a:solidFill>
              <a:latin typeface="Arial" panose="020B0604020202020204" pitchFamily="34" charset="0"/>
              <a:cs typeface="Arial" panose="020B0604020202020204" pitchFamily="34" charset="0"/>
            </a:endParaRPr>
          </a:p>
        </p:txBody>
      </p:sp>
      <p:sp>
        <p:nvSpPr>
          <p:cNvPr id="12" name="Prostokąt 11"/>
          <p:cNvSpPr/>
          <p:nvPr/>
        </p:nvSpPr>
        <p:spPr>
          <a:xfrm>
            <a:off x="990709" y="2555457"/>
            <a:ext cx="5193794"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kierującemu pojazdem nie wolno wjechać na przejazd kolejowy</a:t>
            </a:r>
            <a:r>
              <a:rPr lang="pl-PL" sz="1100" b="1" dirty="0" smtClean="0">
                <a:latin typeface="Arial" panose="020B0604020202020204" pitchFamily="34" charset="0"/>
                <a:cs typeface="Arial" panose="020B0604020202020204" pitchFamily="34" charset="0"/>
              </a:rPr>
              <a:t>,</a:t>
            </a:r>
          </a:p>
          <a:p>
            <a:pPr algn="ctr" fontAlgn="base"/>
            <a:r>
              <a:rPr lang="pl-PL" sz="1100" b="1" dirty="0" smtClean="0">
                <a:latin typeface="Arial" panose="020B0604020202020204" pitchFamily="34" charset="0"/>
                <a:cs typeface="Arial" panose="020B0604020202020204" pitchFamily="34" charset="0"/>
              </a:rPr>
              <a:t>jeżeli </a:t>
            </a:r>
            <a:r>
              <a:rPr lang="pl-PL" sz="1100" b="1" dirty="0">
                <a:latin typeface="Arial" panose="020B0604020202020204" pitchFamily="34" charset="0"/>
                <a:cs typeface="Arial" panose="020B0604020202020204" pitchFamily="34" charset="0"/>
              </a:rPr>
              <a:t>po drugiej stronie przejazdu nie ma miejsca do kontynuowania jazdy?</a:t>
            </a:r>
            <a:endParaRPr lang="pl-PL" sz="1100" b="1" i="0" dirty="0">
              <a:effectLst/>
              <a:latin typeface="Arial" panose="020B0604020202020204" pitchFamily="34" charset="0"/>
              <a:cs typeface="Arial" panose="020B0604020202020204" pitchFamily="34" charset="0"/>
            </a:endParaRPr>
          </a:p>
        </p:txBody>
      </p:sp>
      <p:sp>
        <p:nvSpPr>
          <p:cNvPr id="13" name="Prostokąt 12"/>
          <p:cNvSpPr/>
          <p:nvPr/>
        </p:nvSpPr>
        <p:spPr>
          <a:xfrm>
            <a:off x="7898854" y="2635127"/>
            <a:ext cx="2819507"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nie </a:t>
            </a:r>
            <a:r>
              <a:rPr lang="pl-PL" sz="1100" b="1" dirty="0">
                <a:latin typeface="Arial" panose="020B0604020202020204" pitchFamily="34" charset="0"/>
                <a:cs typeface="Arial" panose="020B0604020202020204" pitchFamily="34" charset="0"/>
              </a:rPr>
              <a:t>może wyprzedzić pojazdów 2 i 3?</a:t>
            </a:r>
            <a:endParaRPr lang="pl-PL" sz="1100" b="1" i="0" dirty="0">
              <a:effectLst/>
              <a:latin typeface="Arial" panose="020B0604020202020204" pitchFamily="34" charset="0"/>
              <a:cs typeface="Arial" panose="020B0604020202020204" pitchFamily="34" charset="0"/>
            </a:endParaRPr>
          </a:p>
        </p:txBody>
      </p:sp>
      <p:sp>
        <p:nvSpPr>
          <p:cNvPr id="14" name="Prostokąt 13"/>
          <p:cNvSpPr/>
          <p:nvPr/>
        </p:nvSpPr>
        <p:spPr>
          <a:xfrm>
            <a:off x="1103605" y="5286923"/>
            <a:ext cx="4828034"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nie może ominąć pojazdu 3?</a:t>
            </a:r>
            <a:endParaRPr lang="pl-PL" sz="1100" b="1" i="0" dirty="0">
              <a:effectLst/>
              <a:latin typeface="Arial" panose="020B0604020202020204" pitchFamily="34" charset="0"/>
              <a:cs typeface="Arial" panose="020B0604020202020204" pitchFamily="34" charset="0"/>
            </a:endParaRPr>
          </a:p>
        </p:txBody>
      </p:sp>
      <p:sp>
        <p:nvSpPr>
          <p:cNvPr id="15" name="Prostokąt 14"/>
          <p:cNvSpPr/>
          <p:nvPr/>
        </p:nvSpPr>
        <p:spPr>
          <a:xfrm>
            <a:off x="6754261" y="5286923"/>
            <a:ext cx="5096363" cy="261610"/>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Czy </a:t>
            </a:r>
            <a:r>
              <a:rPr lang="pl-PL" sz="1100" b="1" dirty="0">
                <a:latin typeface="Arial" panose="020B0604020202020204" pitchFamily="34" charset="0"/>
                <a:cs typeface="Arial" panose="020B0604020202020204" pitchFamily="34" charset="0"/>
              </a:rPr>
              <a:t>w tej sytuacji kierujący pojazdem 1 może przejechać przez przejazd?</a:t>
            </a:r>
            <a:endParaRPr lang="pl-PL" sz="1100" b="1" i="0" dirty="0">
              <a:effectLst/>
              <a:latin typeface="Arial" panose="020B0604020202020204" pitchFamily="34" charset="0"/>
              <a:cs typeface="Arial" panose="020B0604020202020204" pitchFamily="34" charset="0"/>
            </a:endParaRPr>
          </a:p>
        </p:txBody>
      </p:sp>
      <p:sp>
        <p:nvSpPr>
          <p:cNvPr id="16"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867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a:srcRect l="25843" t="44949" r="54878" b="33430"/>
          <a:stretch/>
        </p:blipFill>
        <p:spPr>
          <a:xfrm>
            <a:off x="4868091" y="2570375"/>
            <a:ext cx="2429691" cy="1532709"/>
          </a:xfrm>
          <a:prstGeom prst="rect">
            <a:avLst/>
          </a:prstGeom>
        </p:spPr>
      </p:pic>
      <p:sp>
        <p:nvSpPr>
          <p:cNvPr id="4" name="pole tekstowe 3"/>
          <p:cNvSpPr txBox="1"/>
          <p:nvPr/>
        </p:nvSpPr>
        <p:spPr>
          <a:xfrm>
            <a:off x="5749224" y="4757699"/>
            <a:ext cx="667424" cy="646331"/>
          </a:xfrm>
          <a:prstGeom prst="rect">
            <a:avLst/>
          </a:prstGeom>
          <a:noFill/>
        </p:spPr>
        <p:txBody>
          <a:bodyPr wrap="square" rtlCol="0">
            <a:spAutoFit/>
          </a:bodyPr>
          <a:lstStyle/>
          <a:p>
            <a:pPr algn="ctr"/>
            <a:r>
              <a:rPr lang="pl-PL" sz="3600" b="1" dirty="0">
                <a:solidFill>
                  <a:srgbClr val="92D050"/>
                </a:solidFill>
                <a:latin typeface="Arial" panose="020B0604020202020204" pitchFamily="34" charset="0"/>
                <a:cs typeface="Arial" panose="020B0604020202020204" pitchFamily="34" charset="0"/>
              </a:rPr>
              <a:t>2</a:t>
            </a:r>
          </a:p>
        </p:txBody>
      </p:sp>
      <p:sp>
        <p:nvSpPr>
          <p:cNvPr id="5" name="Prostokąt 4"/>
          <p:cNvSpPr/>
          <p:nvPr/>
        </p:nvSpPr>
        <p:spPr>
          <a:xfrm>
            <a:off x="4038163" y="4214948"/>
            <a:ext cx="4089546" cy="430887"/>
          </a:xfrm>
          <a:prstGeom prst="rect">
            <a:avLst/>
          </a:prstGeom>
        </p:spPr>
        <p:txBody>
          <a:bodyPr wrap="square">
            <a:spAutoFit/>
          </a:bodyPr>
          <a:lstStyle/>
          <a:p>
            <a:pPr algn="ctr" fontAlgn="base"/>
            <a:r>
              <a:rPr lang="pl-PL" sz="1100" b="1" dirty="0" smtClean="0">
                <a:latin typeface="Arial" panose="020B0604020202020204" pitchFamily="34" charset="0"/>
                <a:cs typeface="Arial" panose="020B0604020202020204" pitchFamily="34" charset="0"/>
              </a:rPr>
              <a:t>W </a:t>
            </a:r>
            <a:r>
              <a:rPr lang="pl-PL" sz="1100" b="1" dirty="0">
                <a:latin typeface="Arial" panose="020B0604020202020204" pitchFamily="34" charset="0"/>
                <a:cs typeface="Arial" panose="020B0604020202020204" pitchFamily="34" charset="0"/>
              </a:rPr>
              <a:t>tej sytuacji, gdy zatrzymanie trwa ponad jedną minutę, </a:t>
            </a:r>
            <a:endParaRPr lang="pl-PL" sz="1100" b="1" dirty="0" smtClean="0">
              <a:latin typeface="Arial" panose="020B0604020202020204" pitchFamily="34" charset="0"/>
              <a:cs typeface="Arial" panose="020B0604020202020204" pitchFamily="34" charset="0"/>
            </a:endParaRPr>
          </a:p>
          <a:p>
            <a:pPr algn="ctr" fontAlgn="base"/>
            <a:r>
              <a:rPr lang="pl-PL" sz="1100" b="1" dirty="0" smtClean="0">
                <a:latin typeface="Arial" panose="020B0604020202020204" pitchFamily="34" charset="0"/>
                <a:cs typeface="Arial" panose="020B0604020202020204" pitchFamily="34" charset="0"/>
              </a:rPr>
              <a:t>światła </a:t>
            </a:r>
            <a:r>
              <a:rPr lang="pl-PL" sz="1100" b="1" dirty="0">
                <a:latin typeface="Arial" panose="020B0604020202020204" pitchFamily="34" charset="0"/>
                <a:cs typeface="Arial" panose="020B0604020202020204" pitchFamily="34" charset="0"/>
              </a:rPr>
              <a:t>zewnętrzne może wyłączyć kierujący pojazdem:</a:t>
            </a:r>
            <a:endParaRPr lang="pl-PL" sz="1100" b="1" i="0" dirty="0">
              <a:effectLst/>
              <a:latin typeface="Arial" panose="020B0604020202020204" pitchFamily="34" charset="0"/>
              <a:cs typeface="Arial" panose="020B0604020202020204" pitchFamily="34" charset="0"/>
            </a:endParaRPr>
          </a:p>
        </p:txBody>
      </p:sp>
      <p:sp>
        <p:nvSpPr>
          <p:cNvPr id="7" name="Tytuł 1"/>
          <p:cNvSpPr>
            <a:spLocks noGrp="1"/>
          </p:cNvSpPr>
          <p:nvPr>
            <p:ph type="title"/>
          </p:nvPr>
        </p:nvSpPr>
        <p:spPr>
          <a:xfrm>
            <a:off x="0" y="308730"/>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Testy egzaminacyjne</a:t>
            </a:r>
            <a:br>
              <a:rPr lang="pl-PL" dirty="0" smtClean="0">
                <a:solidFill>
                  <a:schemeClr val="bg1"/>
                </a:solidFill>
                <a:latin typeface="Arial" panose="020B0604020202020204" pitchFamily="34" charset="0"/>
                <a:cs typeface="Arial" panose="020B0604020202020204" pitchFamily="34" charset="0"/>
              </a:rPr>
            </a:br>
            <a:r>
              <a:rPr lang="pl-PL" sz="2200" dirty="0" smtClean="0">
                <a:solidFill>
                  <a:schemeClr val="bg1">
                    <a:lumMod val="50000"/>
                  </a:schemeClr>
                </a:solidFill>
                <a:latin typeface="Arial" panose="020B0604020202020204" pitchFamily="34" charset="0"/>
                <a:cs typeface="Arial" panose="020B0604020202020204" pitchFamily="34" charset="0"/>
              </a:rPr>
              <a:t>Przykładowe pytania testów egzaminacyjnych</a:t>
            </a:r>
            <a:endParaRPr lang="pl-PL" sz="22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464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0" y="144062"/>
            <a:ext cx="10515600" cy="328210"/>
          </a:xfrm>
        </p:spPr>
        <p:txBody>
          <a:bodyPr>
            <a:noAutofit/>
          </a:bodyPr>
          <a:lstStyle/>
          <a:p>
            <a:r>
              <a:rPr lang="pl-PL" sz="3600" dirty="0" smtClean="0">
                <a:solidFill>
                  <a:schemeClr val="bg1"/>
                </a:solidFill>
                <a:latin typeface="Arial" panose="020B0604020202020204" pitchFamily="34" charset="0"/>
                <a:cs typeface="Arial" panose="020B0604020202020204" pitchFamily="34" charset="0"/>
              </a:rPr>
              <a:t>10 niewłaściwych zachowań kierowców</a:t>
            </a:r>
            <a:endParaRPr lang="pl-PL" sz="3600"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880534" y="1544561"/>
            <a:ext cx="10907153" cy="4154984"/>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ignorowanie </a:t>
            </a:r>
            <a:r>
              <a:rPr lang="pl-PL" sz="2400" dirty="0">
                <a:latin typeface="Arial" panose="020B0604020202020204" pitchFamily="34" charset="0"/>
                <a:cs typeface="Arial" panose="020B0604020202020204" pitchFamily="34" charset="0"/>
              </a:rPr>
              <a:t>znaku STOP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włączonej sygnalizacji </a:t>
            </a:r>
            <a:r>
              <a:rPr lang="pl-PL" sz="2400" dirty="0" smtClean="0">
                <a:latin typeface="Arial" panose="020B0604020202020204" pitchFamily="34" charset="0"/>
                <a:cs typeface="Arial" panose="020B0604020202020204" pitchFamily="34" charset="0"/>
              </a:rPr>
              <a:t>ostrzegawczej</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zamykających się </a:t>
            </a:r>
            <a:r>
              <a:rPr lang="pl-PL" sz="2400" dirty="0" smtClean="0">
                <a:latin typeface="Arial" panose="020B0604020202020204" pitchFamily="34" charset="0"/>
                <a:cs typeface="Arial" panose="020B0604020202020204" pitchFamily="34" charset="0"/>
              </a:rPr>
              <a:t>rogatkach</a:t>
            </a: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omijanie </a:t>
            </a:r>
            <a:r>
              <a:rPr lang="pl-PL" sz="2400" dirty="0">
                <a:latin typeface="Arial" panose="020B0604020202020204" pitchFamily="34" charset="0"/>
                <a:cs typeface="Arial" panose="020B0604020202020204" pitchFamily="34" charset="0"/>
              </a:rPr>
              <a:t>zamkniętych rogatek</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przy otwierających się rogatkach</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zbliżającego się pociągu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bez uprzedniego upewnienia się, że nie nadjeżdża pociąg</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wjazd </a:t>
            </a:r>
            <a:r>
              <a:rPr lang="pl-PL" sz="2400" dirty="0">
                <a:latin typeface="Arial" panose="020B0604020202020204" pitchFamily="34" charset="0"/>
                <a:cs typeface="Arial" panose="020B0604020202020204" pitchFamily="34" charset="0"/>
              </a:rPr>
              <a:t>na przejazd pomimo braku możliwości kontynuowania dalszej jazdy</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jazda </a:t>
            </a:r>
            <a:r>
              <a:rPr lang="pl-PL" sz="2400" dirty="0">
                <a:latin typeface="Arial" panose="020B0604020202020204" pitchFamily="34" charset="0"/>
                <a:cs typeface="Arial" panose="020B0604020202020204" pitchFamily="34" charset="0"/>
              </a:rPr>
              <a:t>„na pamięć”, czyli „po tych torach nic nie jeździ” </a:t>
            </a:r>
            <a:endParaRPr lang="pl-PL" sz="2400" dirty="0" smtClean="0">
              <a:latin typeface="Arial" panose="020B0604020202020204" pitchFamily="34" charset="0"/>
              <a:cs typeface="Arial" panose="020B0604020202020204" pitchFamily="34" charset="0"/>
            </a:endParaRPr>
          </a:p>
          <a:p>
            <a:pPr marL="271463"/>
            <a:r>
              <a:rPr lang="pl-PL" sz="2400" dirty="0" smtClean="0">
                <a:latin typeface="Arial" panose="020B0604020202020204" pitchFamily="34" charset="0"/>
                <a:cs typeface="Arial" panose="020B0604020202020204" pitchFamily="34" charset="0"/>
              </a:rPr>
              <a:t>lub </a:t>
            </a:r>
            <a:r>
              <a:rPr lang="pl-PL" sz="2400" dirty="0">
                <a:latin typeface="Arial" panose="020B0604020202020204" pitchFamily="34" charset="0"/>
                <a:cs typeface="Arial" panose="020B0604020202020204" pitchFamily="34" charset="0"/>
              </a:rPr>
              <a:t>„o tej porze nic nie jeździ</a:t>
            </a:r>
            <a:r>
              <a:rPr lang="pl-PL" sz="2400" dirty="0" smtClean="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wjeżdżanie w zamknięte rogatki</a:t>
            </a:r>
          </a:p>
        </p:txBody>
      </p:sp>
    </p:spTree>
    <p:extLst>
      <p:ext uri="{BB962C8B-B14F-4D97-AF65-F5344CB8AC3E}">
        <p14:creationId xmlns:p14="http://schemas.microsoft.com/office/powerpoint/2010/main" val="38187938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Autofit/>
          </a:bodyPr>
          <a:lstStyle/>
          <a:p>
            <a:r>
              <a:rPr lang="pl-PL" sz="3100" dirty="0">
                <a:solidFill>
                  <a:schemeClr val="bg1"/>
                </a:solidFill>
                <a:latin typeface="Arial" panose="020B0604020202020204" pitchFamily="34" charset="0"/>
                <a:cs typeface="Arial" panose="020B0604020202020204" pitchFamily="34" charset="0"/>
              </a:rPr>
              <a:t>Z</a:t>
            </a:r>
            <a:r>
              <a:rPr lang="pl-PL" sz="3100" dirty="0" smtClean="0">
                <a:solidFill>
                  <a:schemeClr val="bg1"/>
                </a:solidFill>
                <a:latin typeface="Arial" panose="020B0604020202020204" pitchFamily="34" charset="0"/>
                <a:cs typeface="Arial" panose="020B0604020202020204" pitchFamily="34" charset="0"/>
              </a:rPr>
              <a:t>achowania </a:t>
            </a:r>
            <a:r>
              <a:rPr lang="pl-PL" sz="3100" dirty="0">
                <a:solidFill>
                  <a:schemeClr val="bg1"/>
                </a:solidFill>
                <a:latin typeface="Arial" panose="020B0604020202020204" pitchFamily="34" charset="0"/>
                <a:cs typeface="Arial" panose="020B0604020202020204" pitchFamily="34" charset="0"/>
              </a:rPr>
              <a:t>w grupie kierowców na przejeździe</a:t>
            </a:r>
          </a:p>
        </p:txBody>
      </p:sp>
      <p:sp>
        <p:nvSpPr>
          <p:cNvPr id="3" name="pole tekstowe 2"/>
          <p:cNvSpPr txBox="1"/>
          <p:nvPr/>
        </p:nvSpPr>
        <p:spPr>
          <a:xfrm>
            <a:off x="781570" y="2386728"/>
            <a:ext cx="6478766" cy="2308324"/>
          </a:xfrm>
          <a:prstGeom prst="rect">
            <a:avLst/>
          </a:prstGeom>
          <a:noFill/>
        </p:spPr>
        <p:txBody>
          <a:bodyPr wrap="square" rtlCol="0">
            <a:spAutoFit/>
          </a:bodyPr>
          <a:lstStyle/>
          <a:p>
            <a:r>
              <a:rPr lang="pl-PL" sz="2400" dirty="0" smtClean="0">
                <a:latin typeface="Arial" panose="020B0604020202020204" pitchFamily="34" charset="0"/>
                <a:cs typeface="Arial" panose="020B0604020202020204" pitchFamily="34" charset="0"/>
              </a:rPr>
              <a:t>Mylna ocena sytuacji:</a:t>
            </a:r>
          </a:p>
          <a:p>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kierowca przede mną zdążył, ja też zdążę</a:t>
            </a:r>
          </a:p>
          <a:p>
            <a:pPr marL="285750" indent="-285750">
              <a:buFontTx/>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nie będę hamował przed przejazdem, </a:t>
            </a:r>
            <a:r>
              <a:rPr lang="pl-PL" sz="2400" dirty="0">
                <a:latin typeface="Arial" panose="020B0604020202020204" pitchFamily="34" charset="0"/>
                <a:cs typeface="Arial" panose="020B0604020202020204" pitchFamily="34" charset="0"/>
              </a:rPr>
              <a:t/>
            </a:r>
            <a:br>
              <a:rPr lang="pl-PL" sz="2400" dirty="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bo kierowca za mną nie zdąży wyhamować </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0729" y="2048256"/>
            <a:ext cx="4421127" cy="2951102"/>
          </a:xfrm>
          <a:prstGeom prst="rect">
            <a:avLst/>
          </a:prstGeom>
        </p:spPr>
      </p:pic>
    </p:spTree>
    <p:extLst>
      <p:ext uri="{BB962C8B-B14F-4D97-AF65-F5344CB8AC3E}">
        <p14:creationId xmlns:p14="http://schemas.microsoft.com/office/powerpoint/2010/main" val="76238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Zasada ograniczonego zaufania</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98325" y="1671320"/>
            <a:ext cx="10918374" cy="4154984"/>
          </a:xfrm>
          <a:prstGeom prst="rect">
            <a:avLst/>
          </a:prstGeom>
          <a:noFill/>
        </p:spPr>
        <p:txBody>
          <a:bodyPr wrap="none" rtlCol="0">
            <a:spAutoFit/>
          </a:bodyPr>
          <a:lstStyle/>
          <a:p>
            <a:r>
              <a:rPr lang="pl-PL" sz="2400" dirty="0" smtClean="0">
                <a:latin typeface="Arial" panose="020B0604020202020204" pitchFamily="34" charset="0"/>
                <a:cs typeface="Arial" panose="020B0604020202020204" pitchFamily="34" charset="0"/>
              </a:rPr>
              <a:t>Przejazdy kat. A-C wyposażone są w urządzenia elektroniczne, </a:t>
            </a:r>
          </a:p>
          <a:p>
            <a:r>
              <a:rPr lang="pl-PL" sz="2400" dirty="0" smtClean="0">
                <a:latin typeface="Arial" panose="020B0604020202020204" pitchFamily="34" charset="0"/>
                <a:cs typeface="Arial" panose="020B0604020202020204" pitchFamily="34" charset="0"/>
              </a:rPr>
              <a:t>które pomagają kierowcom pokonać przejazd w bezpieczniejszy sposób. </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Należy pamiętać jednak, że tak jak inne urządzenia elektroniczne, tak i rogatki </a:t>
            </a:r>
          </a:p>
          <a:p>
            <a:r>
              <a:rPr lang="pl-PL" sz="2400" dirty="0" smtClean="0">
                <a:latin typeface="Arial" panose="020B0604020202020204" pitchFamily="34" charset="0"/>
                <a:cs typeface="Arial" panose="020B0604020202020204" pitchFamily="34" charset="0"/>
              </a:rPr>
              <a:t>czy sygnalizacja świetlna lub dźwiękowa może ulec uszkodzeniu.</a:t>
            </a:r>
          </a:p>
          <a:p>
            <a:endParaRPr lang="pl-PL" sz="2400" dirty="0" smtClean="0">
              <a:latin typeface="Arial" panose="020B0604020202020204" pitchFamily="34" charset="0"/>
              <a:cs typeface="Arial" panose="020B0604020202020204" pitchFamily="34" charset="0"/>
            </a:endParaRPr>
          </a:p>
          <a:p>
            <a:r>
              <a:rPr lang="pl-PL" sz="2400" dirty="0" smtClean="0">
                <a:latin typeface="Arial" panose="020B0604020202020204" pitchFamily="34" charset="0"/>
                <a:cs typeface="Arial" panose="020B0604020202020204" pitchFamily="34" charset="0"/>
              </a:rPr>
              <a:t>Podobnie jest z dróżnikami, którzy mogą np. zasłabnąć i nie zamknąć rogatek </a:t>
            </a:r>
          </a:p>
          <a:p>
            <a:r>
              <a:rPr lang="pl-PL" sz="2400" dirty="0" smtClean="0">
                <a:latin typeface="Arial" panose="020B0604020202020204" pitchFamily="34" charset="0"/>
                <a:cs typeface="Arial" panose="020B0604020202020204" pitchFamily="34" charset="0"/>
              </a:rPr>
              <a:t>w odpowiednim momencie.</a:t>
            </a:r>
          </a:p>
          <a:p>
            <a:endParaRPr lang="pl-PL" sz="2400" dirty="0" smtClean="0">
              <a:latin typeface="Arial" panose="020B0604020202020204" pitchFamily="34" charset="0"/>
              <a:cs typeface="Arial" panose="020B0604020202020204" pitchFamily="34" charset="0"/>
            </a:endParaRPr>
          </a:p>
          <a:p>
            <a:r>
              <a:rPr lang="pl-PL" sz="2400" dirty="0" smtClean="0">
                <a:solidFill>
                  <a:srgbClr val="FF0000"/>
                </a:solidFill>
                <a:latin typeface="Arial" panose="020B0604020202020204" pitchFamily="34" charset="0"/>
                <a:cs typeface="Arial" panose="020B0604020202020204" pitchFamily="34" charset="0"/>
              </a:rPr>
              <a:t>DLATEGO DOJEŻDŻAJĄC DO KAŻDEGO PRZEJAZDU,</a:t>
            </a:r>
          </a:p>
          <a:p>
            <a:r>
              <a:rPr lang="pl-PL" sz="2400" dirty="0" smtClean="0">
                <a:solidFill>
                  <a:srgbClr val="FF0000"/>
                </a:solidFill>
                <a:latin typeface="Arial" panose="020B0604020202020204" pitchFamily="34" charset="0"/>
                <a:cs typeface="Arial" panose="020B0604020202020204" pitchFamily="34" charset="0"/>
              </a:rPr>
              <a:t>UPEWNIJ SIĘ DODATKOWO, CZY W POBLIŻU NIE MA POCIĄGU!!!</a:t>
            </a:r>
          </a:p>
        </p:txBody>
      </p:sp>
    </p:spTree>
    <p:extLst>
      <p:ext uri="{BB962C8B-B14F-4D97-AF65-F5344CB8AC3E}">
        <p14:creationId xmlns:p14="http://schemas.microsoft.com/office/powerpoint/2010/main" val="29650187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a:solidFill>
                  <a:schemeClr val="bg1"/>
                </a:solidFill>
                <a:latin typeface="Arial" panose="020B0604020202020204" pitchFamily="34" charset="0"/>
                <a:cs typeface="Arial" panose="020B0604020202020204" pitchFamily="34" charset="0"/>
              </a:rPr>
              <a:t>Z</a:t>
            </a:r>
            <a:r>
              <a:rPr lang="pl-PL" dirty="0" smtClean="0">
                <a:solidFill>
                  <a:schemeClr val="bg1"/>
                </a:solidFill>
                <a:latin typeface="Arial" panose="020B0604020202020204" pitchFamily="34" charset="0"/>
                <a:cs typeface="Arial" panose="020B0604020202020204" pitchFamily="34" charset="0"/>
              </a:rPr>
              <a:t>asada </a:t>
            </a:r>
            <a:r>
              <a:rPr lang="pl-PL" dirty="0">
                <a:solidFill>
                  <a:schemeClr val="bg1"/>
                </a:solidFill>
                <a:latin typeface="Arial" panose="020B0604020202020204" pitchFamily="34" charset="0"/>
                <a:cs typeface="Arial" panose="020B0604020202020204" pitchFamily="34" charset="0"/>
              </a:rPr>
              <a:t>działania przejazdu kat. B</a:t>
            </a:r>
          </a:p>
        </p:txBody>
      </p:sp>
      <p:sp>
        <p:nvSpPr>
          <p:cNvPr id="3" name="pole tekstowe 2"/>
          <p:cNvSpPr txBox="1"/>
          <p:nvPr/>
        </p:nvSpPr>
        <p:spPr>
          <a:xfrm>
            <a:off x="776076" y="1612773"/>
            <a:ext cx="10977774" cy="3785652"/>
          </a:xfrm>
          <a:prstGeom prst="rect">
            <a:avLst/>
          </a:prstGeom>
          <a:noFill/>
        </p:spPr>
        <p:txBody>
          <a:bodyPr wrap="squar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przejazdy kat. B zamykane są po najechaniu pociągu na czujnik </a:t>
            </a: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przed zamknięciem rogatek włącza się sygnalizacja dźwiękowa i świetlna</a:t>
            </a:r>
          </a:p>
          <a:p>
            <a:pPr marL="266700"/>
            <a:endParaRPr lang="pl-PL" sz="2400" dirty="0" smtClean="0">
              <a:latin typeface="Arial" panose="020B0604020202020204" pitchFamily="34" charset="0"/>
              <a:cs typeface="Arial" panose="020B0604020202020204" pitchFamily="34" charset="0"/>
            </a:endParaRPr>
          </a:p>
          <a:p>
            <a:pPr marL="266700"/>
            <a:r>
              <a:rPr lang="pl-PL" sz="2400" dirty="0" smtClean="0">
                <a:solidFill>
                  <a:srgbClr val="FF0000"/>
                </a:solidFill>
                <a:latin typeface="Arial" panose="020B0604020202020204" pitchFamily="34" charset="0"/>
                <a:cs typeface="Arial" panose="020B0604020202020204" pitchFamily="34" charset="0"/>
              </a:rPr>
              <a:t>WAŻNE!!! NIE LEKCEWAŻ SYGNALIZACJI! </a:t>
            </a:r>
          </a:p>
          <a:p>
            <a:pPr marL="266700"/>
            <a:r>
              <a:rPr lang="pl-PL" sz="2400" dirty="0" smtClean="0">
                <a:solidFill>
                  <a:srgbClr val="FF0000"/>
                </a:solidFill>
                <a:latin typeface="Arial" panose="020B0604020202020204" pitchFamily="34" charset="0"/>
                <a:cs typeface="Arial" panose="020B0604020202020204" pitchFamily="34" charset="0"/>
              </a:rPr>
              <a:t>W MOMENCIE GDY ŚWIATŁA ZACZNĄ MIGAĆ, MOŻESZ NIE MIEĆ </a:t>
            </a:r>
          </a:p>
          <a:p>
            <a:pPr marL="266700"/>
            <a:r>
              <a:rPr lang="pl-PL" sz="2400" dirty="0" smtClean="0">
                <a:solidFill>
                  <a:srgbClr val="FF0000"/>
                </a:solidFill>
                <a:latin typeface="Arial" panose="020B0604020202020204" pitchFamily="34" charset="0"/>
                <a:cs typeface="Arial" panose="020B0604020202020204" pitchFamily="34" charset="0"/>
              </a:rPr>
              <a:t>JUŻ CZASU, ABY OPUŚCIĆ PRZEJAZD, NARAŻAJĄC TYM SAMYM SWOJE ŻYCIE, A TAKŻE ŻYCIE INNYCH!</a:t>
            </a:r>
          </a:p>
          <a:p>
            <a:endParaRPr lang="pl-PL" sz="2400" dirty="0">
              <a:latin typeface="Arial" panose="020B0604020202020204" pitchFamily="34" charset="0"/>
              <a:cs typeface="Arial" panose="020B0604020202020204" pitchFamily="34" charset="0"/>
            </a:endParaRPr>
          </a:p>
          <a:p>
            <a:r>
              <a:rPr lang="pl-PL" sz="2400" dirty="0">
                <a:latin typeface="Arial" panose="020B0604020202020204" pitchFamily="34" charset="0"/>
                <a:cs typeface="Arial" panose="020B0604020202020204" pitchFamily="34" charset="0"/>
              </a:rPr>
              <a:t>W</a:t>
            </a:r>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czasie, który mija od zapalenia się sygnalizacji świetlnej do </a:t>
            </a:r>
            <a:r>
              <a:rPr lang="pl-PL" sz="2400" dirty="0" smtClean="0">
                <a:latin typeface="Arial" panose="020B0604020202020204" pitchFamily="34" charset="0"/>
                <a:cs typeface="Arial" panose="020B0604020202020204" pitchFamily="34" charset="0"/>
              </a:rPr>
              <a:t>opuszczenia rogatek, pociąg </a:t>
            </a:r>
            <a:r>
              <a:rPr lang="pl-PL" sz="2400" dirty="0">
                <a:latin typeface="Arial" panose="020B0604020202020204" pitchFamily="34" charset="0"/>
                <a:cs typeface="Arial" panose="020B0604020202020204" pitchFamily="34" charset="0"/>
              </a:rPr>
              <a:t>jadący z prędkością </a:t>
            </a:r>
            <a:r>
              <a:rPr lang="pl-PL" sz="2400" dirty="0" smtClean="0">
                <a:latin typeface="Arial" panose="020B0604020202020204" pitchFamily="34" charset="0"/>
                <a:cs typeface="Arial" panose="020B0604020202020204" pitchFamily="34" charset="0"/>
              </a:rPr>
              <a:t>160 </a:t>
            </a:r>
            <a:r>
              <a:rPr lang="pl-PL" sz="2400" dirty="0">
                <a:latin typeface="Arial" panose="020B0604020202020204" pitchFamily="34" charset="0"/>
                <a:cs typeface="Arial" panose="020B0604020202020204" pitchFamily="34" charset="0"/>
              </a:rPr>
              <a:t>km/h przebywa drogę 577 </a:t>
            </a:r>
            <a:r>
              <a:rPr lang="pl-PL" sz="2400" dirty="0" smtClean="0">
                <a:latin typeface="Arial" panose="020B0604020202020204" pitchFamily="34" charset="0"/>
                <a:cs typeface="Arial" panose="020B0604020202020204" pitchFamily="34" charset="0"/>
              </a:rPr>
              <a:t>m.</a:t>
            </a:r>
            <a:endParaRPr lang="pl-PL"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64993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Co się dzieje w głowie kierowcy?</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949820" y="1730780"/>
            <a:ext cx="11242180" cy="4339650"/>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zawsze jestem „obecny” (świadomie kontroluję wszystko) </a:t>
            </a:r>
          </a:p>
          <a:p>
            <a:pPr marL="269875"/>
            <a:r>
              <a:rPr lang="pl-PL" sz="2400" dirty="0" smtClean="0">
                <a:latin typeface="Arial" panose="020B0604020202020204" pitchFamily="34" charset="0"/>
                <a:cs typeface="Arial" panose="020B0604020202020204" pitchFamily="34" charset="0"/>
              </a:rPr>
              <a:t>podczas prowadzenia pojazdu?</a:t>
            </a:r>
          </a:p>
          <a:p>
            <a:pPr marL="269875"/>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zdarza mi się „jeździć na pamięć”?</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wykonuję czynności mechanicznie?</a:t>
            </a:r>
          </a:p>
          <a:p>
            <a:pPr marL="285750" indent="-285750">
              <a:buFont typeface="Arial" panose="020B0604020202020204" pitchFamily="34" charset="0"/>
              <a:buChar char="•"/>
            </a:pPr>
            <a:endParaRPr lang="pl-PL" sz="24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czy niska częstotliwość z jaką poruszają się pociągi na niektórych </a:t>
            </a:r>
            <a:r>
              <a:rPr lang="pl-PL" sz="2400" dirty="0">
                <a:latin typeface="Arial" panose="020B0604020202020204" pitchFamily="34" charset="0"/>
                <a:cs typeface="Arial" panose="020B0604020202020204" pitchFamily="34" charset="0"/>
              </a:rPr>
              <a:t>przejazdach </a:t>
            </a:r>
            <a:endParaRPr lang="pl-PL" sz="2400" dirty="0" smtClean="0">
              <a:latin typeface="Arial" panose="020B0604020202020204" pitchFamily="34" charset="0"/>
              <a:cs typeface="Arial" panose="020B0604020202020204" pitchFamily="34" charset="0"/>
            </a:endParaRPr>
          </a:p>
          <a:p>
            <a:pPr marL="93663"/>
            <a:r>
              <a:rPr lang="pl-PL" sz="2400" dirty="0" smtClean="0">
                <a:latin typeface="Arial" panose="020B0604020202020204" pitchFamily="34" charset="0"/>
                <a:cs typeface="Arial" panose="020B0604020202020204" pitchFamily="34" charset="0"/>
              </a:rPr>
              <a:t>  (</a:t>
            </a:r>
            <a:r>
              <a:rPr lang="pl-PL" sz="2400" dirty="0">
                <a:latin typeface="Arial" panose="020B0604020202020204" pitchFamily="34" charset="0"/>
                <a:cs typeface="Arial" panose="020B0604020202020204" pitchFamily="34" charset="0"/>
              </a:rPr>
              <a:t>małe prawdopodobieństwo wystąpienia </a:t>
            </a:r>
            <a:r>
              <a:rPr lang="pl-PL" sz="2400" dirty="0" smtClean="0">
                <a:latin typeface="Arial" panose="020B0604020202020204" pitchFamily="34" charset="0"/>
                <a:cs typeface="Arial" panose="020B0604020202020204" pitchFamily="34" charset="0"/>
              </a:rPr>
              <a:t>wypadku) powoduje wzrost chęci </a:t>
            </a:r>
          </a:p>
          <a:p>
            <a:pPr marL="271463"/>
            <a:r>
              <a:rPr lang="pl-PL" sz="2400" dirty="0" smtClean="0">
                <a:latin typeface="Arial" panose="020B0604020202020204" pitchFamily="34" charset="0"/>
                <a:cs typeface="Arial" panose="020B0604020202020204" pitchFamily="34" charset="0"/>
              </a:rPr>
              <a:t>do ryzykowania podczas przekraczania przejazdów kolejowo-drogowych?</a:t>
            </a:r>
          </a:p>
          <a:p>
            <a:pPr marL="357188" indent="-269875">
              <a:buFontTx/>
              <a:buChar char="-"/>
            </a:pPr>
            <a:endParaRPr lang="pl-PL" dirty="0" smtClean="0"/>
          </a:p>
          <a:p>
            <a:r>
              <a:rPr lang="pl-PL" dirty="0" smtClean="0"/>
              <a:t> </a:t>
            </a:r>
            <a:endParaRPr lang="pl-PL" dirty="0"/>
          </a:p>
        </p:txBody>
      </p:sp>
    </p:spTree>
    <p:extLst>
      <p:ext uri="{BB962C8B-B14F-4D97-AF65-F5344CB8AC3E}">
        <p14:creationId xmlns:p14="http://schemas.microsoft.com/office/powerpoint/2010/main" val="3614821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04670" y="144062"/>
            <a:ext cx="10515600" cy="328210"/>
          </a:xfrm>
        </p:spPr>
        <p:txBody>
          <a:bodyPr>
            <a:normAutofit fontScale="90000"/>
          </a:bodyPr>
          <a:lstStyle/>
          <a:p>
            <a:r>
              <a:rPr lang="pl-PL" dirty="0" smtClean="0">
                <a:solidFill>
                  <a:schemeClr val="bg1"/>
                </a:solidFill>
                <a:latin typeface="Arial" panose="020B0604020202020204" pitchFamily="34" charset="0"/>
                <a:cs typeface="Arial" panose="020B0604020202020204" pitchFamily="34" charset="0"/>
              </a:rPr>
              <a:t>Pożądane zachowania kierowców</a:t>
            </a:r>
            <a:endParaRPr lang="pl-PL" dirty="0">
              <a:solidFill>
                <a:schemeClr val="bg1"/>
              </a:solidFill>
              <a:latin typeface="Arial" panose="020B0604020202020204" pitchFamily="34" charset="0"/>
              <a:cs typeface="Arial" panose="020B0604020202020204" pitchFamily="34" charset="0"/>
            </a:endParaRPr>
          </a:p>
        </p:txBody>
      </p:sp>
      <p:sp>
        <p:nvSpPr>
          <p:cNvPr id="3" name="pole tekstowe 2"/>
          <p:cNvSpPr txBox="1"/>
          <p:nvPr/>
        </p:nvSpPr>
        <p:spPr>
          <a:xfrm>
            <a:off x="767834" y="830594"/>
            <a:ext cx="11103039" cy="5632311"/>
          </a:xfrm>
          <a:prstGeom prst="rect">
            <a:avLst/>
          </a:prstGeom>
          <a:noFill/>
        </p:spPr>
        <p:txBody>
          <a:bodyPr wrap="none" rtlCol="0">
            <a:spAutoFit/>
          </a:bodyPr>
          <a:lstStyle/>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zachowanie odpowiedniej odległości przed poprzedzającym samochodem, </a:t>
            </a:r>
          </a:p>
          <a:p>
            <a:r>
              <a:rPr lang="pl-PL" sz="2400" dirty="0" smtClean="0">
                <a:latin typeface="Arial" panose="020B0604020202020204" pitchFamily="34" charset="0"/>
                <a:cs typeface="Arial" panose="020B0604020202020204" pitchFamily="34" charset="0"/>
              </a:rPr>
              <a:t>ma na celu zapobieganie sytuacjom, w których kierowca jadący z tyłu zostaje </a:t>
            </a:r>
          </a:p>
          <a:p>
            <a:r>
              <a:rPr lang="pl-PL" sz="2400" dirty="0" smtClean="0">
                <a:latin typeface="Arial" panose="020B0604020202020204" pitchFamily="34" charset="0"/>
                <a:cs typeface="Arial" panose="020B0604020202020204" pitchFamily="34" charset="0"/>
              </a:rPr>
              <a:t>„uwięziony” na przejeździe z powodu braku możliwości kontynuowania jazdy</a:t>
            </a:r>
          </a:p>
          <a:p>
            <a:pPr marL="285750" indent="-285750">
              <a:buFont typeface="Arial" panose="020B0604020202020204" pitchFamily="34" charset="0"/>
              <a:buChar char="•"/>
            </a:pPr>
            <a:endParaRPr lang="pl-PL"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pl-PL" sz="2400" dirty="0" smtClean="0">
                <a:latin typeface="Arial" panose="020B0604020202020204" pitchFamily="34" charset="0"/>
                <a:cs typeface="Arial" panose="020B0604020202020204" pitchFamily="34" charset="0"/>
              </a:rPr>
              <a:t>co zrobić gdy już się zostanie „zamkniętym” na przejeździe? </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wyłamać rogatkę</a:t>
            </a:r>
          </a:p>
          <a:p>
            <a:pPr marL="501650" indent="-342900">
              <a:buFont typeface="Courier New" panose="02070309020205020404" pitchFamily="49" charset="0"/>
              <a:buChar char="o"/>
            </a:pPr>
            <a:r>
              <a:rPr lang="pl-PL" sz="2400" dirty="0" smtClean="0">
                <a:latin typeface="Arial" panose="020B0604020202020204" pitchFamily="34" charset="0"/>
                <a:cs typeface="Arial" panose="020B0604020202020204" pitchFamily="34" charset="0"/>
              </a:rPr>
              <a:t>w momencie, gdy samochód jest unieruchomiony:</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należy włączyć pierwszy bieg i z przekręconym kluczykiem w stacyjce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zjechać z torów  </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można próbować go zepchnąć z przejazdu, pod warunkiem, </a:t>
            </a:r>
            <a:br>
              <a:rPr lang="pl-PL" sz="2400" dirty="0" smtClean="0">
                <a:latin typeface="Arial" panose="020B0604020202020204" pitchFamily="34" charset="0"/>
                <a:cs typeface="Arial" panose="020B0604020202020204" pitchFamily="34" charset="0"/>
              </a:rPr>
            </a:br>
            <a:r>
              <a:rPr lang="pl-PL" sz="2400" dirty="0" smtClean="0">
                <a:latin typeface="Arial" panose="020B0604020202020204" pitchFamily="34" charset="0"/>
                <a:cs typeface="Arial" panose="020B0604020202020204" pitchFamily="34" charset="0"/>
              </a:rPr>
              <a:t>że nie nadjeżdża jeszcze pociąg</a:t>
            </a:r>
          </a:p>
          <a:p>
            <a:pPr marL="684213" indent="-342900">
              <a:buFont typeface="Wingdings" panose="05000000000000000000" pitchFamily="2" charset="2"/>
              <a:buChar char="§"/>
            </a:pPr>
            <a:r>
              <a:rPr lang="pl-PL" sz="2400" dirty="0" smtClean="0">
                <a:latin typeface="Arial" panose="020B0604020202020204" pitchFamily="34" charset="0"/>
                <a:cs typeface="Arial" panose="020B0604020202020204" pitchFamily="34" charset="0"/>
              </a:rPr>
              <a:t>gdy widać już pociąg, uciec jak najdalej od miejsca potencjalnego wypadku</a:t>
            </a:r>
          </a:p>
          <a:p>
            <a:pPr marL="684213" indent="-342900">
              <a:buFont typeface="Wingdings" panose="05000000000000000000" pitchFamily="2" charset="2"/>
              <a:buChar char="§"/>
            </a:pPr>
            <a:r>
              <a:rPr lang="pl-PL" sz="2400" dirty="0">
                <a:latin typeface="Arial" panose="020B0604020202020204" pitchFamily="34" charset="0"/>
                <a:cs typeface="Arial" panose="020B0604020202020204" pitchFamily="34" charset="0"/>
              </a:rPr>
              <a:t>gdy nie masz możliwości zjechania z przejazdu, </a:t>
            </a:r>
          </a:p>
          <a:p>
            <a:pPr marL="627063"/>
            <a:r>
              <a:rPr lang="pl-PL" sz="2400" dirty="0">
                <a:latin typeface="Arial" panose="020B0604020202020204" pitchFamily="34" charset="0"/>
                <a:cs typeface="Arial" panose="020B0604020202020204" pitchFamily="34" charset="0"/>
              </a:rPr>
              <a:t>opuść samochód  razem z pasażerami i skorzystaj z </a:t>
            </a:r>
            <a:r>
              <a:rPr lang="pl-PL" sz="2400" b="1" dirty="0">
                <a:latin typeface="Arial" panose="020B0604020202020204" pitchFamily="34" charset="0"/>
                <a:cs typeface="Arial" panose="020B0604020202020204" pitchFamily="34" charset="0"/>
              </a:rPr>
              <a:t>„Żółtej naklejki PLK”</a:t>
            </a:r>
          </a:p>
          <a:p>
            <a:pPr marL="684213" indent="-342900">
              <a:buFont typeface="Wingdings" panose="05000000000000000000" pitchFamily="2" charset="2"/>
              <a:buChar char="§"/>
            </a:pPr>
            <a:endParaRPr lang="pl-PL"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093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5"/>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77763" y="491067"/>
            <a:ext cx="11240104" cy="954107"/>
          </a:xfrm>
          <a:prstGeom prst="rect">
            <a:avLst/>
          </a:prstGeom>
          <a:noFill/>
        </p:spPr>
        <p:txBody>
          <a:bodyPr wrap="square" rtlCol="0">
            <a:spAutoFit/>
          </a:bodyPr>
          <a:lstStyle/>
          <a:p>
            <a:r>
              <a:rPr lang="pl-PL" sz="2800" b="1" dirty="0" smtClean="0">
                <a:solidFill>
                  <a:prstClr val="black"/>
                </a:solidFill>
                <a:latin typeface="Arial" panose="020B0604020202020204" pitchFamily="34" charset="0"/>
                <a:cs typeface="Arial" panose="020B0604020202020204" pitchFamily="34" charset="0"/>
              </a:rPr>
              <a:t>Znakowanie przejazdów kolejowo-drogowych</a:t>
            </a:r>
            <a:r>
              <a:rPr lang="pl-PL" sz="2800" b="1" dirty="0">
                <a:solidFill>
                  <a:prstClr val="black"/>
                </a:solidFill>
                <a:latin typeface="Arial" panose="020B0604020202020204" pitchFamily="34" charset="0"/>
                <a:cs typeface="Arial" panose="020B0604020202020204" pitchFamily="34" charset="0"/>
              </a:rPr>
              <a:t> </a:t>
            </a:r>
            <a:r>
              <a:rPr lang="pl-PL" sz="2800" b="1" dirty="0" smtClean="0">
                <a:solidFill>
                  <a:prstClr val="black"/>
                </a:solidFill>
                <a:latin typeface="Arial" panose="020B0604020202020204" pitchFamily="34" charset="0"/>
                <a:cs typeface="Arial" panose="020B0604020202020204" pitchFamily="34" charset="0"/>
              </a:rPr>
              <a:t>naklejkami </a:t>
            </a:r>
          </a:p>
          <a:p>
            <a:r>
              <a:rPr lang="pl-PL" sz="2800" b="1" dirty="0" smtClean="0">
                <a:solidFill>
                  <a:prstClr val="black"/>
                </a:solidFill>
                <a:latin typeface="Arial" panose="020B0604020202020204" pitchFamily="34" charset="0"/>
                <a:cs typeface="Arial" panose="020B0604020202020204" pitchFamily="34" charset="0"/>
              </a:rPr>
              <a:t>z Indywidualnym </a:t>
            </a:r>
            <a:r>
              <a:rPr lang="pl-PL" sz="2800" b="1" dirty="0">
                <a:solidFill>
                  <a:prstClr val="black"/>
                </a:solidFill>
                <a:latin typeface="Arial" panose="020B0604020202020204" pitchFamily="34" charset="0"/>
                <a:cs typeface="Arial" panose="020B0604020202020204" pitchFamily="34" charset="0"/>
              </a:rPr>
              <a:t>N</a:t>
            </a:r>
            <a:r>
              <a:rPr lang="pl-PL" sz="2800" b="1" dirty="0" smtClean="0">
                <a:solidFill>
                  <a:prstClr val="black"/>
                </a:solidFill>
                <a:latin typeface="Arial" panose="020B0604020202020204" pitchFamily="34" charset="0"/>
                <a:cs typeface="Arial" panose="020B0604020202020204" pitchFamily="34" charset="0"/>
              </a:rPr>
              <a:t>umerem </a:t>
            </a:r>
            <a:r>
              <a:rPr lang="pl-PL" sz="2800" b="1" dirty="0">
                <a:solidFill>
                  <a:prstClr val="black"/>
                </a:solidFill>
                <a:latin typeface="Arial" panose="020B0604020202020204" pitchFamily="34" charset="0"/>
                <a:cs typeface="Arial" panose="020B0604020202020204" pitchFamily="34" charset="0"/>
              </a:rPr>
              <a:t>I</a:t>
            </a:r>
            <a:r>
              <a:rPr lang="pl-PL" sz="2800" b="1" dirty="0" smtClean="0">
                <a:solidFill>
                  <a:prstClr val="black"/>
                </a:solidFill>
                <a:latin typeface="Arial" panose="020B0604020202020204" pitchFamily="34" charset="0"/>
                <a:cs typeface="Arial" panose="020B0604020202020204" pitchFamily="34" charset="0"/>
              </a:rPr>
              <a:t>dentyfikacyjnym</a:t>
            </a:r>
            <a:endParaRPr lang="pl-PL" sz="2800" b="1" dirty="0">
              <a:solidFill>
                <a:prstClr val="black"/>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a:stretch>
            <a:fillRect/>
          </a:stretch>
        </p:blipFill>
        <p:spPr>
          <a:xfrm>
            <a:off x="2013540" y="2507980"/>
            <a:ext cx="7816376" cy="1945486"/>
          </a:xfrm>
          <a:prstGeom prst="rect">
            <a:avLst/>
          </a:prstGeom>
        </p:spPr>
      </p:pic>
    </p:spTree>
    <p:extLst>
      <p:ext uri="{BB962C8B-B14F-4D97-AF65-F5344CB8AC3E}">
        <p14:creationId xmlns:p14="http://schemas.microsoft.com/office/powerpoint/2010/main" val="40412693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zaokrąglony 20"/>
          <p:cNvSpPr/>
          <p:nvPr/>
        </p:nvSpPr>
        <p:spPr>
          <a:xfrm>
            <a:off x="542175" y="1519402"/>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Po co wdrożyliśmy ten projekt?</a:t>
            </a:r>
            <a:endParaRPr lang="pl-PL" sz="2800" b="1" dirty="0">
              <a:latin typeface="Arial" panose="020B0604020202020204" pitchFamily="34" charset="0"/>
              <a:cs typeface="Arial" panose="020B0604020202020204" pitchFamily="34" charset="0"/>
            </a:endParaRPr>
          </a:p>
        </p:txBody>
      </p:sp>
      <p:sp>
        <p:nvSpPr>
          <p:cNvPr id="4" name="Prostokąt zaokrąglony 3"/>
          <p:cNvSpPr/>
          <p:nvPr/>
        </p:nvSpPr>
        <p:spPr>
          <a:xfrm>
            <a:off x="622563" y="1601649"/>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2" name="Grupa 11"/>
          <p:cNvGrpSpPr/>
          <p:nvPr/>
        </p:nvGrpSpPr>
        <p:grpSpPr>
          <a:xfrm>
            <a:off x="814009" y="2153315"/>
            <a:ext cx="993732" cy="549484"/>
            <a:chOff x="1920098" y="3124428"/>
            <a:chExt cx="2336239" cy="1291823"/>
          </a:xfrm>
        </p:grpSpPr>
        <p:grpSp>
          <p:nvGrpSpPr>
            <p:cNvPr id="11" name="Grupa 10"/>
            <p:cNvGrpSpPr/>
            <p:nvPr/>
          </p:nvGrpSpPr>
          <p:grpSpPr>
            <a:xfrm rot="19045921">
              <a:off x="1920098" y="3124428"/>
              <a:ext cx="2336239" cy="110532"/>
              <a:chOff x="2190541" y="3858567"/>
              <a:chExt cx="2336239" cy="110532"/>
            </a:xfrm>
          </p:grpSpPr>
          <p:sp>
            <p:nvSpPr>
              <p:cNvPr id="6" name="Prostokąt 5"/>
              <p:cNvSpPr/>
              <p:nvPr/>
            </p:nvSpPr>
            <p:spPr>
              <a:xfrm>
                <a:off x="219054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7" name="Prostokąt 6"/>
              <p:cNvSpPr/>
              <p:nvPr/>
            </p:nvSpPr>
            <p:spPr>
              <a:xfrm>
                <a:off x="285540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8" name="Prostokąt 7"/>
              <p:cNvSpPr/>
              <p:nvPr/>
            </p:nvSpPr>
            <p:spPr>
              <a:xfrm>
                <a:off x="3520271" y="3858567"/>
                <a:ext cx="341644" cy="11053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sp>
            <p:nvSpPr>
              <p:cNvPr id="9" name="Prostokąt 8"/>
              <p:cNvSpPr/>
              <p:nvPr/>
            </p:nvSpPr>
            <p:spPr>
              <a:xfrm>
                <a:off x="4185136" y="3858567"/>
                <a:ext cx="341644" cy="110532"/>
              </a:xfrm>
              <a:prstGeom prst="rect">
                <a:avLst/>
              </a:prstGeom>
              <a:solidFill>
                <a:srgbClr val="FF0000"/>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0" name="Prostokąt 9"/>
            <p:cNvSpPr/>
            <p:nvPr/>
          </p:nvSpPr>
          <p:spPr>
            <a:xfrm>
              <a:off x="1934308" y="3969099"/>
              <a:ext cx="256233" cy="447152"/>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sp>
        <p:nvSpPr>
          <p:cNvPr id="13" name="pole tekstowe 12"/>
          <p:cNvSpPr txBox="1"/>
          <p:nvPr/>
        </p:nvSpPr>
        <p:spPr>
          <a:xfrm>
            <a:off x="2207465" y="2701566"/>
            <a:ext cx="6225335" cy="369332"/>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arządzamy prawie 14 000 </a:t>
            </a:r>
            <a:r>
              <a:rPr lang="pl-PL" dirty="0">
                <a:solidFill>
                  <a:prstClr val="black"/>
                </a:solidFill>
                <a:latin typeface="Arial" panose="020B0604020202020204" pitchFamily="34" charset="0"/>
                <a:cs typeface="Arial" panose="020B0604020202020204" pitchFamily="34" charset="0"/>
              </a:rPr>
              <a:t>s</a:t>
            </a:r>
            <a:r>
              <a:rPr lang="pl-PL" dirty="0" smtClean="0">
                <a:solidFill>
                  <a:prstClr val="black"/>
                </a:solidFill>
                <a:latin typeface="Arial" panose="020B0604020202020204" pitchFamily="34" charset="0"/>
                <a:cs typeface="Arial" panose="020B0604020202020204" pitchFamily="34" charset="0"/>
              </a:rPr>
              <a:t>krzyżowań w poziomie szyn.</a:t>
            </a:r>
            <a:endParaRPr lang="pl-PL" dirty="0">
              <a:solidFill>
                <a:prstClr val="black"/>
              </a:solidFill>
              <a:latin typeface="Arial" panose="020B0604020202020204" pitchFamily="34" charset="0"/>
              <a:cs typeface="Arial" panose="020B0604020202020204" pitchFamily="34" charset="0"/>
            </a:endParaRPr>
          </a:p>
        </p:txBody>
      </p:sp>
      <p:sp>
        <p:nvSpPr>
          <p:cNvPr id="22" name="Strzałka w prawo 21"/>
          <p:cNvSpPr/>
          <p:nvPr/>
        </p:nvSpPr>
        <p:spPr>
          <a:xfrm rot="5400000">
            <a:off x="4603008" y="3029594"/>
            <a:ext cx="508651" cy="715689"/>
          </a:xfrm>
          <a:prstGeom prst="rightArrow">
            <a:avLst>
              <a:gd name="adj1" fmla="val 58866"/>
              <a:gd name="adj2" fmla="val 5921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ole tekstowe 22"/>
          <p:cNvSpPr txBox="1"/>
          <p:nvPr/>
        </p:nvSpPr>
        <p:spPr>
          <a:xfrm>
            <a:off x="760700" y="3592079"/>
            <a:ext cx="8535350" cy="3693319"/>
          </a:xfrm>
          <a:prstGeom prst="rect">
            <a:avLst/>
          </a:prstGeom>
          <a:noFill/>
        </p:spPr>
        <p:txBody>
          <a:bodyPr wrap="none" rtlCol="0">
            <a:spAutoFit/>
          </a:bodyPr>
          <a:lstStyle/>
          <a:p>
            <a:r>
              <a:rPr lang="pl-PL" b="1" dirty="0" smtClean="0">
                <a:solidFill>
                  <a:prstClr val="white"/>
                </a:solidFill>
                <a:latin typeface="Arial" panose="020B0604020202020204" pitchFamily="34" charset="0"/>
                <a:cs typeface="Arial" panose="020B0604020202020204" pitchFamily="34" charset="0"/>
              </a:rPr>
              <a:t>CEL:</a:t>
            </a:r>
          </a:p>
          <a:p>
            <a:pPr marL="285750" indent="-285750">
              <a:buFontTx/>
              <a:buChar char="-"/>
            </a:pPr>
            <a:r>
              <a:rPr lang="pl-PL" b="1" dirty="0" smtClean="0">
                <a:solidFill>
                  <a:prstClr val="white"/>
                </a:solidFill>
                <a:latin typeface="Arial" panose="020B0604020202020204" pitchFamily="34" charset="0"/>
                <a:cs typeface="Arial" panose="020B0604020202020204" pitchFamily="34" charset="0"/>
              </a:rPr>
              <a:t>zmniejszenie liczby wypadków i kolizji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p</a:t>
            </a:r>
            <a:r>
              <a:rPr lang="pl-PL" b="1" dirty="0" smtClean="0">
                <a:solidFill>
                  <a:prstClr val="white"/>
                </a:solidFill>
                <a:latin typeface="Arial" panose="020B0604020202020204" pitchFamily="34" charset="0"/>
                <a:cs typeface="Arial" panose="020B0604020202020204" pitchFamily="34" charset="0"/>
              </a:rPr>
              <a:t>recyzyjna lokalizacja przejazdów i przejść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krócenie czasu reakcji w razie wypadku lub awarii</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s</a:t>
            </a:r>
            <a:r>
              <a:rPr lang="pl-PL" b="1" dirty="0" smtClean="0">
                <a:solidFill>
                  <a:prstClr val="white"/>
                </a:solidFill>
                <a:latin typeface="Arial" panose="020B0604020202020204" pitchFamily="34" charset="0"/>
                <a:cs typeface="Arial" panose="020B0604020202020204" pitchFamily="34" charset="0"/>
              </a:rPr>
              <a:t>zybkie działanie zapobiegające zdarzeniom</a:t>
            </a:r>
          </a:p>
          <a:p>
            <a:endParaRPr lang="pl-PL" b="1" dirty="0" smtClean="0">
              <a:solidFill>
                <a:prstClr val="white"/>
              </a:solidFill>
              <a:latin typeface="Arial" panose="020B0604020202020204" pitchFamily="34" charset="0"/>
              <a:cs typeface="Arial" panose="020B0604020202020204" pitchFamily="34" charset="0"/>
            </a:endParaRPr>
          </a:p>
          <a:p>
            <a:pPr marL="285750" indent="-285750">
              <a:buFontTx/>
              <a:buChar char="-"/>
            </a:pPr>
            <a:r>
              <a:rPr lang="pl-PL" b="1" dirty="0">
                <a:solidFill>
                  <a:prstClr val="white"/>
                </a:solidFill>
                <a:latin typeface="Arial" panose="020B0604020202020204" pitchFamily="34" charset="0"/>
                <a:cs typeface="Arial" panose="020B0604020202020204" pitchFamily="34" charset="0"/>
              </a:rPr>
              <a:t>w</a:t>
            </a:r>
            <a:r>
              <a:rPr lang="pl-PL" b="1" dirty="0" smtClean="0">
                <a:solidFill>
                  <a:prstClr val="white"/>
                </a:solidFill>
                <a:latin typeface="Arial" panose="020B0604020202020204" pitchFamily="34" charset="0"/>
                <a:cs typeface="Arial" panose="020B0604020202020204" pitchFamily="34" charset="0"/>
              </a:rPr>
              <a:t>ypełnienie zaleceń Państwowej Komisji Badania Wypadków Kolejowych</a:t>
            </a:r>
          </a:p>
          <a:p>
            <a:pPr marL="285750" indent="-285750">
              <a:buFontTx/>
              <a:buChar char="-"/>
            </a:pPr>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a:p>
            <a:endParaRPr lang="pl-PL" b="1" dirty="0" smtClean="0">
              <a:solidFill>
                <a:prstClr val="white"/>
              </a:solidFill>
              <a:latin typeface="Arial" panose="020B0604020202020204" pitchFamily="34" charset="0"/>
              <a:cs typeface="Arial" panose="020B0604020202020204" pitchFamily="34" charset="0"/>
            </a:endParaRPr>
          </a:p>
        </p:txBody>
      </p:sp>
      <p:sp>
        <p:nvSpPr>
          <p:cNvPr id="3" name="pole tekstowe 2"/>
          <p:cNvSpPr txBox="1"/>
          <p:nvPr/>
        </p:nvSpPr>
        <p:spPr>
          <a:xfrm>
            <a:off x="2207465" y="1439748"/>
            <a:ext cx="7640609" cy="707886"/>
          </a:xfrm>
          <a:prstGeom prst="rect">
            <a:avLst/>
          </a:prstGeom>
          <a:noFill/>
        </p:spPr>
        <p:txBody>
          <a:bodyPr wrap="square" rtlCol="0">
            <a:spAutoFit/>
          </a:bodyPr>
          <a:lstStyle/>
          <a:p>
            <a:r>
              <a:rPr lang="pl-PL" sz="2000" b="1" dirty="0" smtClean="0">
                <a:solidFill>
                  <a:prstClr val="black"/>
                </a:solidFill>
                <a:latin typeface="Arial" panose="020B0604020202020204" pitchFamily="34" charset="0"/>
                <a:cs typeface="Arial" panose="020B0604020202020204" pitchFamily="34" charset="0"/>
              </a:rPr>
              <a:t>Bezpieczeństwo dla PKP Polskich Linii Kolejowych S.A. jest sprawą priorytetową!</a:t>
            </a:r>
            <a:endParaRPr lang="pl-PL" sz="2000" b="1" dirty="0">
              <a:solidFill>
                <a:prstClr val="black"/>
              </a:solidFill>
              <a:latin typeface="Arial" panose="020B0604020202020204" pitchFamily="34" charset="0"/>
              <a:cs typeface="Arial" panose="020B0604020202020204" pitchFamily="34" charset="0"/>
            </a:endParaRPr>
          </a:p>
        </p:txBody>
      </p:sp>
      <p:sp>
        <p:nvSpPr>
          <p:cNvPr id="24" name="Prostokąt 23"/>
          <p:cNvSpPr/>
          <p:nvPr/>
        </p:nvSpPr>
        <p:spPr>
          <a:xfrm>
            <a:off x="0" y="268128"/>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5664135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415331"/>
            <a:ext cx="9144000" cy="503237"/>
          </a:xfrm>
        </p:spPr>
        <p:txBody>
          <a:bodyPr>
            <a:normAutofit/>
          </a:bodyPr>
          <a:lstStyle/>
          <a:p>
            <a:pPr algn="l"/>
            <a:r>
              <a:rPr lang="pl-PL" sz="2800" b="1" dirty="0" smtClean="0">
                <a:latin typeface="Arial" panose="020B0604020202020204" pitchFamily="34" charset="0"/>
                <a:cs typeface="Arial" panose="020B0604020202020204" pitchFamily="34" charset="0"/>
              </a:rPr>
              <a:t>Jak to osiągnęliśmy?</a:t>
            </a:r>
            <a:endParaRPr lang="pl-PL" sz="2800" b="1" dirty="0">
              <a:latin typeface="Arial" panose="020B0604020202020204" pitchFamily="34" charset="0"/>
              <a:cs typeface="Arial" panose="020B0604020202020204" pitchFamily="34" charset="0"/>
            </a:endParaRPr>
          </a:p>
        </p:txBody>
      </p:sp>
      <p:sp>
        <p:nvSpPr>
          <p:cNvPr id="3" name="pole tekstowe 2"/>
          <p:cNvSpPr txBox="1"/>
          <p:nvPr/>
        </p:nvSpPr>
        <p:spPr>
          <a:xfrm>
            <a:off x="685800" y="1193799"/>
            <a:ext cx="10835017" cy="5416868"/>
          </a:xfrm>
          <a:prstGeom prst="rect">
            <a:avLst/>
          </a:prstGeom>
          <a:noFill/>
        </p:spPr>
        <p:txBody>
          <a:bodyPr wrap="none" rtlCol="0">
            <a:spAutoFit/>
          </a:bodyPr>
          <a:lstStyle/>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nadanie wszystkim skrzyżowaniom w poziomie szyn Indywidualnych Numerów Identyfikacyjnych (INI)</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oznakowanie naklejkami zawierającymi INI wszystkich przejazdów kolejowo-drogowych oraz przejść </a:t>
            </a:r>
          </a:p>
          <a:p>
            <a:pPr marL="269875"/>
            <a:r>
              <a:rPr lang="pl-PL" dirty="0" smtClean="0">
                <a:solidFill>
                  <a:prstClr val="black"/>
                </a:solidFill>
                <a:latin typeface="Arial" panose="020B0604020202020204" pitchFamily="34" charset="0"/>
                <a:cs typeface="Arial" panose="020B0604020202020204" pitchFamily="34" charset="0"/>
              </a:rPr>
              <a:t>w poziomie szyn na liniach zarządzanych przez PKP Polskie Linie Kolejowe S.A.</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ułatwienie zlokalizowania danego przejazdu w razie wypadku lub awarii na przejeździe</a:t>
            </a: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bazy danych (numerów) OPERATOROM NUMERU ALARMOWEGO 112</a:t>
            </a:r>
          </a:p>
          <a:p>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a:solidFill>
                  <a:prstClr val="black"/>
                </a:solidFill>
                <a:latin typeface="Arial" panose="020B0604020202020204" pitchFamily="34" charset="0"/>
                <a:cs typeface="Arial" panose="020B0604020202020204" pitchFamily="34" charset="0"/>
              </a:rPr>
              <a:t>u</a:t>
            </a:r>
            <a:r>
              <a:rPr lang="pl-PL" dirty="0" smtClean="0">
                <a:solidFill>
                  <a:prstClr val="black"/>
                </a:solidFill>
                <a:latin typeface="Arial" panose="020B0604020202020204" pitchFamily="34" charset="0"/>
                <a:cs typeface="Arial" panose="020B0604020202020204" pitchFamily="34" charset="0"/>
              </a:rPr>
              <a:t>dostępnienie bezpośredniego kanału komunikacji pomiędzy Operatorami Numeru Alarmowego</a:t>
            </a:r>
          </a:p>
          <a:p>
            <a:pPr marL="269875"/>
            <a:r>
              <a:rPr lang="pl-PL" dirty="0">
                <a:solidFill>
                  <a:prstClr val="black"/>
                </a:solidFill>
                <a:latin typeface="Arial" panose="020B0604020202020204" pitchFamily="34" charset="0"/>
                <a:cs typeface="Arial" panose="020B0604020202020204" pitchFamily="34" charset="0"/>
              </a:rPr>
              <a:t>a</a:t>
            </a:r>
            <a:r>
              <a:rPr lang="pl-PL" dirty="0" smtClean="0">
                <a:solidFill>
                  <a:prstClr val="black"/>
                </a:solidFill>
                <a:latin typeface="Arial" panose="020B0604020202020204" pitchFamily="34" charset="0"/>
                <a:cs typeface="Arial" panose="020B0604020202020204" pitchFamily="34" charset="0"/>
              </a:rPr>
              <a:t> pracownikami kierującymi ruchem kolejowym</a:t>
            </a:r>
          </a:p>
          <a:p>
            <a:pPr marL="269875"/>
            <a:endParaRPr lang="pl-PL" dirty="0" smtClean="0">
              <a:solidFill>
                <a:prstClr val="black"/>
              </a:solidFill>
              <a:latin typeface="Arial" panose="020B0604020202020204" pitchFamily="34" charset="0"/>
              <a:cs typeface="Arial" panose="020B0604020202020204" pitchFamily="34" charset="0"/>
            </a:endParaRPr>
          </a:p>
          <a:p>
            <a:pPr marL="285750" indent="-285750">
              <a:buFontTx/>
              <a:buChar char="-"/>
            </a:pPr>
            <a:r>
              <a:rPr lang="pl-PL" dirty="0" smtClean="0">
                <a:solidFill>
                  <a:prstClr val="black"/>
                </a:solidFill>
                <a:latin typeface="Arial" panose="020B0604020202020204" pitchFamily="34" charset="0"/>
                <a:cs typeface="Arial" panose="020B0604020202020204" pitchFamily="34" charset="0"/>
              </a:rPr>
              <a:t>udostępnienie </a:t>
            </a:r>
            <a:r>
              <a:rPr lang="pl-PL" dirty="0">
                <a:solidFill>
                  <a:prstClr val="black"/>
                </a:solidFill>
                <a:latin typeface="Arial" panose="020B0604020202020204" pitchFamily="34" charset="0"/>
                <a:cs typeface="Arial" panose="020B0604020202020204" pitchFamily="34" charset="0"/>
              </a:rPr>
              <a:t>i publikowanie danych o przejazdach na mapie </a:t>
            </a:r>
            <a:r>
              <a:rPr lang="pl-PL" dirty="0" smtClean="0">
                <a:solidFill>
                  <a:prstClr val="black"/>
                </a:solidFill>
                <a:latin typeface="Arial" panose="020B0604020202020204" pitchFamily="34" charset="0"/>
                <a:cs typeface="Arial" panose="020B0604020202020204" pitchFamily="34" charset="0"/>
              </a:rPr>
              <a:t>UMM</a:t>
            </a:r>
          </a:p>
          <a:p>
            <a:endParaRPr lang="pl-PL" dirty="0">
              <a:solidFill>
                <a:prstClr val="black"/>
              </a:solidFill>
              <a:latin typeface="Arial" panose="020B0604020202020204" pitchFamily="34" charset="0"/>
              <a:cs typeface="Arial" panose="020B0604020202020204" pitchFamily="34" charset="0"/>
            </a:endParaRPr>
          </a:p>
          <a:p>
            <a:r>
              <a:rPr lang="pl-PL" dirty="0" smtClean="0">
                <a:solidFill>
                  <a:prstClr val="black"/>
                </a:solidFill>
                <a:latin typeface="Arial" panose="020B0604020202020204" pitchFamily="34" charset="0"/>
                <a:cs typeface="Arial" panose="020B0604020202020204" pitchFamily="34" charset="0"/>
              </a:rPr>
              <a:t>Łącznie na przejazdach i przejściach w poziomie szyn </a:t>
            </a:r>
          </a:p>
          <a:p>
            <a:r>
              <a:rPr lang="pl-PL" dirty="0" smtClean="0">
                <a:solidFill>
                  <a:prstClr val="black"/>
                </a:solidFill>
                <a:latin typeface="Arial" panose="020B0604020202020204" pitchFamily="34" charset="0"/>
                <a:cs typeface="Arial" panose="020B0604020202020204" pitchFamily="34" charset="0"/>
              </a:rPr>
              <a:t>pojawiło się </a:t>
            </a:r>
            <a:r>
              <a:rPr lang="pl-PL" sz="4000" b="1" dirty="0" smtClean="0">
                <a:solidFill>
                  <a:prstClr val="white"/>
                </a:solidFill>
                <a:latin typeface="Arial" panose="020B0604020202020204" pitchFamily="34" charset="0"/>
                <a:cs typeface="Arial" panose="020B0604020202020204" pitchFamily="34" charset="0"/>
              </a:rPr>
              <a:t>ponad 28 000 naklejek</a:t>
            </a:r>
            <a:r>
              <a:rPr lang="pl-PL" dirty="0">
                <a:solidFill>
                  <a:prstClr val="black"/>
                </a:solidFill>
                <a:latin typeface="Arial" panose="020B0604020202020204" pitchFamily="34" charset="0"/>
                <a:cs typeface="Arial" panose="020B0604020202020204" pitchFamily="34" charset="0"/>
              </a:rPr>
              <a:t>.</a:t>
            </a:r>
            <a:endParaRPr lang="pl-PL" dirty="0" smtClean="0">
              <a:solidFill>
                <a:prstClr val="black"/>
              </a:solidFill>
              <a:latin typeface="Arial" panose="020B0604020202020204" pitchFamily="34" charset="0"/>
              <a:cs typeface="Arial" panose="020B0604020202020204" pitchFamily="34" charset="0"/>
            </a:endParaRPr>
          </a:p>
          <a:p>
            <a:endParaRPr lang="pl-PL" dirty="0">
              <a:solidFill>
                <a:prstClr val="black"/>
              </a:solidFill>
              <a:latin typeface="Arial" panose="020B0604020202020204" pitchFamily="34" charset="0"/>
              <a:cs typeface="Arial" panose="020B0604020202020204" pitchFamily="34" charset="0"/>
            </a:endParaRPr>
          </a:p>
          <a:p>
            <a:pPr marL="285750" indent="-285750">
              <a:buFontTx/>
              <a:buChar char="-"/>
            </a:pPr>
            <a:endParaRPr lang="pl-PL" dirty="0">
              <a:solidFill>
                <a:prstClr val="black"/>
              </a:solidFill>
            </a:endParaRPr>
          </a:p>
        </p:txBody>
      </p:sp>
      <p:sp>
        <p:nvSpPr>
          <p:cNvPr id="4" name="Prostokąt 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Tree>
    <p:extLst>
      <p:ext uri="{BB962C8B-B14F-4D97-AF65-F5344CB8AC3E}">
        <p14:creationId xmlns:p14="http://schemas.microsoft.com/office/powerpoint/2010/main" val="18124586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7" y="415331"/>
            <a:ext cx="10805975" cy="460263"/>
          </a:xfrm>
        </p:spPr>
        <p:txBody>
          <a:bodyPr>
            <a:noAutofit/>
          </a:bodyPr>
          <a:lstStyle/>
          <a:p>
            <a:pPr algn="l"/>
            <a:r>
              <a:rPr lang="pl-PL" sz="2800" b="1" dirty="0" smtClean="0">
                <a:latin typeface="Arial" panose="020B0604020202020204" pitchFamily="34" charset="0"/>
                <a:cs typeface="Arial" panose="020B0604020202020204" pitchFamily="34" charset="0"/>
              </a:rPr>
              <a:t>Sposób znakowania przejazdów kolejowo-drogowych</a:t>
            </a:r>
            <a:endParaRPr lang="pl-PL" sz="2800" b="1" dirty="0">
              <a:latin typeface="Arial" panose="020B0604020202020204" pitchFamily="34" charset="0"/>
              <a:cs typeface="Arial" panose="020B0604020202020204" pitchFamily="34" charset="0"/>
            </a:endParaRPr>
          </a:p>
        </p:txBody>
      </p:sp>
      <p:sp>
        <p:nvSpPr>
          <p:cNvPr id="5" name="Prostokąt 4"/>
          <p:cNvSpPr/>
          <p:nvPr/>
        </p:nvSpPr>
        <p:spPr>
          <a:xfrm>
            <a:off x="6056166" y="2291023"/>
            <a:ext cx="173812"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grpSp>
        <p:nvGrpSpPr>
          <p:cNvPr id="46" name="Grupa 45"/>
          <p:cNvGrpSpPr/>
          <p:nvPr/>
        </p:nvGrpSpPr>
        <p:grpSpPr>
          <a:xfrm>
            <a:off x="5268023" y="4161875"/>
            <a:ext cx="2637771" cy="1602316"/>
            <a:chOff x="6254828" y="3686760"/>
            <a:chExt cx="2330456" cy="1415633"/>
          </a:xfrm>
        </p:grpSpPr>
        <p:cxnSp>
          <p:nvCxnSpPr>
            <p:cNvPr id="24" name="Łącznik prosty 23"/>
            <p:cNvCxnSpPr/>
            <p:nvPr/>
          </p:nvCxnSpPr>
          <p:spPr>
            <a:xfrm>
              <a:off x="6254828" y="3687581"/>
              <a:ext cx="575734" cy="1060053"/>
            </a:xfrm>
            <a:prstGeom prst="line">
              <a:avLst/>
            </a:prstGeom>
          </p:spPr>
          <p:style>
            <a:lnRef idx="1">
              <a:schemeClr val="dk1"/>
            </a:lnRef>
            <a:fillRef idx="0">
              <a:schemeClr val="dk1"/>
            </a:fillRef>
            <a:effectRef idx="0">
              <a:schemeClr val="dk1"/>
            </a:effectRef>
            <a:fontRef idx="minor">
              <a:schemeClr val="tx1"/>
            </a:fontRef>
          </p:style>
        </p:cxnSp>
        <p:sp>
          <p:nvSpPr>
            <p:cNvPr id="25" name="pole tekstowe 24"/>
            <p:cNvSpPr txBox="1"/>
            <p:nvPr/>
          </p:nvSpPr>
          <p:spPr>
            <a:xfrm>
              <a:off x="6813279" y="4531365"/>
              <a:ext cx="1772005" cy="571028"/>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r do dyspozytury</a:t>
              </a:r>
            </a:p>
            <a:p>
              <a:r>
                <a:rPr lang="pl-PL" dirty="0" smtClean="0">
                  <a:solidFill>
                    <a:prstClr val="black"/>
                  </a:solidFill>
                  <a:latin typeface="Arial" panose="020B0604020202020204" pitchFamily="34" charset="0"/>
                  <a:cs typeface="Arial" panose="020B0604020202020204" pitchFamily="34" charset="0"/>
                </a:rPr>
                <a:t>zakładowej</a:t>
              </a:r>
              <a:endParaRPr lang="pl-PL" dirty="0">
                <a:solidFill>
                  <a:prstClr val="black"/>
                </a:solidFill>
                <a:latin typeface="Arial" panose="020B0604020202020204" pitchFamily="34" charset="0"/>
                <a:cs typeface="Arial" panose="020B0604020202020204" pitchFamily="34" charset="0"/>
              </a:endParaRPr>
            </a:p>
          </p:txBody>
        </p:sp>
        <p:cxnSp>
          <p:nvCxnSpPr>
            <p:cNvPr id="27" name="Łącznik prosty 26"/>
            <p:cNvCxnSpPr/>
            <p:nvPr/>
          </p:nvCxnSpPr>
          <p:spPr>
            <a:xfrm flipV="1">
              <a:off x="6616242" y="3686760"/>
              <a:ext cx="889000" cy="643266"/>
            </a:xfrm>
            <a:prstGeom prst="line">
              <a:avLst/>
            </a:prstGeom>
          </p:spPr>
          <p:style>
            <a:lnRef idx="1">
              <a:schemeClr val="dk1"/>
            </a:lnRef>
            <a:fillRef idx="0">
              <a:schemeClr val="dk1"/>
            </a:fillRef>
            <a:effectRef idx="0">
              <a:schemeClr val="dk1"/>
            </a:effectRef>
            <a:fontRef idx="minor">
              <a:schemeClr val="tx1"/>
            </a:fontRef>
          </p:style>
        </p:cxnSp>
      </p:grpSp>
      <p:sp>
        <p:nvSpPr>
          <p:cNvPr id="15" name="Prostokąt 14"/>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4" name="Nawias klamrowy otwierający 3"/>
          <p:cNvSpPr/>
          <p:nvPr/>
        </p:nvSpPr>
        <p:spPr>
          <a:xfrm rot="5400000">
            <a:off x="6688186" y="-130817"/>
            <a:ext cx="252548" cy="389273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6" name="pole tekstowe 5"/>
          <p:cNvSpPr txBox="1"/>
          <p:nvPr/>
        </p:nvSpPr>
        <p:spPr>
          <a:xfrm>
            <a:off x="5010592" y="1277136"/>
            <a:ext cx="385233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Indywidualny Numer Identyfikacyjny</a:t>
            </a:r>
            <a:endParaRPr lang="pl-PL" dirty="0">
              <a:solidFill>
                <a:prstClr val="black"/>
              </a:solidFill>
              <a:latin typeface="Arial" panose="020B0604020202020204" pitchFamily="34" charset="0"/>
              <a:cs typeface="Arial" panose="020B0604020202020204" pitchFamily="34" charset="0"/>
            </a:endParaRPr>
          </a:p>
        </p:txBody>
      </p:sp>
      <p:sp>
        <p:nvSpPr>
          <p:cNvPr id="7" name="pole tekstowe 6"/>
          <p:cNvSpPr txBox="1"/>
          <p:nvPr/>
        </p:nvSpPr>
        <p:spPr>
          <a:xfrm>
            <a:off x="1022602" y="5764191"/>
            <a:ext cx="413446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Odblaskowa naklejka w kolorze żółtym</a:t>
            </a:r>
            <a:endParaRPr lang="pl-PL" dirty="0">
              <a:solidFill>
                <a:prstClr val="black"/>
              </a:solidFill>
              <a:latin typeface="Arial" panose="020B0604020202020204" pitchFamily="34" charset="0"/>
              <a:cs typeface="Arial" panose="020B0604020202020204" pitchFamily="34" charset="0"/>
            </a:endParaRPr>
          </a:p>
        </p:txBody>
      </p:sp>
      <p:pic>
        <p:nvPicPr>
          <p:cNvPr id="13" name="Obraz 12"/>
          <p:cNvPicPr>
            <a:picLocks noChangeAspect="1"/>
          </p:cNvPicPr>
          <p:nvPr/>
        </p:nvPicPr>
        <p:blipFill>
          <a:blip r:embed="rId2"/>
          <a:stretch>
            <a:fillRect/>
          </a:stretch>
        </p:blipFill>
        <p:spPr>
          <a:xfrm>
            <a:off x="1022601" y="2078311"/>
            <a:ext cx="7756665" cy="1930624"/>
          </a:xfrm>
          <a:prstGeom prst="rect">
            <a:avLst/>
          </a:prstGeom>
        </p:spPr>
      </p:pic>
    </p:spTree>
    <p:extLst>
      <p:ext uri="{BB962C8B-B14F-4D97-AF65-F5344CB8AC3E}">
        <p14:creationId xmlns:p14="http://schemas.microsoft.com/office/powerpoint/2010/main" val="61336161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przejazdów i przejść w poziomie szyn wyposażonych w rogatki</a:t>
            </a:r>
            <a:endParaRPr lang="pl-PL" sz="2800" b="1" dirty="0">
              <a:latin typeface="Arial" panose="020B0604020202020204" pitchFamily="34" charset="0"/>
              <a:cs typeface="Arial" panose="020B0604020202020204" pitchFamily="34" charset="0"/>
            </a:endParaRPr>
          </a:p>
        </p:txBody>
      </p:sp>
      <p:grpSp>
        <p:nvGrpSpPr>
          <p:cNvPr id="5" name="Grupa 4"/>
          <p:cNvGrpSpPr/>
          <p:nvPr/>
        </p:nvGrpSpPr>
        <p:grpSpPr>
          <a:xfrm>
            <a:off x="768380" y="4207338"/>
            <a:ext cx="5589831" cy="1084456"/>
            <a:chOff x="855133" y="5257800"/>
            <a:chExt cx="3884088" cy="753533"/>
          </a:xfrm>
        </p:grpSpPr>
        <p:sp>
          <p:nvSpPr>
            <p:cNvPr id="29" name="Prostokąt z rogami zaokrąglonymi z jednej strony 28"/>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8" name="Prostokąt 37"/>
            <p:cNvSpPr/>
            <p:nvPr/>
          </p:nvSpPr>
          <p:spPr>
            <a:xfrm>
              <a:off x="1013886"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9" name="Prostokąt 38"/>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0" name="Elipsa 39"/>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1" name="Obraz 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2" name="Prostokąt 41"/>
            <p:cNvSpPr/>
            <p:nvPr/>
          </p:nvSpPr>
          <p:spPr>
            <a:xfrm>
              <a:off x="2504020"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3" name="Prostokąt 42"/>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4" name="Prostokąt 43"/>
            <p:cNvSpPr/>
            <p:nvPr/>
          </p:nvSpPr>
          <p:spPr>
            <a:xfrm>
              <a:off x="3994154" y="5359400"/>
              <a:ext cx="745067" cy="16086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cxnSp>
        <p:nvCxnSpPr>
          <p:cNvPr id="7" name="Łącznik prosty 6"/>
          <p:cNvCxnSpPr/>
          <p:nvPr/>
        </p:nvCxnSpPr>
        <p:spPr>
          <a:xfrm flipV="1">
            <a:off x="849048" y="1645956"/>
            <a:ext cx="914906" cy="3219033"/>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1437092" y="2967156"/>
            <a:ext cx="5541379" cy="2044720"/>
          </a:xfrm>
          <a:prstGeom prst="line">
            <a:avLst/>
          </a:prstGeom>
        </p:spPr>
        <p:style>
          <a:lnRef idx="1">
            <a:schemeClr val="dk1"/>
          </a:lnRef>
          <a:fillRef idx="0">
            <a:schemeClr val="dk1"/>
          </a:fillRef>
          <a:effectRef idx="0">
            <a:schemeClr val="dk1"/>
          </a:effectRef>
          <a:fontRef idx="minor">
            <a:schemeClr val="tx1"/>
          </a:fontRef>
        </p:style>
      </p:cxnSp>
      <p:sp>
        <p:nvSpPr>
          <p:cNvPr id="15" name="pole tekstowe 14"/>
          <p:cNvSpPr txBox="1"/>
          <p:nvPr/>
        </p:nvSpPr>
        <p:spPr>
          <a:xfrm>
            <a:off x="7114573" y="2105082"/>
            <a:ext cx="68480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5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3962278" y="1100697"/>
            <a:ext cx="81304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20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6973646" y="1645954"/>
            <a:ext cx="140927" cy="144051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4290049" y="-1078475"/>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3" name="pole tekstowe 2"/>
          <p:cNvSpPr txBox="1"/>
          <p:nvPr/>
        </p:nvSpPr>
        <p:spPr>
          <a:xfrm>
            <a:off x="421658" y="5968343"/>
            <a:ext cx="5827236"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obudowie od strony szyn</a:t>
            </a:r>
            <a:endParaRPr lang="pl-PL" dirty="0">
              <a:solidFill>
                <a:prstClr val="black"/>
              </a:solidFill>
              <a:latin typeface="Arial" panose="020B0604020202020204" pitchFamily="34" charset="0"/>
              <a:cs typeface="Arial" panose="020B0604020202020204" pitchFamily="34" charset="0"/>
            </a:endParaRPr>
          </a:p>
        </p:txBody>
      </p:sp>
      <p:pic>
        <p:nvPicPr>
          <p:cNvPr id="23" name="Obraz 22"/>
          <p:cNvPicPr>
            <a:picLocks noChangeAspect="1"/>
          </p:cNvPicPr>
          <p:nvPr/>
        </p:nvPicPr>
        <p:blipFill>
          <a:blip r:embed="rId3"/>
          <a:stretch>
            <a:fillRect/>
          </a:stretch>
        </p:blipFill>
        <p:spPr>
          <a:xfrm>
            <a:off x="1763953" y="1675176"/>
            <a:ext cx="5209693" cy="1296686"/>
          </a:xfrm>
          <a:prstGeom prst="rect">
            <a:avLst/>
          </a:prstGeom>
        </p:spPr>
      </p:pic>
      <p:pic>
        <p:nvPicPr>
          <p:cNvPr id="22" name="Obraz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3640" y="3461783"/>
            <a:ext cx="4549711" cy="3036514"/>
          </a:xfrm>
          <a:prstGeom prst="rect">
            <a:avLst/>
          </a:prstGeom>
        </p:spPr>
      </p:pic>
    </p:spTree>
    <p:extLst>
      <p:ext uri="{BB962C8B-B14F-4D97-AF65-F5344CB8AC3E}">
        <p14:creationId xmlns:p14="http://schemas.microsoft.com/office/powerpoint/2010/main" val="32397911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A i B</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6" name="Obraz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208" y="1955975"/>
            <a:ext cx="4697523" cy="3911649"/>
          </a:xfrm>
          <a:prstGeom prst="rect">
            <a:avLst/>
          </a:prstGeom>
        </p:spPr>
      </p:pic>
      <p:pic>
        <p:nvPicPr>
          <p:cNvPr id="8" name="Obraz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350" y="1365250"/>
            <a:ext cx="4701503" cy="3379647"/>
          </a:xfrm>
          <a:prstGeom prst="rect">
            <a:avLst/>
          </a:prstGeom>
        </p:spPr>
      </p:pic>
      <p:pic>
        <p:nvPicPr>
          <p:cNvPr id="23" name="Obraz 22"/>
          <p:cNvPicPr>
            <a:picLocks noChangeAspect="1"/>
          </p:cNvPicPr>
          <p:nvPr/>
        </p:nvPicPr>
        <p:blipFill>
          <a:blip r:embed="rId4"/>
          <a:stretch>
            <a:fillRect/>
          </a:stretch>
        </p:blipFill>
        <p:spPr>
          <a:xfrm>
            <a:off x="2087277" y="2798029"/>
            <a:ext cx="183686" cy="45719"/>
          </a:xfrm>
          <a:prstGeom prst="rect">
            <a:avLst/>
          </a:prstGeom>
        </p:spPr>
      </p:pic>
      <p:pic>
        <p:nvPicPr>
          <p:cNvPr id="25" name="Obraz 24"/>
          <p:cNvPicPr>
            <a:picLocks noChangeAspect="1"/>
          </p:cNvPicPr>
          <p:nvPr/>
        </p:nvPicPr>
        <p:blipFill>
          <a:blip r:embed="rId4"/>
          <a:stretch>
            <a:fillRect/>
          </a:stretch>
        </p:blipFill>
        <p:spPr>
          <a:xfrm>
            <a:off x="8345202" y="1674079"/>
            <a:ext cx="183686" cy="45719"/>
          </a:xfrm>
          <a:prstGeom prst="rect">
            <a:avLst/>
          </a:prstGeom>
        </p:spPr>
      </p:pic>
      <p:sp>
        <p:nvSpPr>
          <p:cNvPr id="10" name="pole tekstowe 9"/>
          <p:cNvSpPr txBox="1"/>
          <p:nvPr/>
        </p:nvSpPr>
        <p:spPr>
          <a:xfrm>
            <a:off x="2137790" y="5991225"/>
            <a:ext cx="172361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A</a:t>
            </a:r>
            <a:endParaRPr lang="pl-PL" dirty="0">
              <a:solidFill>
                <a:prstClr val="black"/>
              </a:solidFill>
              <a:latin typeface="Arial" panose="020B0604020202020204" pitchFamily="34" charset="0"/>
              <a:cs typeface="Arial" panose="020B0604020202020204" pitchFamily="34" charset="0"/>
            </a:endParaRPr>
          </a:p>
        </p:txBody>
      </p:sp>
      <p:sp>
        <p:nvSpPr>
          <p:cNvPr id="30" name="pole tekstowe 29"/>
          <p:cNvSpPr txBox="1"/>
          <p:nvPr/>
        </p:nvSpPr>
        <p:spPr>
          <a:xfrm>
            <a:off x="6933301" y="4859535"/>
            <a:ext cx="1736373"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B</a:t>
            </a:r>
            <a:endParaRPr lang="pl-PL" dirty="0">
              <a:solidFill>
                <a:prstClr val="black"/>
              </a:solidFill>
              <a:latin typeface="Arial" panose="020B0604020202020204" pitchFamily="34" charset="0"/>
              <a:cs typeface="Arial" panose="020B0604020202020204" pitchFamily="34" charset="0"/>
            </a:endParaRPr>
          </a:p>
        </p:txBody>
      </p:sp>
      <p:pic>
        <p:nvPicPr>
          <p:cNvPr id="31" name="Obraz 30"/>
          <p:cNvPicPr>
            <a:picLocks noChangeAspect="1"/>
          </p:cNvPicPr>
          <p:nvPr/>
        </p:nvPicPr>
        <p:blipFill>
          <a:blip r:embed="rId4"/>
          <a:stretch>
            <a:fillRect/>
          </a:stretch>
        </p:blipFill>
        <p:spPr>
          <a:xfrm>
            <a:off x="3770557" y="1391504"/>
            <a:ext cx="1593046" cy="396506"/>
          </a:xfrm>
          <a:prstGeom prst="rect">
            <a:avLst/>
          </a:prstGeom>
        </p:spPr>
      </p:pic>
      <p:cxnSp>
        <p:nvCxnSpPr>
          <p:cNvPr id="33" name="Łącznik prosty 32"/>
          <p:cNvCxnSpPr/>
          <p:nvPr/>
        </p:nvCxnSpPr>
        <p:spPr>
          <a:xfrm flipH="1">
            <a:off x="2161947" y="1860274"/>
            <a:ext cx="1643703" cy="937755"/>
          </a:xfrm>
          <a:prstGeom prst="line">
            <a:avLst/>
          </a:prstGeom>
        </p:spPr>
        <p:style>
          <a:lnRef idx="1">
            <a:schemeClr val="dk1"/>
          </a:lnRef>
          <a:fillRef idx="0">
            <a:schemeClr val="dk1"/>
          </a:fillRef>
          <a:effectRef idx="0">
            <a:schemeClr val="dk1"/>
          </a:effectRef>
          <a:fontRef idx="minor">
            <a:schemeClr val="tx1"/>
          </a:fontRef>
        </p:style>
      </p:cxnSp>
      <p:cxnSp>
        <p:nvCxnSpPr>
          <p:cNvPr id="34" name="Łącznik prosty 33"/>
          <p:cNvCxnSpPr/>
          <p:nvPr/>
        </p:nvCxnSpPr>
        <p:spPr>
          <a:xfrm>
            <a:off x="3805651" y="1860274"/>
            <a:ext cx="522509" cy="2121176"/>
          </a:xfrm>
          <a:prstGeom prst="line">
            <a:avLst/>
          </a:prstGeom>
        </p:spPr>
        <p:style>
          <a:lnRef idx="1">
            <a:schemeClr val="dk1"/>
          </a:lnRef>
          <a:fillRef idx="0">
            <a:schemeClr val="dk1"/>
          </a:fillRef>
          <a:effectRef idx="0">
            <a:schemeClr val="dk1"/>
          </a:effectRef>
          <a:fontRef idx="minor">
            <a:schemeClr val="tx1"/>
          </a:fontRef>
        </p:style>
      </p:cxnSp>
      <p:cxnSp>
        <p:nvCxnSpPr>
          <p:cNvPr id="36" name="Łącznik prosty 35"/>
          <p:cNvCxnSpPr>
            <a:endCxn id="25" idx="1"/>
          </p:cNvCxnSpPr>
          <p:nvPr/>
        </p:nvCxnSpPr>
        <p:spPr>
          <a:xfrm flipV="1">
            <a:off x="5284553" y="1696939"/>
            <a:ext cx="3060649" cy="163336"/>
          </a:xfrm>
          <a:prstGeom prst="line">
            <a:avLst/>
          </a:prstGeom>
        </p:spPr>
        <p:style>
          <a:lnRef idx="1">
            <a:schemeClr val="dk1"/>
          </a:lnRef>
          <a:fillRef idx="0">
            <a:schemeClr val="dk1"/>
          </a:fillRef>
          <a:effectRef idx="0">
            <a:schemeClr val="dk1"/>
          </a:effectRef>
          <a:fontRef idx="minor">
            <a:schemeClr val="tx1"/>
          </a:fontRef>
        </p:style>
      </p:cxnSp>
      <p:cxnSp>
        <p:nvCxnSpPr>
          <p:cNvPr id="37" name="Łącznik prosty 36"/>
          <p:cNvCxnSpPr/>
          <p:nvPr/>
        </p:nvCxnSpPr>
        <p:spPr>
          <a:xfrm>
            <a:off x="5284552" y="1860274"/>
            <a:ext cx="1337228" cy="1065806"/>
          </a:xfrm>
          <a:prstGeom prst="line">
            <a:avLst/>
          </a:prstGeom>
        </p:spPr>
        <p:style>
          <a:lnRef idx="1">
            <a:schemeClr val="dk1"/>
          </a:lnRef>
          <a:fillRef idx="0">
            <a:schemeClr val="dk1"/>
          </a:fillRef>
          <a:effectRef idx="0">
            <a:schemeClr val="dk1"/>
          </a:effectRef>
          <a:fontRef idx="minor">
            <a:schemeClr val="tx1"/>
          </a:fontRef>
        </p:style>
      </p:cxnSp>
      <p:cxnSp>
        <p:nvCxnSpPr>
          <p:cNvPr id="47" name="Łącznik prosty 46"/>
          <p:cNvCxnSpPr/>
          <p:nvPr/>
        </p:nvCxnSpPr>
        <p:spPr>
          <a:xfrm flipH="1">
            <a:off x="4221480" y="3985260"/>
            <a:ext cx="106680" cy="3048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738960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08972" y="7823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Znakowanie </a:t>
            </a:r>
            <a:r>
              <a:rPr lang="pl-PL" sz="2800" b="1" dirty="0">
                <a:latin typeface="Arial" panose="020B0604020202020204" pitchFamily="34" charset="0"/>
                <a:cs typeface="Arial" panose="020B0604020202020204" pitchFamily="34" charset="0"/>
              </a:rPr>
              <a:t>przejazdów i przejść w poziomie szyn </a:t>
            </a:r>
            <a:r>
              <a:rPr lang="pl-PL" sz="2800" b="1" dirty="0" smtClean="0">
                <a:latin typeface="Arial" panose="020B0604020202020204" pitchFamily="34" charset="0"/>
                <a:cs typeface="Arial" panose="020B0604020202020204" pitchFamily="34" charset="0"/>
              </a:rPr>
              <a:t>niewyposażonych </a:t>
            </a:r>
            <a:r>
              <a:rPr lang="pl-PL" sz="2800" b="1" dirty="0">
                <a:latin typeface="Arial" panose="020B0604020202020204" pitchFamily="34" charset="0"/>
                <a:cs typeface="Arial" panose="020B0604020202020204" pitchFamily="34" charset="0"/>
              </a:rPr>
              <a:t>w rogatki</a:t>
            </a:r>
          </a:p>
        </p:txBody>
      </p:sp>
      <p:sp>
        <p:nvSpPr>
          <p:cNvPr id="15" name="pole tekstowe 14"/>
          <p:cNvSpPr txBox="1"/>
          <p:nvPr/>
        </p:nvSpPr>
        <p:spPr>
          <a:xfrm>
            <a:off x="8250984" y="2003928"/>
            <a:ext cx="795924"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11 cm</a:t>
            </a:r>
            <a:endParaRPr lang="pl-PL" dirty="0">
              <a:solidFill>
                <a:prstClr val="black"/>
              </a:solidFill>
              <a:latin typeface="Arial" panose="020B0604020202020204" pitchFamily="34" charset="0"/>
              <a:cs typeface="Arial" panose="020B0604020202020204" pitchFamily="34" charset="0"/>
            </a:endParaRPr>
          </a:p>
        </p:txBody>
      </p:sp>
      <p:sp>
        <p:nvSpPr>
          <p:cNvPr id="32" name="pole tekstowe 31"/>
          <p:cNvSpPr txBox="1"/>
          <p:nvPr/>
        </p:nvSpPr>
        <p:spPr>
          <a:xfrm>
            <a:off x="5227442" y="971643"/>
            <a:ext cx="813043" cy="369332"/>
          </a:xfrm>
          <a:prstGeom prst="rect">
            <a:avLst/>
          </a:prstGeom>
          <a:noFill/>
        </p:spPr>
        <p:txBody>
          <a:bodyPr wrap="none" rtlCol="0">
            <a:spAutoFit/>
          </a:bodyPr>
          <a:lstStyle/>
          <a:p>
            <a:r>
              <a:rPr lang="pl-PL" dirty="0">
                <a:solidFill>
                  <a:prstClr val="black"/>
                </a:solidFill>
                <a:latin typeface="Arial" panose="020B0604020202020204" pitchFamily="34" charset="0"/>
                <a:cs typeface="Arial" panose="020B0604020202020204" pitchFamily="34" charset="0"/>
              </a:rPr>
              <a:t>4</a:t>
            </a:r>
            <a:r>
              <a:rPr lang="pl-PL" dirty="0" smtClean="0">
                <a:solidFill>
                  <a:prstClr val="black"/>
                </a:solidFill>
                <a:latin typeface="Arial" panose="020B0604020202020204" pitchFamily="34" charset="0"/>
                <a:cs typeface="Arial" panose="020B0604020202020204" pitchFamily="34" charset="0"/>
              </a:rPr>
              <a:t>0 cm</a:t>
            </a:r>
            <a:endParaRPr lang="pl-PL" dirty="0">
              <a:solidFill>
                <a:prstClr val="black"/>
              </a:solidFill>
              <a:latin typeface="Arial" panose="020B0604020202020204" pitchFamily="34" charset="0"/>
              <a:cs typeface="Arial" panose="020B0604020202020204" pitchFamily="34" charset="0"/>
            </a:endParaRPr>
          </a:p>
        </p:txBody>
      </p:sp>
      <p:sp>
        <p:nvSpPr>
          <p:cNvPr id="17" name="Nawias klamrowy zamykający 16"/>
          <p:cNvSpPr/>
          <p:nvPr/>
        </p:nvSpPr>
        <p:spPr>
          <a:xfrm>
            <a:off x="8110057" y="1510488"/>
            <a:ext cx="140927" cy="1419416"/>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sp>
        <p:nvSpPr>
          <p:cNvPr id="35" name="Nawias klamrowy zamykający 34"/>
          <p:cNvSpPr/>
          <p:nvPr/>
        </p:nvSpPr>
        <p:spPr>
          <a:xfrm rot="16200000">
            <a:off x="5355997" y="-1213400"/>
            <a:ext cx="157503" cy="520969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pl-PL">
              <a:solidFill>
                <a:prstClr val="black"/>
              </a:solidFill>
            </a:endParaRPr>
          </a:p>
        </p:txBody>
      </p:sp>
      <p:pic>
        <p:nvPicPr>
          <p:cNvPr id="19" name="Obraz 18"/>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79801" y1="12012" x2="94106" y2="842"/>
                        <a14:foregroundMark x1="87086" y1="6809" x2="87086" y2="6809"/>
                        <a14:foregroundMark x1="38411" y1="42311" x2="1722" y2="69625"/>
                        <a14:backgroundMark x1="83775" y1="8646" x2="94834" y2="77"/>
                        <a14:backgroundMark x1="36556" y1="43688" x2="38742" y2="42081"/>
                      </a14:backgroundRemoval>
                    </a14:imgEffect>
                  </a14:imgLayer>
                </a14:imgProps>
              </a:ext>
              <a:ext uri="{28A0092B-C50C-407E-A947-70E740481C1C}">
                <a14:useLocalDpi xmlns:a14="http://schemas.microsoft.com/office/drawing/2010/main" val="0"/>
              </a:ext>
            </a:extLst>
          </a:blip>
          <a:srcRect b="10553"/>
          <a:stretch/>
        </p:blipFill>
        <p:spPr>
          <a:xfrm>
            <a:off x="604603" y="3047998"/>
            <a:ext cx="3674846" cy="2844801"/>
          </a:xfrm>
          <a:prstGeom prst="rect">
            <a:avLst/>
          </a:prstGeom>
        </p:spPr>
      </p:pic>
      <p:pic>
        <p:nvPicPr>
          <p:cNvPr id="20" name="Obraz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4485">
            <a:off x="2904710" y="4734763"/>
            <a:ext cx="1301605" cy="325126"/>
          </a:xfrm>
          <a:prstGeom prst="rect">
            <a:avLst/>
          </a:prstGeom>
        </p:spPr>
      </p:pic>
      <p:cxnSp>
        <p:nvCxnSpPr>
          <p:cNvPr id="7" name="Łącznik prosty 6"/>
          <p:cNvCxnSpPr/>
          <p:nvPr/>
        </p:nvCxnSpPr>
        <p:spPr>
          <a:xfrm flipH="1" flipV="1">
            <a:off x="2829902" y="1511030"/>
            <a:ext cx="186543" cy="2945875"/>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V="1">
            <a:off x="4041377" y="2930446"/>
            <a:ext cx="3998217" cy="2408385"/>
          </a:xfrm>
          <a:prstGeom prst="line">
            <a:avLst/>
          </a:prstGeom>
        </p:spPr>
        <p:style>
          <a:lnRef idx="1">
            <a:schemeClr val="dk1"/>
          </a:lnRef>
          <a:fillRef idx="0">
            <a:schemeClr val="dk1"/>
          </a:fillRef>
          <a:effectRef idx="0">
            <a:schemeClr val="dk1"/>
          </a:effectRef>
          <a:fontRef idx="minor">
            <a:schemeClr val="tx1"/>
          </a:fontRef>
        </p:style>
      </p:cxnSp>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6" name="pole tekstowe 15"/>
          <p:cNvSpPr txBox="1"/>
          <p:nvPr/>
        </p:nvSpPr>
        <p:spPr>
          <a:xfrm>
            <a:off x="493697" y="5892799"/>
            <a:ext cx="6340325"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Naklejka jest umieszczona na odwrocie krzyża Św. Andrzeja</a:t>
            </a:r>
            <a:endParaRPr lang="pl-PL" dirty="0">
              <a:solidFill>
                <a:prstClr val="black"/>
              </a:solidFill>
              <a:latin typeface="Arial" panose="020B0604020202020204" pitchFamily="34" charset="0"/>
              <a:cs typeface="Arial" panose="020B0604020202020204" pitchFamily="34" charset="0"/>
            </a:endParaRPr>
          </a:p>
        </p:txBody>
      </p:sp>
      <p:pic>
        <p:nvPicPr>
          <p:cNvPr id="18" name="Obraz 17"/>
          <p:cNvPicPr>
            <a:picLocks noChangeAspect="1"/>
          </p:cNvPicPr>
          <p:nvPr/>
        </p:nvPicPr>
        <p:blipFill>
          <a:blip r:embed="rId5"/>
          <a:stretch>
            <a:fillRect/>
          </a:stretch>
        </p:blipFill>
        <p:spPr>
          <a:xfrm>
            <a:off x="2829901" y="1540251"/>
            <a:ext cx="5209693" cy="1296686"/>
          </a:xfrm>
          <a:prstGeom prst="rect">
            <a:avLst/>
          </a:prstGeom>
        </p:spPr>
      </p:pic>
      <p:pic>
        <p:nvPicPr>
          <p:cNvPr id="21" name="Obraz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16224" y="3407611"/>
            <a:ext cx="4121852" cy="3091389"/>
          </a:xfrm>
          <a:prstGeom prst="rect">
            <a:avLst/>
          </a:prstGeom>
        </p:spPr>
      </p:pic>
    </p:spTree>
    <p:extLst>
      <p:ext uri="{BB962C8B-B14F-4D97-AF65-F5344CB8AC3E}">
        <p14:creationId xmlns:p14="http://schemas.microsoft.com/office/powerpoint/2010/main" val="268979206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1658" y="789749"/>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Wizualizacja znakowania na przejazdach kat. C i D</a:t>
            </a:r>
            <a:endParaRPr lang="pl-PL" sz="2800" b="1" dirty="0">
              <a:latin typeface="Arial" panose="020B0604020202020204" pitchFamily="34" charset="0"/>
              <a:cs typeface="Arial" panose="020B0604020202020204" pitchFamily="34" charset="0"/>
            </a:endParaRPr>
          </a:p>
        </p:txBody>
      </p:sp>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23" name="Obraz 22"/>
          <p:cNvPicPr>
            <a:picLocks noChangeAspect="1"/>
          </p:cNvPicPr>
          <p:nvPr/>
        </p:nvPicPr>
        <p:blipFill>
          <a:blip r:embed="rId2"/>
          <a:stretch>
            <a:fillRect/>
          </a:stretch>
        </p:blipFill>
        <p:spPr>
          <a:xfrm>
            <a:off x="3837232" y="1437292"/>
            <a:ext cx="1593046" cy="396506"/>
          </a:xfrm>
          <a:prstGeom prst="rect">
            <a:avLst/>
          </a:prstGeom>
        </p:spPr>
      </p:pic>
      <p:sp>
        <p:nvSpPr>
          <p:cNvPr id="7" name="pole tekstowe 6"/>
          <p:cNvSpPr txBox="1"/>
          <p:nvPr/>
        </p:nvSpPr>
        <p:spPr>
          <a:xfrm>
            <a:off x="2137790" y="5991225"/>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C</a:t>
            </a:r>
            <a:endParaRPr lang="pl-PL" dirty="0">
              <a:solidFill>
                <a:prstClr val="black"/>
              </a:solidFill>
              <a:latin typeface="Arial" panose="020B0604020202020204" pitchFamily="34" charset="0"/>
              <a:cs typeface="Arial" panose="020B0604020202020204" pitchFamily="34" charset="0"/>
            </a:endParaRPr>
          </a:p>
        </p:txBody>
      </p:sp>
      <p:sp>
        <p:nvSpPr>
          <p:cNvPr id="8" name="pole tekstowe 7"/>
          <p:cNvSpPr txBox="1"/>
          <p:nvPr/>
        </p:nvSpPr>
        <p:spPr>
          <a:xfrm>
            <a:off x="7016420" y="4830459"/>
            <a:ext cx="1749197" cy="369332"/>
          </a:xfrm>
          <a:prstGeom prst="rect">
            <a:avLst/>
          </a:prstGeom>
          <a:noFill/>
        </p:spPr>
        <p:txBody>
          <a:bodyPr wrap="none" rtlCol="0">
            <a:spAutoFit/>
          </a:bodyPr>
          <a:lstStyle/>
          <a:p>
            <a:r>
              <a:rPr lang="pl-PL" dirty="0" smtClean="0">
                <a:solidFill>
                  <a:prstClr val="black"/>
                </a:solidFill>
                <a:latin typeface="Arial" panose="020B0604020202020204" pitchFamily="34" charset="0"/>
                <a:cs typeface="Arial" panose="020B0604020202020204" pitchFamily="34" charset="0"/>
              </a:rPr>
              <a:t>Przejazd kat. D</a:t>
            </a:r>
            <a:endParaRPr lang="pl-PL" dirty="0">
              <a:solidFill>
                <a:prstClr val="black"/>
              </a:solidFill>
              <a:latin typeface="Arial" panose="020B0604020202020204" pitchFamily="34" charset="0"/>
              <a:cs typeface="Arial" panose="020B0604020202020204" pitchFamily="34" charset="0"/>
            </a:endParaRPr>
          </a:p>
        </p:txBody>
      </p:sp>
      <p:pic>
        <p:nvPicPr>
          <p:cNvPr id="5" name="Obraz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037" y="2380419"/>
            <a:ext cx="4744275" cy="3466500"/>
          </a:xfrm>
          <a:prstGeom prst="rect">
            <a:avLst/>
          </a:prstGeom>
        </p:spPr>
      </p:pic>
      <p:pic>
        <p:nvPicPr>
          <p:cNvPr id="6" name="Obraz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79404" y="1292986"/>
            <a:ext cx="4823227" cy="3466500"/>
          </a:xfrm>
          <a:prstGeom prst="rect">
            <a:avLst/>
          </a:prstGeom>
        </p:spPr>
      </p:pic>
      <p:cxnSp>
        <p:nvCxnSpPr>
          <p:cNvPr id="10" name="Łącznik prosty 9"/>
          <p:cNvCxnSpPr/>
          <p:nvPr/>
        </p:nvCxnSpPr>
        <p:spPr>
          <a:xfrm flipH="1">
            <a:off x="2219325" y="1895475"/>
            <a:ext cx="1781175" cy="628650"/>
          </a:xfrm>
          <a:prstGeom prst="line">
            <a:avLst/>
          </a:prstGeom>
        </p:spPr>
        <p:style>
          <a:lnRef idx="1">
            <a:schemeClr val="dk1"/>
          </a:lnRef>
          <a:fillRef idx="0">
            <a:schemeClr val="dk1"/>
          </a:fillRef>
          <a:effectRef idx="0">
            <a:schemeClr val="dk1"/>
          </a:effectRef>
          <a:fontRef idx="minor">
            <a:schemeClr val="tx1"/>
          </a:fontRef>
        </p:style>
      </p:cxnSp>
      <p:cxnSp>
        <p:nvCxnSpPr>
          <p:cNvPr id="13" name="Łącznik prosty 12"/>
          <p:cNvCxnSpPr/>
          <p:nvPr/>
        </p:nvCxnSpPr>
        <p:spPr>
          <a:xfrm flipH="1">
            <a:off x="3707412" y="1895475"/>
            <a:ext cx="293089" cy="1562878"/>
          </a:xfrm>
          <a:prstGeom prst="line">
            <a:avLst/>
          </a:prstGeom>
        </p:spPr>
        <p:style>
          <a:lnRef idx="1">
            <a:schemeClr val="dk1"/>
          </a:lnRef>
          <a:fillRef idx="0">
            <a:schemeClr val="dk1"/>
          </a:fillRef>
          <a:effectRef idx="0">
            <a:schemeClr val="dk1"/>
          </a:effectRef>
          <a:fontRef idx="minor">
            <a:schemeClr val="tx1"/>
          </a:fontRef>
        </p:style>
      </p:cxnSp>
      <p:cxnSp>
        <p:nvCxnSpPr>
          <p:cNvPr id="16" name="Łącznik prosty 15"/>
          <p:cNvCxnSpPr/>
          <p:nvPr/>
        </p:nvCxnSpPr>
        <p:spPr>
          <a:xfrm flipV="1">
            <a:off x="5479404" y="1551278"/>
            <a:ext cx="1761078" cy="344197"/>
          </a:xfrm>
          <a:prstGeom prst="line">
            <a:avLst/>
          </a:prstGeom>
        </p:spPr>
        <p:style>
          <a:lnRef idx="1">
            <a:schemeClr val="dk1"/>
          </a:lnRef>
          <a:fillRef idx="0">
            <a:schemeClr val="dk1"/>
          </a:fillRef>
          <a:effectRef idx="0">
            <a:schemeClr val="dk1"/>
          </a:effectRef>
          <a:fontRef idx="minor">
            <a:schemeClr val="tx1"/>
          </a:fontRef>
        </p:style>
      </p:cxnSp>
      <p:cxnSp>
        <p:nvCxnSpPr>
          <p:cNvPr id="18" name="Łącznik prosty 17"/>
          <p:cNvCxnSpPr/>
          <p:nvPr/>
        </p:nvCxnSpPr>
        <p:spPr>
          <a:xfrm>
            <a:off x="5479403" y="1895475"/>
            <a:ext cx="3286214" cy="58443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40364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rostokąt 20"/>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pic>
        <p:nvPicPr>
          <p:cNvPr id="9" name="Obraz 8"/>
          <p:cNvPicPr>
            <a:picLocks noChangeAspect="1"/>
          </p:cNvPicPr>
          <p:nvPr/>
        </p:nvPicPr>
        <p:blipFill rotWithShape="1">
          <a:blip r:embed="rId2"/>
          <a:srcRect l="34358" t="7928" r="32804" b="4145"/>
          <a:stretch/>
        </p:blipFill>
        <p:spPr>
          <a:xfrm>
            <a:off x="1231919" y="381918"/>
            <a:ext cx="4063275" cy="6119996"/>
          </a:xfrm>
          <a:prstGeom prst="rect">
            <a:avLst/>
          </a:prstGeom>
        </p:spPr>
      </p:pic>
    </p:spTree>
    <p:extLst>
      <p:ext uri="{BB962C8B-B14F-4D97-AF65-F5344CB8AC3E}">
        <p14:creationId xmlns:p14="http://schemas.microsoft.com/office/powerpoint/2010/main" val="22660702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12" name="pole tekstowe 11"/>
          <p:cNvSpPr txBox="1"/>
          <p:nvPr/>
        </p:nvSpPr>
        <p:spPr>
          <a:xfrm>
            <a:off x="2520148" y="664689"/>
            <a:ext cx="2805384" cy="923330"/>
          </a:xfrm>
          <a:prstGeom prst="rect">
            <a:avLst/>
          </a:prstGeom>
          <a:noFill/>
        </p:spPr>
        <p:txBody>
          <a:bodyPr wrap="square" rtlCol="0">
            <a:spAutoFit/>
          </a:bodyPr>
          <a:lstStyle/>
          <a:p>
            <a:pPr marL="342900" indent="-342900">
              <a:buFontTx/>
              <a:buAutoNum type="arabicPeriod"/>
            </a:pPr>
            <a:r>
              <a:rPr lang="pl-PL" dirty="0" smtClean="0">
                <a:solidFill>
                  <a:prstClr val="black"/>
                </a:solidFill>
                <a:latin typeface="Arial" panose="020B0604020202020204" pitchFamily="34" charset="0"/>
                <a:cs typeface="Arial" panose="020B0604020202020204" pitchFamily="34" charset="0"/>
              </a:rPr>
              <a:t>Samochód zostaje</a:t>
            </a:r>
          </a:p>
          <a:p>
            <a:r>
              <a:rPr lang="pl-PL" dirty="0" smtClean="0">
                <a:solidFill>
                  <a:prstClr val="black"/>
                </a:solidFill>
                <a:latin typeface="Arial" panose="020B0604020202020204" pitchFamily="34" charset="0"/>
                <a:cs typeface="Arial" panose="020B0604020202020204" pitchFamily="34" charset="0"/>
              </a:rPr>
              <a:t>unieruchomiony</a:t>
            </a:r>
          </a:p>
          <a:p>
            <a:r>
              <a:rPr lang="pl-PL" dirty="0">
                <a:solidFill>
                  <a:prstClr val="black"/>
                </a:solidFill>
                <a:latin typeface="Arial" panose="020B0604020202020204" pitchFamily="34" charset="0"/>
                <a:cs typeface="Arial" panose="020B0604020202020204" pitchFamily="34" charset="0"/>
              </a:rPr>
              <a:t>n</a:t>
            </a:r>
            <a:r>
              <a:rPr lang="pl-PL" dirty="0" smtClean="0">
                <a:solidFill>
                  <a:prstClr val="black"/>
                </a:solidFill>
                <a:latin typeface="Arial" panose="020B0604020202020204" pitchFamily="34" charset="0"/>
                <a:cs typeface="Arial" panose="020B0604020202020204" pitchFamily="34" charset="0"/>
              </a:rPr>
              <a:t>a przejeździe</a:t>
            </a:r>
            <a:endParaRPr lang="pl-PL" dirty="0">
              <a:solidFill>
                <a:prstClr val="black"/>
              </a:solidFill>
              <a:latin typeface="Arial" panose="020B0604020202020204" pitchFamily="34" charset="0"/>
              <a:cs typeface="Arial" panose="020B0604020202020204" pitchFamily="34" charset="0"/>
            </a:endParaRPr>
          </a:p>
        </p:txBody>
      </p:sp>
      <p:sp>
        <p:nvSpPr>
          <p:cNvPr id="24" name="pole tekstowe 23"/>
          <p:cNvSpPr txBox="1"/>
          <p:nvPr/>
        </p:nvSpPr>
        <p:spPr>
          <a:xfrm>
            <a:off x="7473147" y="664689"/>
            <a:ext cx="336474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2. Kierowca dzwoni na nr 112, </a:t>
            </a:r>
          </a:p>
          <a:p>
            <a:r>
              <a:rPr lang="pl-PL" dirty="0">
                <a:solidFill>
                  <a:prstClr val="black"/>
                </a:solidFill>
                <a:latin typeface="Arial" panose="020B0604020202020204" pitchFamily="34" charset="0"/>
                <a:cs typeface="Arial" panose="020B0604020202020204" pitchFamily="34" charset="0"/>
              </a:rPr>
              <a:t>z</a:t>
            </a:r>
            <a:r>
              <a:rPr lang="pl-PL" dirty="0" smtClean="0">
                <a:solidFill>
                  <a:prstClr val="black"/>
                </a:solidFill>
                <a:latin typeface="Arial" panose="020B0604020202020204" pitchFamily="34" charset="0"/>
                <a:cs typeface="Arial" panose="020B0604020202020204" pitchFamily="34" charset="0"/>
              </a:rPr>
              <a:t>głasza zagrożenie</a:t>
            </a:r>
          </a:p>
          <a:p>
            <a:r>
              <a:rPr lang="pl-PL" dirty="0" smtClean="0">
                <a:solidFill>
                  <a:prstClr val="black"/>
                </a:solidFill>
                <a:latin typeface="Arial" panose="020B0604020202020204" pitchFamily="34" charset="0"/>
                <a:cs typeface="Arial" panose="020B0604020202020204" pitchFamily="34" charset="0"/>
              </a:rPr>
              <a:t>i podaje nr skrzyżowania</a:t>
            </a:r>
            <a:endParaRPr lang="pl-PL" dirty="0">
              <a:solidFill>
                <a:prstClr val="black"/>
              </a:solidFill>
              <a:latin typeface="Arial" panose="020B0604020202020204" pitchFamily="34" charset="0"/>
              <a:cs typeface="Arial" panose="020B0604020202020204" pitchFamily="34" charset="0"/>
            </a:endParaRPr>
          </a:p>
        </p:txBody>
      </p:sp>
      <p:sp>
        <p:nvSpPr>
          <p:cNvPr id="25" name="pole tekstowe 24"/>
          <p:cNvSpPr txBox="1"/>
          <p:nvPr/>
        </p:nvSpPr>
        <p:spPr>
          <a:xfrm>
            <a:off x="2520148" y="2135022"/>
            <a:ext cx="2781398" cy="1200329"/>
          </a:xfrm>
          <a:prstGeom prst="rect">
            <a:avLst/>
          </a:prstGeom>
          <a:noFill/>
        </p:spPr>
        <p:txBody>
          <a:bodyPr wrap="square" rtlCol="0">
            <a:spAutoFit/>
          </a:bodyPr>
          <a:lstStyle/>
          <a:p>
            <a:r>
              <a:rPr lang="pl-PL" dirty="0">
                <a:solidFill>
                  <a:prstClr val="black"/>
                </a:solidFill>
                <a:latin typeface="Arial" panose="020B0604020202020204" pitchFamily="34" charset="0"/>
                <a:cs typeface="Arial" panose="020B0604020202020204" pitchFamily="34" charset="0"/>
              </a:rPr>
              <a:t>3</a:t>
            </a:r>
            <a:r>
              <a:rPr lang="pl-PL" dirty="0" smtClean="0">
                <a:solidFill>
                  <a:prstClr val="black"/>
                </a:solidFill>
                <a:latin typeface="Arial" panose="020B0604020202020204" pitchFamily="34" charset="0"/>
                <a:cs typeface="Arial" panose="020B0604020202020204" pitchFamily="34" charset="0"/>
              </a:rPr>
              <a:t>. Operator nr 112 dzwoni do Ekspozytury </a:t>
            </a:r>
          </a:p>
          <a:p>
            <a:r>
              <a:rPr lang="pl-PL" dirty="0" smtClean="0">
                <a:solidFill>
                  <a:prstClr val="black"/>
                </a:solidFill>
                <a:latin typeface="Arial" panose="020B0604020202020204" pitchFamily="34" charset="0"/>
                <a:cs typeface="Arial" panose="020B0604020202020204" pitchFamily="34" charset="0"/>
              </a:rPr>
              <a:t>PKP Polskich Linii Kolejowych S.A.</a:t>
            </a:r>
            <a:endParaRPr lang="pl-PL" dirty="0">
              <a:solidFill>
                <a:prstClr val="black"/>
              </a:solidFill>
              <a:latin typeface="Arial" panose="020B0604020202020204" pitchFamily="34" charset="0"/>
              <a:cs typeface="Arial" panose="020B0604020202020204" pitchFamily="34" charset="0"/>
            </a:endParaRPr>
          </a:p>
        </p:txBody>
      </p:sp>
      <p:sp>
        <p:nvSpPr>
          <p:cNvPr id="26" name="pole tekstowe 25"/>
          <p:cNvSpPr txBox="1"/>
          <p:nvPr/>
        </p:nvSpPr>
        <p:spPr>
          <a:xfrm>
            <a:off x="7473147" y="2135784"/>
            <a:ext cx="2805384" cy="1200329"/>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4. Ekspozytura wydaje polecenie wstrzymania ruchu pociągów (ew. za pomocą RADIO STOP)</a:t>
            </a:r>
            <a:endParaRPr lang="pl-PL" dirty="0">
              <a:solidFill>
                <a:prstClr val="black"/>
              </a:solidFill>
              <a:latin typeface="Arial" panose="020B0604020202020204" pitchFamily="34" charset="0"/>
              <a:cs typeface="Arial" panose="020B0604020202020204" pitchFamily="34" charset="0"/>
            </a:endParaRPr>
          </a:p>
        </p:txBody>
      </p:sp>
      <p:sp>
        <p:nvSpPr>
          <p:cNvPr id="27" name="pole tekstowe 26"/>
          <p:cNvSpPr txBox="1"/>
          <p:nvPr/>
        </p:nvSpPr>
        <p:spPr>
          <a:xfrm>
            <a:off x="2520148" y="3634091"/>
            <a:ext cx="2966252" cy="923330"/>
          </a:xfrm>
          <a:prstGeom prst="rect">
            <a:avLst/>
          </a:prstGeom>
          <a:noFill/>
        </p:spPr>
        <p:txBody>
          <a:bodyPr wrap="square" rtlCol="0">
            <a:spAutoFit/>
          </a:bodyPr>
          <a:lstStyle/>
          <a:p>
            <a:r>
              <a:rPr lang="pl-PL" dirty="0" smtClean="0">
                <a:solidFill>
                  <a:prstClr val="black"/>
                </a:solidFill>
                <a:latin typeface="Arial" panose="020B0604020202020204" pitchFamily="34" charset="0"/>
                <a:cs typeface="Arial" panose="020B0604020202020204" pitchFamily="34" charset="0"/>
              </a:rPr>
              <a:t>5. Wstrzymany zostaje</a:t>
            </a:r>
          </a:p>
          <a:p>
            <a:r>
              <a:rPr lang="pl-PL" dirty="0">
                <a:solidFill>
                  <a:prstClr val="black"/>
                </a:solidFill>
                <a:latin typeface="Arial" panose="020B0604020202020204" pitchFamily="34" charset="0"/>
                <a:cs typeface="Arial" panose="020B0604020202020204" pitchFamily="34" charset="0"/>
              </a:rPr>
              <a:t>r</a:t>
            </a:r>
            <a:r>
              <a:rPr lang="pl-PL" dirty="0" smtClean="0">
                <a:solidFill>
                  <a:prstClr val="black"/>
                </a:solidFill>
                <a:latin typeface="Arial" panose="020B0604020202020204" pitchFamily="34" charset="0"/>
                <a:cs typeface="Arial" panose="020B0604020202020204" pitchFamily="34" charset="0"/>
              </a:rPr>
              <a:t>uch pociągów </a:t>
            </a:r>
          </a:p>
          <a:p>
            <a:r>
              <a:rPr lang="pl-PL" dirty="0" smtClean="0">
                <a:solidFill>
                  <a:prstClr val="black"/>
                </a:solidFill>
                <a:latin typeface="Arial" panose="020B0604020202020204" pitchFamily="34" charset="0"/>
                <a:cs typeface="Arial" panose="020B0604020202020204" pitchFamily="34" charset="0"/>
              </a:rPr>
              <a:t>na szlaku/stacji</a:t>
            </a:r>
          </a:p>
        </p:txBody>
      </p:sp>
      <p:grpSp>
        <p:nvGrpSpPr>
          <p:cNvPr id="5" name="Grupa 4"/>
          <p:cNvGrpSpPr/>
          <p:nvPr/>
        </p:nvGrpSpPr>
        <p:grpSpPr>
          <a:xfrm>
            <a:off x="677643" y="582442"/>
            <a:ext cx="1232706" cy="1244011"/>
            <a:chOff x="677642" y="1286841"/>
            <a:chExt cx="1537397" cy="1551496"/>
          </a:xfrm>
        </p:grpSpPr>
        <p:sp>
          <p:nvSpPr>
            <p:cNvPr id="13" name="Prostokąt zaokrąglony 12"/>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5" name="Prostokąt zaokrąglony 14"/>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28" name="Prostokąt 27"/>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31" name="Łącznik prosty 30"/>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4" name="Prostokąt zaokrąglony 33"/>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32" name="Łącznik prosty 3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33" name="Prostokąt zaokrąglony 3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35" name="Grupa 34"/>
            <p:cNvGrpSpPr/>
            <p:nvPr/>
          </p:nvGrpSpPr>
          <p:grpSpPr>
            <a:xfrm>
              <a:off x="1230883" y="1843574"/>
              <a:ext cx="422653" cy="81997"/>
              <a:chOff x="855133" y="5257800"/>
              <a:chExt cx="3884088" cy="753533"/>
            </a:xfrm>
          </p:grpSpPr>
          <p:sp>
            <p:nvSpPr>
              <p:cNvPr id="36" name="Prostokąt z rogami zaokrąglonymi z jednej strony 35"/>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37" name="Prostokąt 36"/>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38" name="Prostokąt 37"/>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39" name="Elipsa 38"/>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40" name="Obraz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41" name="Prostokąt 40"/>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2" name="Prostokąt 41"/>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3" name="Prostokąt 42"/>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45" name="Prostokąt z rogami zaokrąglonymi z jednej strony 4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46" name="Prostokąt 4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47" name="Prostokąt 4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48" name="Elipsa 4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50" name="Prostokąt 49"/>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51" name="Prostokąt 50"/>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52" name="Prostokąt 51"/>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grpSp>
        <p:nvGrpSpPr>
          <p:cNvPr id="18" name="Grupa 17"/>
          <p:cNvGrpSpPr/>
          <p:nvPr/>
        </p:nvGrpSpPr>
        <p:grpSpPr>
          <a:xfrm>
            <a:off x="5630642" y="582442"/>
            <a:ext cx="1235825" cy="1247158"/>
            <a:chOff x="5630642" y="777176"/>
            <a:chExt cx="1537397" cy="1551496"/>
          </a:xfrm>
        </p:grpSpPr>
        <p:sp>
          <p:nvSpPr>
            <p:cNvPr id="20" name="Prostokąt zaokrąglony 19"/>
            <p:cNvSpPr/>
            <p:nvPr/>
          </p:nvSpPr>
          <p:spPr>
            <a:xfrm>
              <a:off x="5630642" y="777176"/>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1" name="Prostokąt zaokrąglony 20"/>
            <p:cNvSpPr/>
            <p:nvPr/>
          </p:nvSpPr>
          <p:spPr>
            <a:xfrm>
              <a:off x="5711030" y="859423"/>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grpSp>
          <p:nvGrpSpPr>
            <p:cNvPr id="10" name="Grupa 9"/>
            <p:cNvGrpSpPr/>
            <p:nvPr/>
          </p:nvGrpSpPr>
          <p:grpSpPr>
            <a:xfrm>
              <a:off x="6036878" y="1689519"/>
              <a:ext cx="201449" cy="446642"/>
              <a:chOff x="5986442" y="1893300"/>
              <a:chExt cx="239574" cy="531173"/>
            </a:xfrm>
          </p:grpSpPr>
          <p:grpSp>
            <p:nvGrpSpPr>
              <p:cNvPr id="6" name="Grupa 5"/>
              <p:cNvGrpSpPr/>
              <p:nvPr/>
            </p:nvGrpSpPr>
            <p:grpSpPr>
              <a:xfrm>
                <a:off x="5986442" y="1893300"/>
                <a:ext cx="239574" cy="531173"/>
                <a:chOff x="5986442" y="1748684"/>
                <a:chExt cx="304800" cy="675789"/>
              </a:xfrm>
            </p:grpSpPr>
            <p:sp>
              <p:nvSpPr>
                <p:cNvPr id="54" name="Prostokąt zaokrąglony 53"/>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53" name="Prostokąt zaokrąglony 52"/>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4" name="Obiekt 3"/>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218" name="CorelDRAW" r:id="rId4" imgW="2328313" imgH="2177833" progId="CorelDRAW.Graphic.14">
                        <p:embed/>
                      </p:oleObj>
                    </mc:Choice>
                    <mc:Fallback>
                      <p:oleObj name="CorelDRAW" r:id="rId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8" name="Obiekt 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219" name="CorelDRAW" r:id="rId6" imgW="1515752" imgH="748048" progId="CorelDRAW.Graphic.14">
                      <p:embed/>
                    </p:oleObj>
                  </mc:Choice>
                  <mc:Fallback>
                    <p:oleObj name="CorelDRAW" r:id="rId6"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aphicFrame>
          <p:nvGraphicFramePr>
            <p:cNvPr id="11" name="Obiekt 10"/>
            <p:cNvGraphicFramePr>
              <a:graphicFrameLocks noChangeAspect="1"/>
            </p:cNvGraphicFramePr>
            <p:nvPr>
              <p:extLst/>
            </p:nvPr>
          </p:nvGraphicFramePr>
          <p:xfrm>
            <a:off x="6036878" y="1008353"/>
            <a:ext cx="878314" cy="1227694"/>
          </p:xfrm>
          <a:graphic>
            <a:graphicData uri="http://schemas.openxmlformats.org/presentationml/2006/ole">
              <mc:AlternateContent xmlns:mc="http://schemas.openxmlformats.org/markup-compatibility/2006">
                <mc:Choice xmlns:v="urn:schemas-microsoft-com:vml" Requires="v">
                  <p:oleObj spid="_x0000_s2220" name="CorelDRAW" r:id="rId8" imgW="3151991" imgH="4406205" progId="CorelDRAW.Graphic.14">
                    <p:embed/>
                  </p:oleObj>
                </mc:Choice>
                <mc:Fallback>
                  <p:oleObj name="CorelDRAW" r:id="rId8" imgW="3151991" imgH="4406205" progId="CorelDRAW.Graphic.14">
                    <p:embed/>
                    <p:pic>
                      <p:nvPicPr>
                        <p:cNvPr id="0" name=""/>
                        <p:cNvPicPr/>
                        <p:nvPr/>
                      </p:nvPicPr>
                      <p:blipFill>
                        <a:blip r:embed="rId9"/>
                        <a:stretch>
                          <a:fillRect/>
                        </a:stretch>
                      </p:blipFill>
                      <p:spPr>
                        <a:xfrm>
                          <a:off x="6036878" y="1008353"/>
                          <a:ext cx="878314" cy="1227694"/>
                        </a:xfrm>
                        <a:prstGeom prst="rect">
                          <a:avLst/>
                        </a:prstGeom>
                      </p:spPr>
                    </p:pic>
                  </p:oleObj>
                </mc:Fallback>
              </mc:AlternateContent>
            </a:graphicData>
          </a:graphic>
        </p:graphicFrame>
        <p:graphicFrame>
          <p:nvGraphicFramePr>
            <p:cNvPr id="14" name="Obiekt 13"/>
            <p:cNvGraphicFramePr>
              <a:graphicFrameLocks noChangeAspect="1"/>
            </p:cNvGraphicFramePr>
            <p:nvPr>
              <p:extLst/>
            </p:nvPr>
          </p:nvGraphicFramePr>
          <p:xfrm>
            <a:off x="5822656" y="907544"/>
            <a:ext cx="581228" cy="426365"/>
          </p:xfrm>
          <a:graphic>
            <a:graphicData uri="http://schemas.openxmlformats.org/presentationml/2006/ole">
              <mc:AlternateContent xmlns:mc="http://schemas.openxmlformats.org/markup-compatibility/2006">
                <mc:Choice xmlns:v="urn:schemas-microsoft-com:vml" Requires="v">
                  <p:oleObj spid="_x0000_s2221" name="CorelDRAW" r:id="rId10" imgW="4707188" imgH="3452418" progId="CorelDRAW.Graphic.14">
                    <p:embed/>
                  </p:oleObj>
                </mc:Choice>
                <mc:Fallback>
                  <p:oleObj name="CorelDRAW" r:id="rId10" imgW="4707188" imgH="3452418" progId="CorelDRAW.Graphic.14">
                    <p:embed/>
                    <p:pic>
                      <p:nvPicPr>
                        <p:cNvPr id="0" name=""/>
                        <p:cNvPicPr/>
                        <p:nvPr/>
                      </p:nvPicPr>
                      <p:blipFill>
                        <a:blip r:embed="rId11"/>
                        <a:stretch>
                          <a:fillRect/>
                        </a:stretch>
                      </p:blipFill>
                      <p:spPr>
                        <a:xfrm>
                          <a:off x="5822656" y="907544"/>
                          <a:ext cx="581228" cy="426365"/>
                        </a:xfrm>
                        <a:prstGeom prst="rect">
                          <a:avLst/>
                        </a:prstGeom>
                      </p:spPr>
                    </p:pic>
                  </p:oleObj>
                </mc:Fallback>
              </mc:AlternateContent>
            </a:graphicData>
          </a:graphic>
        </p:graphicFrame>
      </p:grpSp>
      <p:grpSp>
        <p:nvGrpSpPr>
          <p:cNvPr id="7" name="Grupa 6"/>
          <p:cNvGrpSpPr/>
          <p:nvPr/>
        </p:nvGrpSpPr>
        <p:grpSpPr>
          <a:xfrm>
            <a:off x="677642" y="2046821"/>
            <a:ext cx="1232707" cy="1244012"/>
            <a:chOff x="677642" y="2495909"/>
            <a:chExt cx="1537397" cy="1551496"/>
          </a:xfrm>
        </p:grpSpPr>
        <p:sp>
          <p:nvSpPr>
            <p:cNvPr id="16" name="Prostokąt zaokrąglony 15"/>
            <p:cNvSpPr/>
            <p:nvPr/>
          </p:nvSpPr>
          <p:spPr>
            <a:xfrm>
              <a:off x="677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17" name="Prostokąt zaokrąglony 16"/>
            <p:cNvSpPr/>
            <p:nvPr/>
          </p:nvSpPr>
          <p:spPr>
            <a:xfrm>
              <a:off x="758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grpSp>
          <p:nvGrpSpPr>
            <p:cNvPr id="56" name="Grupa 55"/>
            <p:cNvGrpSpPr/>
            <p:nvPr/>
          </p:nvGrpSpPr>
          <p:grpSpPr>
            <a:xfrm>
              <a:off x="828499" y="2916032"/>
              <a:ext cx="306507" cy="679572"/>
              <a:chOff x="5986442" y="1893300"/>
              <a:chExt cx="239574" cy="531173"/>
            </a:xfrm>
          </p:grpSpPr>
          <p:grpSp>
            <p:nvGrpSpPr>
              <p:cNvPr id="57" name="Grupa 56"/>
              <p:cNvGrpSpPr/>
              <p:nvPr/>
            </p:nvGrpSpPr>
            <p:grpSpPr>
              <a:xfrm>
                <a:off x="5986442" y="1893300"/>
                <a:ext cx="239574" cy="531173"/>
                <a:chOff x="5986442" y="1748684"/>
                <a:chExt cx="304800" cy="675789"/>
              </a:xfrm>
            </p:grpSpPr>
            <p:sp>
              <p:nvSpPr>
                <p:cNvPr id="59" name="Prostokąt zaokrąglony 58"/>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0" name="Prostokąt zaokrąglony 59"/>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1" name="Obiekt 60"/>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222" name="CorelDRAW" r:id="rId12" imgW="2328313" imgH="2177833" progId="CorelDRAW.Graphic.14">
                        <p:embed/>
                      </p:oleObj>
                    </mc:Choice>
                    <mc:Fallback>
                      <p:oleObj name="CorelDRAW" r:id="rId12"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graphicFrame>
            <p:nvGraphicFramePr>
              <p:cNvPr id="58" name="Obiekt 57"/>
              <p:cNvGraphicFramePr>
                <a:graphicFrameLocks noChangeAspect="1"/>
              </p:cNvGraphicFramePr>
              <p:nvPr>
                <p:extLst/>
              </p:nvPr>
            </p:nvGraphicFramePr>
            <p:xfrm>
              <a:off x="6009694" y="2216508"/>
              <a:ext cx="193069" cy="95220"/>
            </p:xfrm>
            <a:graphic>
              <a:graphicData uri="http://schemas.openxmlformats.org/presentationml/2006/ole">
                <mc:AlternateContent xmlns:mc="http://schemas.openxmlformats.org/markup-compatibility/2006">
                  <mc:Choice xmlns:v="urn:schemas-microsoft-com:vml" Requires="v">
                    <p:oleObj spid="_x0000_s2223" name="CorelDRAW" r:id="rId13" imgW="1515752" imgH="748048" progId="CorelDRAW.Graphic.14">
                      <p:embed/>
                    </p:oleObj>
                  </mc:Choice>
                  <mc:Fallback>
                    <p:oleObj name="CorelDRAW" r:id="rId13" imgW="1515752" imgH="748048" progId="CorelDRAW.Graphic.14">
                      <p:embed/>
                      <p:pic>
                        <p:nvPicPr>
                          <p:cNvPr id="0" name=""/>
                          <p:cNvPicPr/>
                          <p:nvPr/>
                        </p:nvPicPr>
                        <p:blipFill>
                          <a:blip r:embed="rId7"/>
                          <a:stretch>
                            <a:fillRect/>
                          </a:stretch>
                        </p:blipFill>
                        <p:spPr>
                          <a:xfrm>
                            <a:off x="6009694" y="2216508"/>
                            <a:ext cx="193069" cy="95220"/>
                          </a:xfrm>
                          <a:prstGeom prst="rect">
                            <a:avLst/>
                          </a:prstGeom>
                        </p:spPr>
                      </p:pic>
                    </p:oleObj>
                  </mc:Fallback>
                </mc:AlternateContent>
              </a:graphicData>
            </a:graphic>
          </p:graphicFrame>
        </p:grpSp>
        <p:grpSp>
          <p:nvGrpSpPr>
            <p:cNvPr id="64" name="Grupa 63"/>
            <p:cNvGrpSpPr/>
            <p:nvPr/>
          </p:nvGrpSpPr>
          <p:grpSpPr>
            <a:xfrm>
              <a:off x="1675357" y="2916032"/>
              <a:ext cx="306507" cy="679572"/>
              <a:chOff x="5986442" y="1748684"/>
              <a:chExt cx="304800" cy="675789"/>
            </a:xfrm>
          </p:grpSpPr>
          <p:sp>
            <p:nvSpPr>
              <p:cNvPr id="66" name="Prostokąt zaokrąglony 65"/>
              <p:cNvSpPr/>
              <p:nvPr/>
            </p:nvSpPr>
            <p:spPr>
              <a:xfrm>
                <a:off x="5986442" y="1748684"/>
                <a:ext cx="304800" cy="675789"/>
              </a:xfrm>
              <a:prstGeom prst="roundRect">
                <a:avLst/>
              </a:prstGeom>
              <a:solidFill>
                <a:schemeClr val="bg1">
                  <a:lumMod val="50000"/>
                </a:schemeClr>
              </a:solidFill>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a:solidFill>
                    <a:prstClr val="white"/>
                  </a:solidFill>
                </a:endParaRPr>
              </a:p>
            </p:txBody>
          </p:sp>
          <p:sp>
            <p:nvSpPr>
              <p:cNvPr id="67" name="Prostokąt zaokrąglony 66"/>
              <p:cNvSpPr/>
              <p:nvPr/>
            </p:nvSpPr>
            <p:spPr>
              <a:xfrm>
                <a:off x="5986443" y="1748684"/>
                <a:ext cx="304799" cy="625511"/>
              </a:xfrm>
              <a:prstGeom prst="roundRect">
                <a:avLst/>
              </a:prstGeom>
              <a:ln>
                <a:solidFill>
                  <a:schemeClr val="bg1">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pl-PL" sz="500" dirty="0">
                  <a:solidFill>
                    <a:prstClr val="white"/>
                  </a:solidFill>
                </a:endParaRPr>
              </a:p>
            </p:txBody>
          </p:sp>
          <p:graphicFrame>
            <p:nvGraphicFramePr>
              <p:cNvPr id="68" name="Obiekt 67"/>
              <p:cNvGraphicFramePr>
                <a:graphicFrameLocks noChangeAspect="1"/>
              </p:cNvGraphicFramePr>
              <p:nvPr>
                <p:extLst/>
              </p:nvPr>
            </p:nvGraphicFramePr>
            <p:xfrm>
              <a:off x="6070363" y="1798781"/>
              <a:ext cx="149761" cy="140063"/>
            </p:xfrm>
            <a:graphic>
              <a:graphicData uri="http://schemas.openxmlformats.org/presentationml/2006/ole">
                <mc:AlternateContent xmlns:mc="http://schemas.openxmlformats.org/markup-compatibility/2006">
                  <mc:Choice xmlns:v="urn:schemas-microsoft-com:vml" Requires="v">
                    <p:oleObj spid="_x0000_s2224" name="CorelDRAW" r:id="rId14" imgW="2328313" imgH="2177833" progId="CorelDRAW.Graphic.14">
                      <p:embed/>
                    </p:oleObj>
                  </mc:Choice>
                  <mc:Fallback>
                    <p:oleObj name="CorelDRAW" r:id="rId14" imgW="2328313" imgH="2177833" progId="CorelDRAW.Graphic.14">
                      <p:embed/>
                      <p:pic>
                        <p:nvPicPr>
                          <p:cNvPr id="0" name=""/>
                          <p:cNvPicPr/>
                          <p:nvPr/>
                        </p:nvPicPr>
                        <p:blipFill>
                          <a:blip r:embed="rId5"/>
                          <a:stretch>
                            <a:fillRect/>
                          </a:stretch>
                        </p:blipFill>
                        <p:spPr>
                          <a:xfrm>
                            <a:off x="6070363" y="1798781"/>
                            <a:ext cx="149761" cy="140063"/>
                          </a:xfrm>
                          <a:prstGeom prst="rect">
                            <a:avLst/>
                          </a:prstGeom>
                        </p:spPr>
                      </p:pic>
                    </p:oleObj>
                  </mc:Fallback>
                </mc:AlternateContent>
              </a:graphicData>
            </a:graphic>
          </p:graphicFrame>
        </p:grpSp>
        <p:sp>
          <p:nvSpPr>
            <p:cNvPr id="30" name="pole tekstowe 29"/>
            <p:cNvSpPr txBox="1"/>
            <p:nvPr/>
          </p:nvSpPr>
          <p:spPr>
            <a:xfrm>
              <a:off x="1593406" y="3259644"/>
              <a:ext cx="621631" cy="268696"/>
            </a:xfrm>
            <a:prstGeom prst="rect">
              <a:avLst/>
            </a:prstGeom>
            <a:noFill/>
          </p:spPr>
          <p:txBody>
            <a:bodyPr wrap="square" rtlCol="0">
              <a:spAutoFit/>
            </a:bodyPr>
            <a:lstStyle/>
            <a:p>
              <a:r>
                <a:rPr lang="pl-PL" sz="800" b="1" dirty="0" smtClean="0">
                  <a:solidFill>
                    <a:prstClr val="white"/>
                  </a:solidFill>
                  <a:latin typeface="Arial" panose="020B0604020202020204" pitchFamily="34" charset="0"/>
                  <a:cs typeface="Arial" panose="020B0604020202020204" pitchFamily="34" charset="0"/>
                </a:rPr>
                <a:t>PLK</a:t>
              </a:r>
              <a:endParaRPr lang="pl-PL" sz="800" b="1" dirty="0">
                <a:solidFill>
                  <a:prstClr val="white"/>
                </a:solidFill>
                <a:latin typeface="Arial" panose="020B0604020202020204" pitchFamily="34" charset="0"/>
                <a:cs typeface="Arial" panose="020B0604020202020204" pitchFamily="34" charset="0"/>
              </a:endParaRPr>
            </a:p>
          </p:txBody>
        </p:sp>
        <p:sp>
          <p:nvSpPr>
            <p:cNvPr id="44" name="Elipsa 43"/>
            <p:cNvSpPr/>
            <p:nvPr/>
          </p:nvSpPr>
          <p:spPr>
            <a:xfrm>
              <a:off x="11605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69" name="Elipsa 68"/>
            <p:cNvSpPr/>
            <p:nvPr/>
          </p:nvSpPr>
          <p:spPr>
            <a:xfrm>
              <a:off x="1257743" y="2855399"/>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0" name="Elipsa 69"/>
            <p:cNvSpPr/>
            <p:nvPr/>
          </p:nvSpPr>
          <p:spPr>
            <a:xfrm>
              <a:off x="1379551" y="282960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1" name="Elipsa 70"/>
            <p:cNvSpPr/>
            <p:nvPr/>
          </p:nvSpPr>
          <p:spPr>
            <a:xfrm>
              <a:off x="1501359" y="2854790"/>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sp>
          <p:nvSpPr>
            <p:cNvPr id="72" name="Elipsa 71"/>
            <p:cNvSpPr/>
            <p:nvPr/>
          </p:nvSpPr>
          <p:spPr>
            <a:xfrm>
              <a:off x="1601785" y="2916032"/>
              <a:ext cx="45719" cy="50377"/>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solidFill>
                  <a:prstClr val="white"/>
                </a:solidFill>
              </a:endParaRPr>
            </a:p>
          </p:txBody>
        </p:sp>
      </p:grpSp>
      <p:grpSp>
        <p:nvGrpSpPr>
          <p:cNvPr id="19" name="Grupa 18"/>
          <p:cNvGrpSpPr/>
          <p:nvPr/>
        </p:nvGrpSpPr>
        <p:grpSpPr>
          <a:xfrm>
            <a:off x="5630642" y="2047583"/>
            <a:ext cx="1235825" cy="1247158"/>
            <a:chOff x="5630642" y="2495909"/>
            <a:chExt cx="1537397" cy="1551496"/>
          </a:xfrm>
        </p:grpSpPr>
        <p:sp>
          <p:nvSpPr>
            <p:cNvPr id="22" name="Prostokąt zaokrąglony 21"/>
            <p:cNvSpPr/>
            <p:nvPr/>
          </p:nvSpPr>
          <p:spPr>
            <a:xfrm>
              <a:off x="5630642" y="2495909"/>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3" name="Prostokąt zaokrąglony 22"/>
            <p:cNvSpPr/>
            <p:nvPr/>
          </p:nvSpPr>
          <p:spPr>
            <a:xfrm>
              <a:off x="5711030" y="2578156"/>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a:solidFill>
                  <a:prstClr val="white"/>
                </a:solidFill>
              </a:endParaRPr>
            </a:p>
          </p:txBody>
        </p:sp>
        <p:sp>
          <p:nvSpPr>
            <p:cNvPr id="74" name="Elipsa 73"/>
            <p:cNvSpPr/>
            <p:nvPr/>
          </p:nvSpPr>
          <p:spPr>
            <a:xfrm>
              <a:off x="6019981" y="3228820"/>
              <a:ext cx="738577" cy="413933"/>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49" name="Elipsa 48"/>
            <p:cNvSpPr/>
            <p:nvPr/>
          </p:nvSpPr>
          <p:spPr>
            <a:xfrm>
              <a:off x="6121514" y="3252841"/>
              <a:ext cx="522273" cy="292706"/>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pl-PL">
                <a:solidFill>
                  <a:prstClr val="white"/>
                </a:solidFill>
              </a:endParaRPr>
            </a:p>
          </p:txBody>
        </p:sp>
        <p:graphicFrame>
          <p:nvGraphicFramePr>
            <p:cNvPr id="73" name="Obiekt 72"/>
            <p:cNvGraphicFramePr>
              <a:graphicFrameLocks noChangeAspect="1"/>
            </p:cNvGraphicFramePr>
            <p:nvPr>
              <p:extLst/>
            </p:nvPr>
          </p:nvGraphicFramePr>
          <p:xfrm>
            <a:off x="6159159" y="3356206"/>
            <a:ext cx="450156" cy="68485"/>
          </p:xfrm>
          <a:graphic>
            <a:graphicData uri="http://schemas.openxmlformats.org/presentationml/2006/ole">
              <mc:AlternateContent xmlns:mc="http://schemas.openxmlformats.org/markup-compatibility/2006">
                <mc:Choice xmlns:v="urn:schemas-microsoft-com:vml" Requires="v">
                  <p:oleObj spid="_x0000_s2225" name="CorelDRAW" r:id="rId15" imgW="4424979" imgH="672419" progId="CorelDRAW.Graphic.14">
                    <p:embed/>
                  </p:oleObj>
                </mc:Choice>
                <mc:Fallback>
                  <p:oleObj name="CorelDRAW" r:id="rId15" imgW="4424979" imgH="672419" progId="CorelDRAW.Graphic.14">
                    <p:embed/>
                    <p:pic>
                      <p:nvPicPr>
                        <p:cNvPr id="0" name=""/>
                        <p:cNvPicPr/>
                        <p:nvPr/>
                      </p:nvPicPr>
                      <p:blipFill>
                        <a:blip r:embed="rId16"/>
                        <a:stretch>
                          <a:fillRect/>
                        </a:stretch>
                      </p:blipFill>
                      <p:spPr>
                        <a:xfrm>
                          <a:off x="6159159" y="3356206"/>
                          <a:ext cx="450156" cy="68485"/>
                        </a:xfrm>
                        <a:prstGeom prst="rect">
                          <a:avLst/>
                        </a:prstGeom>
                      </p:spPr>
                    </p:pic>
                  </p:oleObj>
                </mc:Fallback>
              </mc:AlternateContent>
            </a:graphicData>
          </a:graphic>
        </p:graphicFrame>
        <p:sp>
          <p:nvSpPr>
            <p:cNvPr id="75" name="Strzałka w dół 74"/>
            <p:cNvSpPr/>
            <p:nvPr/>
          </p:nvSpPr>
          <p:spPr>
            <a:xfrm>
              <a:off x="6288557" y="2864064"/>
              <a:ext cx="201424" cy="347654"/>
            </a:xfrm>
            <a:prstGeom prst="downArrow">
              <a:avLst/>
            </a:prstGeom>
            <a:solidFill>
              <a:schemeClr val="tx1"/>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pl-PL">
                <a:solidFill>
                  <a:prstClr val="black"/>
                </a:solidFill>
              </a:endParaRPr>
            </a:p>
          </p:txBody>
        </p:sp>
      </p:grpSp>
      <p:grpSp>
        <p:nvGrpSpPr>
          <p:cNvPr id="9" name="Grupa 8"/>
          <p:cNvGrpSpPr/>
          <p:nvPr/>
        </p:nvGrpSpPr>
        <p:grpSpPr>
          <a:xfrm>
            <a:off x="673511" y="3560953"/>
            <a:ext cx="1236837" cy="1248180"/>
            <a:chOff x="673511" y="4223751"/>
            <a:chExt cx="1537397" cy="1551496"/>
          </a:xfrm>
        </p:grpSpPr>
        <p:grpSp>
          <p:nvGrpSpPr>
            <p:cNvPr id="76" name="Grupa 75"/>
            <p:cNvGrpSpPr/>
            <p:nvPr/>
          </p:nvGrpSpPr>
          <p:grpSpPr>
            <a:xfrm>
              <a:off x="673511" y="4223751"/>
              <a:ext cx="1537397" cy="1551496"/>
              <a:chOff x="677642" y="1286841"/>
              <a:chExt cx="1537397" cy="1551496"/>
            </a:xfrm>
          </p:grpSpPr>
          <p:sp>
            <p:nvSpPr>
              <p:cNvPr id="77" name="Prostokąt zaokrąglony 76"/>
              <p:cNvSpPr/>
              <p:nvPr/>
            </p:nvSpPr>
            <p:spPr>
              <a:xfrm>
                <a:off x="677642" y="1286841"/>
                <a:ext cx="153739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78" name="Prostokąt zaokrąglony 77"/>
              <p:cNvSpPr/>
              <p:nvPr/>
            </p:nvSpPr>
            <p:spPr>
              <a:xfrm>
                <a:off x="758030" y="1369088"/>
                <a:ext cx="1376624"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endParaRPr lang="pl-PL" dirty="0">
                  <a:solidFill>
                    <a:prstClr val="white"/>
                  </a:solidFill>
                </a:endParaRPr>
              </a:p>
            </p:txBody>
          </p:sp>
          <p:sp>
            <p:nvSpPr>
              <p:cNvPr id="79" name="Prostokąt 78"/>
              <p:cNvSpPr/>
              <p:nvPr/>
            </p:nvSpPr>
            <p:spPr>
              <a:xfrm>
                <a:off x="1336273" y="1599107"/>
                <a:ext cx="230060" cy="974760"/>
              </a:xfrm>
              <a:prstGeom prst="rect">
                <a:avLst/>
              </a:prstGeom>
              <a:solidFill>
                <a:schemeClr val="tx1">
                  <a:lumMod val="50000"/>
                  <a:lumOff val="50000"/>
                </a:schemeClr>
              </a:solidFill>
              <a:ln>
                <a:noFill/>
              </a:ln>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endParaRPr lang="pl-PL">
                  <a:solidFill>
                    <a:prstClr val="white"/>
                  </a:solidFill>
                </a:endParaRPr>
              </a:p>
            </p:txBody>
          </p:sp>
          <p:cxnSp>
            <p:nvCxnSpPr>
              <p:cNvPr id="80" name="Łącznik prosty 79"/>
              <p:cNvCxnSpPr/>
              <p:nvPr/>
            </p:nvCxnSpPr>
            <p:spPr>
              <a:xfrm>
                <a:off x="921461" y="2015419"/>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1" name="Prostokąt zaokrąglony 80"/>
              <p:cNvSpPr/>
              <p:nvPr/>
            </p:nvSpPr>
            <p:spPr>
              <a:xfrm>
                <a:off x="1471613" y="1953507"/>
                <a:ext cx="71437" cy="214312"/>
              </a:xfrm>
              <a:prstGeom prst="round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solidFill>
                    <a:prstClr val="white"/>
                  </a:solidFill>
                </a:endParaRPr>
              </a:p>
            </p:txBody>
          </p:sp>
          <p:cxnSp>
            <p:nvCxnSpPr>
              <p:cNvPr id="82" name="Łącznik prosty 81"/>
              <p:cNvCxnSpPr/>
              <p:nvPr/>
            </p:nvCxnSpPr>
            <p:spPr>
              <a:xfrm>
                <a:off x="921461" y="2086578"/>
                <a:ext cx="1041498" cy="0"/>
              </a:xfrm>
              <a:prstGeom prst="line">
                <a:avLst/>
              </a:prstGeom>
            </p:spPr>
            <p:style>
              <a:lnRef idx="1">
                <a:schemeClr val="accent3"/>
              </a:lnRef>
              <a:fillRef idx="0">
                <a:schemeClr val="accent3"/>
              </a:fillRef>
              <a:effectRef idx="0">
                <a:schemeClr val="accent3"/>
              </a:effectRef>
              <a:fontRef idx="minor">
                <a:schemeClr val="tx1"/>
              </a:fontRef>
            </p:style>
          </p:cxnSp>
          <p:sp>
            <p:nvSpPr>
              <p:cNvPr id="83" name="Prostokąt zaokrąglony 82"/>
              <p:cNvSpPr/>
              <p:nvPr/>
            </p:nvSpPr>
            <p:spPr>
              <a:xfrm>
                <a:off x="1469683" y="2015419"/>
                <a:ext cx="75295" cy="96079"/>
              </a:xfrm>
              <a:prstGeom prst="round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baseline="-25000" dirty="0">
                  <a:solidFill>
                    <a:prstClr val="white"/>
                  </a:solidFill>
                </a:endParaRPr>
              </a:p>
            </p:txBody>
          </p:sp>
          <p:grpSp>
            <p:nvGrpSpPr>
              <p:cNvPr id="84" name="Grupa 83"/>
              <p:cNvGrpSpPr/>
              <p:nvPr/>
            </p:nvGrpSpPr>
            <p:grpSpPr>
              <a:xfrm>
                <a:off x="1230883" y="1843574"/>
                <a:ext cx="422653" cy="81997"/>
                <a:chOff x="855133" y="5257800"/>
                <a:chExt cx="3884088" cy="753533"/>
              </a:xfrm>
            </p:grpSpPr>
            <p:sp>
              <p:nvSpPr>
                <p:cNvPr id="92" name="Prostokąt z rogami zaokrąglonymi z jednej strony 91"/>
                <p:cNvSpPr/>
                <p:nvPr/>
              </p:nvSpPr>
              <p:spPr>
                <a:xfrm>
                  <a:off x="855133" y="5257800"/>
                  <a:ext cx="508000" cy="753533"/>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93" name="Prostokąt 92"/>
                <p:cNvSpPr/>
                <p:nvPr/>
              </p:nvSpPr>
              <p:spPr>
                <a:xfrm>
                  <a:off x="1013886"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4" name="Prostokąt 93"/>
                <p:cNvSpPr/>
                <p:nvPr/>
              </p:nvSpPr>
              <p:spPr>
                <a:xfrm>
                  <a:off x="1758953"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5" name="Elipsa 94"/>
                <p:cNvSpPr/>
                <p:nvPr/>
              </p:nvSpPr>
              <p:spPr>
                <a:xfrm>
                  <a:off x="1073153" y="5389033"/>
                  <a:ext cx="101600" cy="10160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pic>
              <p:nvPicPr>
                <p:cNvPr id="96" name="Obraz 9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185" y="5714768"/>
                  <a:ext cx="408602" cy="102064"/>
                </a:xfrm>
                <a:prstGeom prst="rect">
                  <a:avLst/>
                </a:prstGeom>
              </p:spPr>
            </p:pic>
            <p:sp>
              <p:nvSpPr>
                <p:cNvPr id="97" name="Prostokąt 96"/>
                <p:cNvSpPr/>
                <p:nvPr/>
              </p:nvSpPr>
              <p:spPr>
                <a:xfrm>
                  <a:off x="2504020"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8" name="Prostokąt 97"/>
                <p:cNvSpPr/>
                <p:nvPr/>
              </p:nvSpPr>
              <p:spPr>
                <a:xfrm>
                  <a:off x="3249087" y="5359400"/>
                  <a:ext cx="745067" cy="160867"/>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9" name="Prostokąt 98"/>
                <p:cNvSpPr/>
                <p:nvPr/>
              </p:nvSpPr>
              <p:spPr>
                <a:xfrm>
                  <a:off x="3994154" y="5359400"/>
                  <a:ext cx="745067" cy="16086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sp>
            <p:nvSpPr>
              <p:cNvPr id="85" name="Prostokąt z rogami zaokrąglonymi z jednej strony 84"/>
              <p:cNvSpPr/>
              <p:nvPr/>
            </p:nvSpPr>
            <p:spPr>
              <a:xfrm flipH="1">
                <a:off x="1615532" y="2229731"/>
                <a:ext cx="55279" cy="81997"/>
              </a:xfrm>
              <a:prstGeom prst="round2Same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white">
                      <a:lumMod val="75000"/>
                    </a:prstClr>
                  </a:solidFill>
                </a:endParaRPr>
              </a:p>
            </p:txBody>
          </p:sp>
          <p:sp>
            <p:nvSpPr>
              <p:cNvPr id="86" name="Prostokąt 85"/>
              <p:cNvSpPr/>
              <p:nvPr/>
            </p:nvSpPr>
            <p:spPr>
              <a:xfrm flipH="1">
                <a:off x="1572460"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87" name="Prostokąt 86"/>
              <p:cNvSpPr/>
              <p:nvPr/>
            </p:nvSpPr>
            <p:spPr>
              <a:xfrm flipH="1">
                <a:off x="1491385"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88" name="Elipsa 87"/>
              <p:cNvSpPr/>
              <p:nvPr/>
            </p:nvSpPr>
            <p:spPr>
              <a:xfrm flipH="1">
                <a:off x="1636031" y="2244011"/>
                <a:ext cx="11056" cy="1105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pl-PL">
                  <a:solidFill>
                    <a:prstClr val="black"/>
                  </a:solidFill>
                </a:endParaRPr>
              </a:p>
            </p:txBody>
          </p:sp>
          <p:sp>
            <p:nvSpPr>
              <p:cNvPr id="89" name="Prostokąt 88"/>
              <p:cNvSpPr/>
              <p:nvPr/>
            </p:nvSpPr>
            <p:spPr>
              <a:xfrm flipH="1">
                <a:off x="1410309"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sp>
            <p:nvSpPr>
              <p:cNvPr id="90" name="Prostokąt 89"/>
              <p:cNvSpPr/>
              <p:nvPr/>
            </p:nvSpPr>
            <p:spPr>
              <a:xfrm flipH="1">
                <a:off x="1329234" y="2240787"/>
                <a:ext cx="81076" cy="17505"/>
              </a:xfrm>
              <a:prstGeom prst="rect">
                <a:avLst/>
              </a:prstGeom>
              <a:solidFill>
                <a:srgbClr val="FF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a:solidFill>
                    <a:prstClr val="white"/>
                  </a:solidFill>
                </a:endParaRPr>
              </a:p>
            </p:txBody>
          </p:sp>
          <p:sp>
            <p:nvSpPr>
              <p:cNvPr id="91" name="Prostokąt 90"/>
              <p:cNvSpPr/>
              <p:nvPr/>
            </p:nvSpPr>
            <p:spPr>
              <a:xfrm flipH="1">
                <a:off x="1248158" y="2240787"/>
                <a:ext cx="81076" cy="175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l-PL">
                  <a:solidFill>
                    <a:prstClr val="white"/>
                  </a:solidFill>
                </a:endParaRPr>
              </a:p>
            </p:txBody>
          </p:sp>
        </p:grpSp>
        <p:pic>
          <p:nvPicPr>
            <p:cNvPr id="2" name="Obraz 1"/>
            <p:cNvPicPr>
              <a:picLocks noChangeAspect="1"/>
            </p:cNvPicPr>
            <p:nvPr/>
          </p:nvPicPr>
          <p:blipFill>
            <a:blip r:embed="rId17"/>
            <a:stretch>
              <a:fillRect/>
            </a:stretch>
          </p:blipFill>
          <p:spPr>
            <a:xfrm rot="13568036">
              <a:off x="757927" y="4829007"/>
              <a:ext cx="309683" cy="315418"/>
            </a:xfrm>
            <a:prstGeom prst="rect">
              <a:avLst/>
            </a:prstGeom>
          </p:spPr>
        </p:pic>
        <p:cxnSp>
          <p:nvCxnSpPr>
            <p:cNvPr id="29" name="Łącznik prosty 28"/>
            <p:cNvCxnSpPr/>
            <p:nvPr/>
          </p:nvCxnSpPr>
          <p:spPr>
            <a:xfrm>
              <a:off x="1105256" y="4952329"/>
              <a:ext cx="0" cy="71159"/>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102" name="Łącznik prosty 101"/>
            <p:cNvCxnSpPr/>
            <p:nvPr/>
          </p:nvCxnSpPr>
          <p:spPr>
            <a:xfrm>
              <a:off x="1133772" y="4907679"/>
              <a:ext cx="0" cy="154782"/>
            </a:xfrm>
            <a:prstGeom prst="line">
              <a:avLst/>
            </a:prstGeom>
            <a:ln w="12700">
              <a:solidFill>
                <a:srgbClr val="FF0000"/>
              </a:solidFill>
            </a:ln>
          </p:spPr>
          <p:style>
            <a:lnRef idx="3">
              <a:schemeClr val="accent2"/>
            </a:lnRef>
            <a:fillRef idx="0">
              <a:schemeClr val="accent2"/>
            </a:fillRef>
            <a:effectRef idx="2">
              <a:schemeClr val="accent2"/>
            </a:effectRef>
            <a:fontRef idx="minor">
              <a:schemeClr val="tx1"/>
            </a:fontRef>
          </p:style>
        </p:cxnSp>
        <p:sp>
          <p:nvSpPr>
            <p:cNvPr id="104" name="pole tekstowe 103"/>
            <p:cNvSpPr txBox="1"/>
            <p:nvPr/>
          </p:nvSpPr>
          <p:spPr>
            <a:xfrm>
              <a:off x="797478" y="5025523"/>
              <a:ext cx="713585" cy="246221"/>
            </a:xfrm>
            <a:prstGeom prst="rect">
              <a:avLst/>
            </a:prstGeom>
            <a:noFill/>
          </p:spPr>
          <p:txBody>
            <a:bodyPr wrap="square" rtlCol="0">
              <a:spAutoFit/>
            </a:bodyPr>
            <a:lstStyle/>
            <a:p>
              <a:r>
                <a:rPr lang="pl-PL" sz="1000" b="1" dirty="0" smtClean="0">
                  <a:solidFill>
                    <a:prstClr val="black"/>
                  </a:solidFill>
                </a:rPr>
                <a:t>STOP</a:t>
              </a:r>
              <a:endParaRPr lang="pl-PL" sz="1000" b="1" dirty="0">
                <a:solidFill>
                  <a:prstClr val="black"/>
                </a:solidFill>
              </a:endParaRPr>
            </a:p>
          </p:txBody>
        </p:sp>
      </p:grpSp>
      <p:sp>
        <p:nvSpPr>
          <p:cNvPr id="100" name="pole tekstowe 99"/>
          <p:cNvSpPr txBox="1"/>
          <p:nvPr/>
        </p:nvSpPr>
        <p:spPr>
          <a:xfrm>
            <a:off x="2520148" y="5188529"/>
            <a:ext cx="2966252" cy="984885"/>
          </a:xfrm>
          <a:prstGeom prst="rect">
            <a:avLst/>
          </a:prstGeom>
          <a:noFill/>
        </p:spPr>
        <p:txBody>
          <a:bodyPr wrap="square" rtlCol="0">
            <a:spAutoFit/>
          </a:bodyPr>
          <a:lstStyle/>
          <a:p>
            <a:r>
              <a:rPr lang="pl-PL" b="1" dirty="0" smtClean="0">
                <a:solidFill>
                  <a:srgbClr val="70AD47">
                    <a:lumMod val="75000"/>
                  </a:srgbClr>
                </a:solidFill>
                <a:latin typeface="Arial" panose="020B0604020202020204" pitchFamily="34" charset="0"/>
                <a:cs typeface="Arial" panose="020B0604020202020204" pitchFamily="34" charset="0"/>
              </a:rPr>
              <a:t>Zakładany czas reakcji</a:t>
            </a:r>
          </a:p>
          <a:p>
            <a:r>
              <a:rPr lang="pl-PL" sz="4000" b="1" dirty="0" smtClean="0">
                <a:solidFill>
                  <a:prstClr val="white"/>
                </a:solidFill>
                <a:latin typeface="Arial" panose="020B0604020202020204" pitchFamily="34" charset="0"/>
                <a:cs typeface="Arial" panose="020B0604020202020204" pitchFamily="34" charset="0"/>
              </a:rPr>
              <a:t>3-5 minut</a:t>
            </a:r>
          </a:p>
        </p:txBody>
      </p:sp>
      <p:grpSp>
        <p:nvGrpSpPr>
          <p:cNvPr id="55" name="Grupa 54"/>
          <p:cNvGrpSpPr/>
          <p:nvPr/>
        </p:nvGrpSpPr>
        <p:grpSpPr>
          <a:xfrm>
            <a:off x="678435" y="5069540"/>
            <a:ext cx="1197331" cy="1244865"/>
            <a:chOff x="3953125" y="4361349"/>
            <a:chExt cx="1816916" cy="1889048"/>
          </a:xfrm>
        </p:grpSpPr>
        <p:sp>
          <p:nvSpPr>
            <p:cNvPr id="101" name="Pierścień 100"/>
            <p:cNvSpPr/>
            <p:nvPr/>
          </p:nvSpPr>
          <p:spPr>
            <a:xfrm>
              <a:off x="3953125" y="4433481"/>
              <a:ext cx="1816916" cy="1816916"/>
            </a:xfrm>
            <a:prstGeom prst="donut">
              <a:avLst>
                <a:gd name="adj" fmla="val 1665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pl-PL">
                <a:solidFill>
                  <a:prstClr val="black"/>
                </a:solidFill>
              </a:endParaRPr>
            </a:p>
          </p:txBody>
        </p:sp>
        <p:sp>
          <p:nvSpPr>
            <p:cNvPr id="103" name="Puszka 102"/>
            <p:cNvSpPr/>
            <p:nvPr/>
          </p:nvSpPr>
          <p:spPr>
            <a:xfrm rot="19253866">
              <a:off x="4052119" y="4394139"/>
              <a:ext cx="439302" cy="363653"/>
            </a:xfrm>
            <a:prstGeom prst="can">
              <a:avLst>
                <a:gd name="adj" fmla="val 35398"/>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sp>
          <p:nvSpPr>
            <p:cNvPr id="105" name="Puszka 104"/>
            <p:cNvSpPr/>
            <p:nvPr/>
          </p:nvSpPr>
          <p:spPr>
            <a:xfrm rot="2114119">
              <a:off x="5220182" y="4361349"/>
              <a:ext cx="439302" cy="381214"/>
            </a:xfrm>
            <a:prstGeom prst="can">
              <a:avLst>
                <a:gd name="adj" fmla="val 32454"/>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pl-PL">
                <a:solidFill>
                  <a:prstClr val="white"/>
                </a:solidFill>
              </a:endParaRPr>
            </a:p>
          </p:txBody>
        </p:sp>
      </p:grpSp>
      <p:sp>
        <p:nvSpPr>
          <p:cNvPr id="62" name="Pięciokąt 61"/>
          <p:cNvSpPr/>
          <p:nvPr/>
        </p:nvSpPr>
        <p:spPr>
          <a:xfrm rot="18345352">
            <a:off x="1188375" y="5604877"/>
            <a:ext cx="304847" cy="45719"/>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
        <p:nvSpPr>
          <p:cNvPr id="107" name="Pięciokąt 106"/>
          <p:cNvSpPr/>
          <p:nvPr/>
        </p:nvSpPr>
        <p:spPr>
          <a:xfrm rot="4029165">
            <a:off x="1208308" y="5823966"/>
            <a:ext cx="159148" cy="46272"/>
          </a:xfrm>
          <a:prstGeom prst="homePlat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dirty="0">
              <a:solidFill>
                <a:prstClr val="white"/>
              </a:solidFill>
            </a:endParaRPr>
          </a:p>
        </p:txBody>
      </p:sp>
    </p:spTree>
    <p:extLst>
      <p:ext uri="{BB962C8B-B14F-4D97-AF65-F5344CB8AC3E}">
        <p14:creationId xmlns:p14="http://schemas.microsoft.com/office/powerpoint/2010/main" val="26637573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ostokąt 13"/>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2" name="Tytuł 1"/>
          <p:cNvSpPr>
            <a:spLocks noGrp="1"/>
          </p:cNvSpPr>
          <p:nvPr>
            <p:ph type="ctrTitle"/>
          </p:nvPr>
        </p:nvSpPr>
        <p:spPr>
          <a:xfrm>
            <a:off x="493697" y="496542"/>
            <a:ext cx="9144000" cy="503237"/>
          </a:xfrm>
        </p:spPr>
        <p:txBody>
          <a:bodyPr>
            <a:noAutofit/>
          </a:bodyPr>
          <a:lstStyle/>
          <a:p>
            <a:pPr algn="l"/>
            <a:r>
              <a:rPr lang="pl-PL" sz="2800" b="1" dirty="0" smtClean="0">
                <a:latin typeface="Arial" panose="020B0604020202020204" pitchFamily="34" charset="0"/>
                <a:cs typeface="Arial" panose="020B0604020202020204" pitchFamily="34" charset="0"/>
              </a:rPr>
              <a:t>Uproszczony schemat działania</a:t>
            </a:r>
            <a:endParaRPr lang="pl-PL" sz="2800" b="1" dirty="0">
              <a:latin typeface="Arial" panose="020B0604020202020204" pitchFamily="34" charset="0"/>
              <a:cs typeface="Arial" panose="020B0604020202020204" pitchFamily="34" charset="0"/>
            </a:endParaRPr>
          </a:p>
        </p:txBody>
      </p:sp>
      <p:grpSp>
        <p:nvGrpSpPr>
          <p:cNvPr id="23" name="Grupa 22"/>
          <p:cNvGrpSpPr/>
          <p:nvPr/>
        </p:nvGrpSpPr>
        <p:grpSpPr>
          <a:xfrm>
            <a:off x="790911" y="1524000"/>
            <a:ext cx="9046100" cy="3555745"/>
            <a:chOff x="858644" y="1433251"/>
            <a:chExt cx="12836901" cy="5045793"/>
          </a:xfrm>
        </p:grpSpPr>
        <p:sp>
          <p:nvSpPr>
            <p:cNvPr id="24" name="Prostokąt zaokrąglony 23"/>
            <p:cNvSpPr/>
            <p:nvPr/>
          </p:nvSpPr>
          <p:spPr>
            <a:xfrm>
              <a:off x="858644"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5" name="Prostokąt zaokrąglony 24"/>
            <p:cNvSpPr/>
            <p:nvPr/>
          </p:nvSpPr>
          <p:spPr>
            <a:xfrm>
              <a:off x="958452"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b="1" dirty="0" smtClean="0">
                  <a:solidFill>
                    <a:prstClr val="black"/>
                  </a:solidFill>
                  <a:latin typeface="Arial" panose="020B0604020202020204" pitchFamily="34" charset="0"/>
                  <a:cs typeface="Arial" panose="020B0604020202020204" pitchFamily="34" charset="0"/>
                </a:rPr>
                <a:t>Zgłaszający zagrożenie</a:t>
              </a:r>
              <a:endParaRPr lang="pl-PL" b="1" dirty="0">
                <a:solidFill>
                  <a:prstClr val="black"/>
                </a:solidFill>
                <a:latin typeface="Arial" panose="020B0604020202020204" pitchFamily="34" charset="0"/>
                <a:cs typeface="Arial" panose="020B0604020202020204" pitchFamily="34" charset="0"/>
              </a:endParaRPr>
            </a:p>
          </p:txBody>
        </p:sp>
        <p:sp>
          <p:nvSpPr>
            <p:cNvPr id="26" name="Prostokąt zaokrąglony 25"/>
            <p:cNvSpPr/>
            <p:nvPr/>
          </p:nvSpPr>
          <p:spPr>
            <a:xfrm>
              <a:off x="4378712"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7" name="Prostokąt zaokrąglony 26"/>
            <p:cNvSpPr/>
            <p:nvPr/>
          </p:nvSpPr>
          <p:spPr>
            <a:xfrm>
              <a:off x="4478520"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112</a:t>
              </a:r>
              <a:endParaRPr lang="pl-PL" sz="2800" b="1" dirty="0">
                <a:solidFill>
                  <a:srgbClr val="FF0000"/>
                </a:solidFill>
                <a:latin typeface="Arial" panose="020B0604020202020204" pitchFamily="34" charset="0"/>
                <a:cs typeface="Arial" panose="020B0604020202020204" pitchFamily="34" charset="0"/>
              </a:endParaRPr>
            </a:p>
          </p:txBody>
        </p:sp>
        <p:sp>
          <p:nvSpPr>
            <p:cNvPr id="28" name="Prostokąt zaokrąglony 27"/>
            <p:cNvSpPr/>
            <p:nvPr/>
          </p:nvSpPr>
          <p:spPr>
            <a:xfrm>
              <a:off x="7898780" y="1433251"/>
              <a:ext cx="2910468"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29" name="Prostokąt zaokrąglony 28"/>
            <p:cNvSpPr/>
            <p:nvPr/>
          </p:nvSpPr>
          <p:spPr>
            <a:xfrm>
              <a:off x="7998588" y="1520687"/>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IDDE</a:t>
              </a:r>
              <a:endParaRPr lang="pl-PL" sz="2800" b="1" dirty="0">
                <a:solidFill>
                  <a:srgbClr val="FF0000"/>
                </a:solidFill>
                <a:latin typeface="Arial" panose="020B0604020202020204" pitchFamily="34" charset="0"/>
                <a:cs typeface="Arial" panose="020B0604020202020204" pitchFamily="34" charset="0"/>
              </a:endParaRPr>
            </a:p>
          </p:txBody>
        </p:sp>
        <p:cxnSp>
          <p:nvCxnSpPr>
            <p:cNvPr id="30" name="Łącznik prosty ze strzałką 29"/>
            <p:cNvCxnSpPr/>
            <p:nvPr/>
          </p:nvCxnSpPr>
          <p:spPr>
            <a:xfrm>
              <a:off x="3868920" y="2207941"/>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Łącznik prosty ze strzałką 30"/>
            <p:cNvCxnSpPr/>
            <p:nvPr/>
          </p:nvCxnSpPr>
          <p:spPr>
            <a:xfrm>
              <a:off x="7388988" y="2204223"/>
              <a:ext cx="40740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Prostokąt zaokrąglony 32"/>
            <p:cNvSpPr/>
            <p:nvPr/>
          </p:nvSpPr>
          <p:spPr>
            <a:xfrm>
              <a:off x="5935046" y="4927547"/>
              <a:ext cx="2910467" cy="155149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4" name="Prostokąt zaokrąglony 33"/>
            <p:cNvSpPr/>
            <p:nvPr/>
          </p:nvSpPr>
          <p:spPr>
            <a:xfrm>
              <a:off x="6034853"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ISEDR1</a:t>
              </a:r>
              <a:endParaRPr lang="pl-PL" sz="2800" b="1" dirty="0">
                <a:solidFill>
                  <a:srgbClr val="FF0000"/>
                </a:solidFill>
                <a:latin typeface="Arial" panose="020B0604020202020204" pitchFamily="34" charset="0"/>
                <a:cs typeface="Arial" panose="020B0604020202020204" pitchFamily="34" charset="0"/>
              </a:endParaRPr>
            </a:p>
          </p:txBody>
        </p:sp>
        <p:sp>
          <p:nvSpPr>
            <p:cNvPr id="36" name="Prostokąt zaokrąglony 35"/>
            <p:cNvSpPr/>
            <p:nvPr/>
          </p:nvSpPr>
          <p:spPr>
            <a:xfrm>
              <a:off x="9429577" y="4927546"/>
              <a:ext cx="2910467" cy="155149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l-PL">
                <a:solidFill>
                  <a:prstClr val="white"/>
                </a:solidFill>
              </a:endParaRPr>
            </a:p>
          </p:txBody>
        </p:sp>
        <p:sp>
          <p:nvSpPr>
            <p:cNvPr id="37" name="Prostokąt zaokrąglony 36"/>
            <p:cNvSpPr/>
            <p:nvPr/>
          </p:nvSpPr>
          <p:spPr>
            <a:xfrm>
              <a:off x="9529385" y="5014983"/>
              <a:ext cx="2708269" cy="1376624"/>
            </a:xfrm>
            <a:prstGeom prst="roundRect">
              <a:avLst/>
            </a:prstGeom>
          </p:spPr>
          <p:style>
            <a:lnRef idx="0">
              <a:schemeClr val="dk1"/>
            </a:lnRef>
            <a:fillRef idx="1003">
              <a:schemeClr val="lt2"/>
            </a:fillRef>
            <a:effectRef idx="3">
              <a:schemeClr val="dk1"/>
            </a:effectRef>
            <a:fontRef idx="minor">
              <a:schemeClr val="lt1"/>
            </a:fontRef>
          </p:style>
          <p:txBody>
            <a:bodyPr rtlCol="0" anchor="ctr"/>
            <a:lstStyle/>
            <a:p>
              <a:pPr algn="ctr"/>
              <a:r>
                <a:rPr lang="pl-PL" sz="2800" b="1" dirty="0" smtClean="0">
                  <a:solidFill>
                    <a:srgbClr val="FF0000"/>
                  </a:solidFill>
                  <a:latin typeface="Arial" panose="020B0604020202020204" pitchFamily="34" charset="0"/>
                  <a:cs typeface="Arial" panose="020B0604020202020204" pitchFamily="34" charset="0"/>
                </a:rPr>
                <a:t>ISEDR2</a:t>
              </a:r>
              <a:endParaRPr lang="pl-PL" sz="2800" b="1" dirty="0">
                <a:solidFill>
                  <a:srgbClr val="FF0000"/>
                </a:solidFill>
                <a:latin typeface="Arial" panose="020B0604020202020204" pitchFamily="34" charset="0"/>
                <a:cs typeface="Arial" panose="020B0604020202020204" pitchFamily="34" charset="0"/>
              </a:endParaRPr>
            </a:p>
          </p:txBody>
        </p:sp>
        <p:cxnSp>
          <p:nvCxnSpPr>
            <p:cNvPr id="38" name="Łącznik prosty ze strzałką 37"/>
            <p:cNvCxnSpPr>
              <a:endCxn id="33" idx="0"/>
            </p:cNvCxnSpPr>
            <p:nvPr/>
          </p:nvCxnSpPr>
          <p:spPr>
            <a:xfrm flipH="1">
              <a:off x="7390279" y="3073295"/>
              <a:ext cx="1791345" cy="18542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Łącznik prosty ze strzałką 38"/>
            <p:cNvCxnSpPr>
              <a:endCxn id="36" idx="0"/>
            </p:cNvCxnSpPr>
            <p:nvPr/>
          </p:nvCxnSpPr>
          <p:spPr>
            <a:xfrm>
              <a:off x="9261182" y="3073295"/>
              <a:ext cx="1623629" cy="18542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0" name="pole tekstowe 39"/>
            <p:cNvSpPr txBox="1"/>
            <p:nvPr/>
          </p:nvSpPr>
          <p:spPr>
            <a:xfrm>
              <a:off x="10984545" y="3677256"/>
              <a:ext cx="2711000" cy="646331"/>
            </a:xfrm>
            <a:prstGeom prst="rect">
              <a:avLst/>
            </a:prstGeom>
            <a:noFill/>
          </p:spPr>
          <p:txBody>
            <a:bodyPr wrap="none" rtlCol="0">
              <a:spAutoFit/>
            </a:bodyPr>
            <a:lstStyle/>
            <a:p>
              <a:pPr algn="ctr"/>
              <a:r>
                <a:rPr lang="pl-PL" b="1" dirty="0" smtClean="0">
                  <a:solidFill>
                    <a:prstClr val="black"/>
                  </a:solidFill>
                  <a:latin typeface="Arial" panose="020B0604020202020204" pitchFamily="34" charset="0"/>
                  <a:cs typeface="Arial" panose="020B0604020202020204" pitchFamily="34" charset="0"/>
                </a:rPr>
                <a:t>Polecenie wstrzymania</a:t>
              </a:r>
            </a:p>
            <a:p>
              <a:pPr algn="ctr"/>
              <a:r>
                <a:rPr lang="pl-PL" b="1" dirty="0" smtClean="0">
                  <a:solidFill>
                    <a:prstClr val="black"/>
                  </a:solidFill>
                  <a:latin typeface="Arial" panose="020B0604020202020204" pitchFamily="34" charset="0"/>
                  <a:cs typeface="Arial" panose="020B0604020202020204" pitchFamily="34" charset="0"/>
                </a:rPr>
                <a:t>ruchu</a:t>
              </a:r>
              <a:endParaRPr lang="pl-PL" b="1" dirty="0">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1855389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0" y="254000"/>
            <a:ext cx="372532" cy="2413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pl-PL">
              <a:solidFill>
                <a:prstClr val="black"/>
              </a:solidFill>
            </a:endParaRPr>
          </a:p>
        </p:txBody>
      </p:sp>
      <p:sp>
        <p:nvSpPr>
          <p:cNvPr id="2" name="pole tekstowe 1"/>
          <p:cNvSpPr txBox="1"/>
          <p:nvPr/>
        </p:nvSpPr>
        <p:spPr>
          <a:xfrm>
            <a:off x="899410" y="5647544"/>
            <a:ext cx="8469443" cy="830997"/>
          </a:xfrm>
          <a:prstGeom prst="rect">
            <a:avLst/>
          </a:prstGeom>
          <a:noFill/>
        </p:spPr>
        <p:txBody>
          <a:bodyPr wrap="square" rtlCol="0">
            <a:spAutoFit/>
          </a:bodyPr>
          <a:lstStyle/>
          <a:p>
            <a:r>
              <a:rPr lang="pl-PL" sz="1200" i="1" dirty="0">
                <a:solidFill>
                  <a:prstClr val="white"/>
                </a:solidFill>
                <a:latin typeface="Arial" panose="020B0604020202020204" pitchFamily="34" charset="0"/>
                <a:cs typeface="Arial" panose="020B0604020202020204" pitchFamily="34" charset="0"/>
              </a:rPr>
              <a:t>Projekt </a:t>
            </a:r>
            <a:r>
              <a:rPr lang="pl-PL" sz="1200" i="1" dirty="0" err="1">
                <a:solidFill>
                  <a:prstClr val="white"/>
                </a:solidFill>
                <a:latin typeface="Arial" panose="020B0604020202020204" pitchFamily="34" charset="0"/>
                <a:cs typeface="Arial" panose="020B0604020202020204" pitchFamily="34" charset="0"/>
              </a:rPr>
              <a:t>POIiŚ</a:t>
            </a:r>
            <a:r>
              <a:rPr lang="pl-PL" sz="1200" i="1" dirty="0">
                <a:solidFill>
                  <a:prstClr val="white"/>
                </a:solidFill>
                <a:latin typeface="Arial" panose="020B0604020202020204" pitchFamily="34" charset="0"/>
                <a:cs typeface="Arial" panose="020B0604020202020204" pitchFamily="34" charset="0"/>
              </a:rPr>
              <a:t> 5.2-14 Kampania społeczna „Bezpieczny przejazd”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jest </a:t>
            </a:r>
            <a:r>
              <a:rPr lang="pl-PL" sz="1200" i="1" dirty="0">
                <a:solidFill>
                  <a:prstClr val="white"/>
                </a:solidFill>
                <a:latin typeface="Arial" panose="020B0604020202020204" pitchFamily="34" charset="0"/>
                <a:cs typeface="Arial" panose="020B0604020202020204" pitchFamily="34" charset="0"/>
              </a:rPr>
              <a:t>współfinansowany przez Unię Europejską </a:t>
            </a:r>
            <a:r>
              <a:rPr lang="pl-PL" sz="1200" i="1" dirty="0" smtClean="0">
                <a:solidFill>
                  <a:prstClr val="white"/>
                </a:solidFill>
                <a:latin typeface="Arial" panose="020B0604020202020204" pitchFamily="34" charset="0"/>
                <a:cs typeface="Arial" panose="020B0604020202020204" pitchFamily="34" charset="0"/>
              </a:rPr>
              <a:t>ze </a:t>
            </a:r>
            <a:r>
              <a:rPr lang="pl-PL" sz="1200" i="1" dirty="0">
                <a:solidFill>
                  <a:prstClr val="white"/>
                </a:solidFill>
                <a:latin typeface="Arial" panose="020B0604020202020204" pitchFamily="34" charset="0"/>
                <a:cs typeface="Arial" panose="020B0604020202020204" pitchFamily="34" charset="0"/>
              </a:rPr>
              <a:t>środków Funduszu Spójności </a:t>
            </a:r>
            <a:endParaRPr lang="pl-PL" sz="1200" i="1" dirty="0" smtClean="0">
              <a:solidFill>
                <a:prstClr val="white"/>
              </a:solidFill>
              <a:latin typeface="Arial" panose="020B0604020202020204" pitchFamily="34" charset="0"/>
              <a:cs typeface="Arial" panose="020B0604020202020204" pitchFamily="34" charset="0"/>
            </a:endParaRPr>
          </a:p>
          <a:p>
            <a:r>
              <a:rPr lang="pl-PL" sz="1200" i="1" dirty="0" smtClean="0">
                <a:solidFill>
                  <a:prstClr val="white"/>
                </a:solidFill>
                <a:latin typeface="Arial" panose="020B0604020202020204" pitchFamily="34" charset="0"/>
                <a:cs typeface="Arial" panose="020B0604020202020204" pitchFamily="34" charset="0"/>
              </a:rPr>
              <a:t>w </a:t>
            </a:r>
            <a:r>
              <a:rPr lang="pl-PL" sz="1200" i="1" dirty="0">
                <a:solidFill>
                  <a:prstClr val="white"/>
                </a:solidFill>
                <a:latin typeface="Arial" panose="020B0604020202020204" pitchFamily="34" charset="0"/>
                <a:cs typeface="Arial" panose="020B0604020202020204" pitchFamily="34" charset="0"/>
              </a:rPr>
              <a:t>ramach Programu Operacyjnego Infrastruktura i Środowisko.</a:t>
            </a:r>
            <a:endParaRPr lang="pl-PL" sz="1200" dirty="0">
              <a:solidFill>
                <a:prstClr val="white"/>
              </a:solidFill>
              <a:latin typeface="Arial" panose="020B0604020202020204" pitchFamily="34" charset="0"/>
              <a:cs typeface="Arial" panose="020B0604020202020204" pitchFamily="34" charset="0"/>
            </a:endParaRPr>
          </a:p>
          <a:p>
            <a:endParaRPr lang="pl-PL" sz="1200" dirty="0">
              <a:solidFill>
                <a:prstClr val="white"/>
              </a:solidFill>
              <a:latin typeface="Arial" panose="020B0604020202020204" pitchFamily="34" charset="0"/>
              <a:cs typeface="Arial" panose="020B0604020202020204" pitchFamily="34" charset="0"/>
            </a:endParaRP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522" y="2923094"/>
            <a:ext cx="11196957" cy="1011812"/>
          </a:xfrm>
          <a:prstGeom prst="rect">
            <a:avLst/>
          </a:prstGeom>
        </p:spPr>
      </p:pic>
      <p:sp>
        <p:nvSpPr>
          <p:cNvPr id="5" name="pole tekstowe 4"/>
          <p:cNvSpPr txBox="1"/>
          <p:nvPr/>
        </p:nvSpPr>
        <p:spPr>
          <a:xfrm>
            <a:off x="899410" y="4530281"/>
            <a:ext cx="3690562" cy="1015663"/>
          </a:xfrm>
          <a:prstGeom prst="rect">
            <a:avLst/>
          </a:prstGeom>
          <a:noFill/>
        </p:spPr>
        <p:txBody>
          <a:bodyPr wrap="none" rtlCol="0">
            <a:spAutoFit/>
          </a:bodyPr>
          <a:lstStyle/>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ŻółtaNaklejkaPLK</a:t>
            </a:r>
            <a:endParaRPr lang="pl-PL" sz="2000" b="1" dirty="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a:t>
            </a:r>
            <a:r>
              <a:rPr lang="pl-PL" sz="2000" b="1" dirty="0" err="1" smtClean="0">
                <a:solidFill>
                  <a:prstClr val="white"/>
                </a:solidFill>
                <a:latin typeface="Arial" panose="020B0604020202020204" pitchFamily="34" charset="0"/>
                <a:cs typeface="Arial" panose="020B0604020202020204" pitchFamily="34" charset="0"/>
              </a:rPr>
              <a:t>SzlabanNaRyzyko</a:t>
            </a:r>
            <a:endParaRPr lang="pl-PL" sz="2000" b="1" dirty="0" smtClean="0">
              <a:solidFill>
                <a:prstClr val="white"/>
              </a:solidFill>
              <a:latin typeface="Arial" panose="020B0604020202020204" pitchFamily="34" charset="0"/>
              <a:cs typeface="Arial" panose="020B0604020202020204" pitchFamily="34" charset="0"/>
            </a:endParaRPr>
          </a:p>
          <a:p>
            <a:r>
              <a:rPr lang="pl-PL" sz="2000" b="1" dirty="0" smtClean="0">
                <a:solidFill>
                  <a:prstClr val="white"/>
                </a:solidFill>
                <a:latin typeface="Arial" panose="020B0604020202020204" pitchFamily="34" charset="0"/>
                <a:cs typeface="Arial" panose="020B0604020202020204" pitchFamily="34" charset="0"/>
              </a:rPr>
              <a:t>www.bezpieczny-przejazd.pl </a:t>
            </a:r>
            <a:endParaRPr lang="pl-PL" sz="2000" b="1"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1042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5894</TotalTime>
  <Words>2330</Words>
  <Application>Microsoft Office PowerPoint</Application>
  <PresentationFormat>Panoramiczny</PresentationFormat>
  <Paragraphs>433</Paragraphs>
  <Slides>52</Slides>
  <Notes>0</Notes>
  <HiddenSlides>0</HiddenSlides>
  <MMClips>0</MMClips>
  <ScaleCrop>false</ScaleCrop>
  <HeadingPairs>
    <vt:vector size="8" baseType="variant">
      <vt:variant>
        <vt:lpstr>Używane czcionki</vt:lpstr>
      </vt:variant>
      <vt:variant>
        <vt:i4>7</vt:i4>
      </vt:variant>
      <vt:variant>
        <vt:lpstr>Motyw</vt:lpstr>
      </vt:variant>
      <vt:variant>
        <vt:i4>2</vt:i4>
      </vt:variant>
      <vt:variant>
        <vt:lpstr>Osadzone serwery OLE</vt:lpstr>
      </vt:variant>
      <vt:variant>
        <vt:i4>1</vt:i4>
      </vt:variant>
      <vt:variant>
        <vt:lpstr>Tytuły slajdów</vt:lpstr>
      </vt:variant>
      <vt:variant>
        <vt:i4>52</vt:i4>
      </vt:variant>
    </vt:vector>
  </HeadingPairs>
  <TitlesOfParts>
    <vt:vector size="62" baseType="lpstr">
      <vt:lpstr>Arial</vt:lpstr>
      <vt:lpstr>Calibri</vt:lpstr>
      <vt:lpstr>Calibri Light</vt:lpstr>
      <vt:lpstr>Courier New</vt:lpstr>
      <vt:lpstr>inherit</vt:lpstr>
      <vt:lpstr>Ubuntu</vt:lpstr>
      <vt:lpstr>Wingdings</vt:lpstr>
      <vt:lpstr>Motyw pakietu Office</vt:lpstr>
      <vt:lpstr>1_Motyw pakietu Office</vt:lpstr>
      <vt:lpstr>CorelDRAW</vt:lpstr>
      <vt:lpstr>Prezentacja programu PowerPoint</vt:lpstr>
      <vt:lpstr>Prezentacja programu PowerPoint</vt:lpstr>
      <vt:lpstr>Przejazdy kolejowo-drogowe w Gdańsku</vt:lpstr>
      <vt:lpstr>Akty prawne</vt:lpstr>
      <vt:lpstr>Przejazd kolejowo-drogowy</vt:lpstr>
      <vt:lpstr>Przejazd kolejowo-drogowy</vt:lpstr>
      <vt:lpstr>Podział odpowiedzialności</vt:lpstr>
      <vt:lpstr>Kategorie przejazdów</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Znaki występujące przed przejazdami</vt:lpstr>
      <vt:lpstr>Zabezpieczenia występujące przed przejazdami</vt:lpstr>
      <vt:lpstr>Pociąg a samochód</vt:lpstr>
      <vt:lpstr>Statystyki</vt:lpstr>
      <vt:lpstr>Statystyki</vt:lpstr>
      <vt:lpstr>Statystyki</vt:lpstr>
      <vt:lpstr>Statystyki</vt:lpstr>
      <vt:lpstr>Statystyki</vt:lpstr>
      <vt:lpstr>Statystyki</vt:lpstr>
      <vt:lpstr>Testy egzaminacyjne</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Testy egzaminacyjne Przykładowe pytania testów egzaminacyjnych</vt:lpstr>
      <vt:lpstr>10 niewłaściwych zachowań kierowców</vt:lpstr>
      <vt:lpstr>Zachowania w grupie kierowców na przejeździe</vt:lpstr>
      <vt:lpstr>Zasada ograniczonego zaufania</vt:lpstr>
      <vt:lpstr>Zasada działania przejazdu kat. B</vt:lpstr>
      <vt:lpstr>Co się dzieje w głowie kierowcy?</vt:lpstr>
      <vt:lpstr>Pożądane zachowania kierowców</vt:lpstr>
      <vt:lpstr>Prezentacja programu PowerPoint</vt:lpstr>
      <vt:lpstr>Po co wdrożyliśmy ten projekt?</vt:lpstr>
      <vt:lpstr>Jak to osiągnęliśmy?</vt:lpstr>
      <vt:lpstr>Sposób znakowania przejazdów kolejowo-drogowych</vt:lpstr>
      <vt:lpstr>Znakowanie przejazdów i przejść w poziomie szyn wyposażonych w rogatki</vt:lpstr>
      <vt:lpstr>Wizualizacja znakowania na przejazdach kat. A i B</vt:lpstr>
      <vt:lpstr>Znakowanie przejazdów i przejść w poziomie szyn niewyposażonych w rogatki</vt:lpstr>
      <vt:lpstr>Wizualizacja znakowania na przejazdach kat. C i D</vt:lpstr>
      <vt:lpstr>Prezentacja programu PowerPoint</vt:lpstr>
      <vt:lpstr>Prezentacja programu PowerPoint</vt:lpstr>
      <vt:lpstr>Uproszczony schemat działania</vt:lpstr>
      <vt:lpstr>Prezentacja programu PowerPoint</vt:lpstr>
    </vt:vector>
  </TitlesOfParts>
  <Company>PKP PLK S.A.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Górski Damian</dc:creator>
  <cp:lastModifiedBy>Górski Damian</cp:lastModifiedBy>
  <cp:revision>288</cp:revision>
  <dcterms:created xsi:type="dcterms:W3CDTF">2016-07-20T14:01:06Z</dcterms:created>
  <dcterms:modified xsi:type="dcterms:W3CDTF">2018-10-23T07:42:18Z</dcterms:modified>
</cp:coreProperties>
</file>