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28" r:id="rId6"/>
    <p:sldId id="257" r:id="rId7"/>
    <p:sldId id="258" r:id="rId8"/>
    <p:sldId id="259" r:id="rId9"/>
    <p:sldId id="329" r:id="rId10"/>
    <p:sldId id="260" r:id="rId11"/>
    <p:sldId id="263" r:id="rId12"/>
    <p:sldId id="264" r:id="rId13"/>
    <p:sldId id="265" r:id="rId14"/>
    <p:sldId id="266" r:id="rId15"/>
    <p:sldId id="267" r:id="rId16"/>
    <p:sldId id="268" r:id="rId17"/>
    <p:sldId id="330"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91" d="100"/>
          <a:sy n="91" d="100"/>
        </p:scale>
        <p:origin x="114" y="570"/>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389420568"/>
        <c:axId val="389427624"/>
      </c:lineChart>
      <c:catAx>
        <c:axId val="38942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89427624"/>
        <c:crosses val="autoZero"/>
        <c:auto val="1"/>
        <c:lblAlgn val="ctr"/>
        <c:lblOffset val="100"/>
        <c:noMultiLvlLbl val="0"/>
      </c:catAx>
      <c:valAx>
        <c:axId val="389427624"/>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8942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4967541057908484E-2"/>
          <c:w val="0.90286351706036749"/>
          <c:h val="0.88160866817406136"/>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świętokrzyskie!$E$54:$K$54</c:f>
              <c:numCache>
                <c:formatCode>General</c:formatCode>
                <c:ptCount val="7"/>
                <c:pt idx="0">
                  <c:v>4</c:v>
                </c:pt>
                <c:pt idx="1">
                  <c:v>3</c:v>
                </c:pt>
                <c:pt idx="2">
                  <c:v>1</c:v>
                </c:pt>
                <c:pt idx="3">
                  <c:v>6</c:v>
                </c:pt>
                <c:pt idx="4">
                  <c:v>3</c:v>
                </c:pt>
                <c:pt idx="5">
                  <c:v>2</c:v>
                </c:pt>
                <c:pt idx="6">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świętokrzyskie!$E$55:$K$55</c:f>
              <c:numCache>
                <c:formatCode>General</c:formatCode>
                <c:ptCount val="7"/>
                <c:pt idx="0">
                  <c:v>8</c:v>
                </c:pt>
                <c:pt idx="1">
                  <c:v>1</c:v>
                </c:pt>
                <c:pt idx="2">
                  <c:v>2</c:v>
                </c:pt>
                <c:pt idx="3">
                  <c:v>1</c:v>
                </c:pt>
                <c:pt idx="4">
                  <c:v>3</c:v>
                </c:pt>
                <c:pt idx="5">
                  <c:v>0</c:v>
                </c:pt>
                <c:pt idx="6">
                  <c:v>0</c:v>
                </c:pt>
              </c:numCache>
            </c:numRef>
          </c:val>
          <c:smooth val="0"/>
        </c:ser>
        <c:dLbls>
          <c:showLegendKey val="0"/>
          <c:showVal val="0"/>
          <c:showCatName val="0"/>
          <c:showSerName val="0"/>
          <c:showPercent val="0"/>
          <c:showBubbleSize val="0"/>
        </c:dLbls>
        <c:smooth val="0"/>
        <c:axId val="430347640"/>
        <c:axId val="430344504"/>
      </c:lineChart>
      <c:catAx>
        <c:axId val="430347640"/>
        <c:scaling>
          <c:orientation val="minMax"/>
        </c:scaling>
        <c:delete val="1"/>
        <c:axPos val="b"/>
        <c:numFmt formatCode="General" sourceLinked="1"/>
        <c:majorTickMark val="none"/>
        <c:minorTickMark val="none"/>
        <c:tickLblPos val="nextTo"/>
        <c:crossAx val="430344504"/>
        <c:crosses val="autoZero"/>
        <c:auto val="1"/>
        <c:lblAlgn val="ctr"/>
        <c:lblOffset val="100"/>
        <c:noMultiLvlLbl val="0"/>
      </c:catAx>
      <c:valAx>
        <c:axId val="430344504"/>
        <c:scaling>
          <c:orientation val="minMax"/>
          <c:max val="25"/>
        </c:scaling>
        <c:delete val="1"/>
        <c:axPos val="l"/>
        <c:numFmt formatCode="General" sourceLinked="1"/>
        <c:majorTickMark val="none"/>
        <c:minorTickMark val="none"/>
        <c:tickLblPos val="nextTo"/>
        <c:crossAx val="430347640"/>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430344896"/>
        <c:axId val="430342544"/>
      </c:lineChart>
      <c:catAx>
        <c:axId val="43034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0342544"/>
        <c:crosses val="autoZero"/>
        <c:auto val="1"/>
        <c:lblAlgn val="ctr"/>
        <c:lblOffset val="100"/>
        <c:noMultiLvlLbl val="0"/>
      </c:catAx>
      <c:valAx>
        <c:axId val="43034254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03448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430342936"/>
        <c:axId val="430345288"/>
      </c:lineChart>
      <c:catAx>
        <c:axId val="43034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30345288"/>
        <c:crosses val="autoZero"/>
        <c:auto val="1"/>
        <c:lblAlgn val="ctr"/>
        <c:lblOffset val="100"/>
        <c:noMultiLvlLbl val="0"/>
      </c:catAx>
      <c:valAx>
        <c:axId val="43034528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303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pomorskim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809"/>
                  <c:y val="6.1721500345031051E-2"/>
                </c:manualLayout>
              </c:layout>
              <c:tx>
                <c:rich>
                  <a:bodyPr/>
                  <a:lstStyle/>
                  <a:p>
                    <a:r>
                      <a:rPr lang="en-US" baseline="0" dirty="0" smtClean="0"/>
                      <a:t>868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pomorskie</c:v>
                </c:pt>
                <c:pt idx="1">
                  <c:v>pozostałe województwa</c:v>
                </c:pt>
              </c:strCache>
            </c:strRef>
          </c:cat>
          <c:val>
            <c:numRef>
              <c:f>Arkusz1!$P$26:$P$27</c:f>
              <c:numCache>
                <c:formatCode>General</c:formatCode>
                <c:ptCount val="2"/>
                <c:pt idx="0">
                  <c:v>868</c:v>
                </c:pt>
                <c:pt idx="1">
                  <c:v>12892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pomorskim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pomorskie</c:v>
                </c:pt>
                <c:pt idx="1">
                  <c:v>pozostałe województwa</c:v>
                </c:pt>
              </c:strCache>
            </c:strRef>
          </c:cat>
          <c:val>
            <c:numRef>
              <c:f>wielkopolskie!$U$25:$U$26</c:f>
              <c:numCache>
                <c:formatCode>General</c:formatCode>
                <c:ptCount val="2"/>
                <c:pt idx="0">
                  <c:v>6</c:v>
                </c:pt>
                <c:pt idx="1">
                  <c:v>195</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pomorskie</c:v>
                </c:pt>
                <c:pt idx="1">
                  <c:v>pozostałe województwa</c:v>
                </c:pt>
              </c:strCache>
            </c:strRef>
          </c:cat>
          <c:val>
            <c:numRef>
              <c:f>wielkopolskie!$V$25:$V$26</c:f>
              <c:numCache>
                <c:formatCode>General</c:formatCode>
                <c:ptCount val="2"/>
                <c:pt idx="0">
                  <c:v>2.9850746268656716E-2</c:v>
                </c:pt>
                <c:pt idx="1">
                  <c:v>0.97014925373134331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pomorskim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3</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2</c:v>
                </c:pt>
                <c:pt idx="1">
                  <c:v>1</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2</c:v>
                </c:pt>
                <c:pt idx="1">
                  <c:v>0</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5</c:v>
                </c:pt>
                <c:pt idx="1">
                  <c:v>4</c:v>
                </c:pt>
                <c:pt idx="2">
                  <c:v>5</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0</c:v>
                </c:pt>
                <c:pt idx="1">
                  <c:v>1</c:v>
                </c:pt>
                <c:pt idx="2">
                  <c:v>1</c:v>
                </c:pt>
              </c:numCache>
            </c:numRef>
          </c:val>
        </c:ser>
        <c:dLbls>
          <c:showLegendKey val="0"/>
          <c:showVal val="0"/>
          <c:showCatName val="0"/>
          <c:showSerName val="0"/>
          <c:showPercent val="0"/>
          <c:showBubbleSize val="0"/>
        </c:dLbls>
        <c:gapWidth val="150"/>
        <c:shape val="box"/>
        <c:axId val="389426448"/>
        <c:axId val="389422920"/>
        <c:axId val="0"/>
      </c:bar3DChart>
      <c:catAx>
        <c:axId val="389426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89422920"/>
        <c:crosses val="autoZero"/>
        <c:auto val="1"/>
        <c:lblAlgn val="ctr"/>
        <c:lblOffset val="100"/>
        <c:noMultiLvlLbl val="0"/>
      </c:catAx>
      <c:valAx>
        <c:axId val="389422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8942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pomorskim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14</c:v>
                </c:pt>
                <c:pt idx="1">
                  <c:v>17</c:v>
                </c:pt>
                <c:pt idx="2">
                  <c:v>10</c:v>
                </c:pt>
                <c:pt idx="3">
                  <c:v>6</c:v>
                </c:pt>
                <c:pt idx="4">
                  <c:v>12</c:v>
                </c:pt>
                <c:pt idx="5">
                  <c:v>5</c:v>
                </c:pt>
                <c:pt idx="6">
                  <c:v>5</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0</c:v>
                </c:pt>
                <c:pt idx="1">
                  <c:v>0</c:v>
                </c:pt>
                <c:pt idx="2">
                  <c:v>2</c:v>
                </c:pt>
                <c:pt idx="3">
                  <c:v>3</c:v>
                </c:pt>
                <c:pt idx="4">
                  <c:v>0</c:v>
                </c:pt>
                <c:pt idx="5">
                  <c:v>1</c:v>
                </c:pt>
                <c:pt idx="6">
                  <c:v>1</c:v>
                </c:pt>
              </c:numCache>
            </c:numRef>
          </c:val>
        </c:ser>
        <c:dLbls>
          <c:showLegendKey val="0"/>
          <c:showVal val="0"/>
          <c:showCatName val="0"/>
          <c:showSerName val="0"/>
          <c:showPercent val="0"/>
          <c:showBubbleSize val="0"/>
        </c:dLbls>
        <c:gapWidth val="150"/>
        <c:shape val="box"/>
        <c:axId val="389426840"/>
        <c:axId val="430348816"/>
        <c:axId val="0"/>
      </c:bar3DChart>
      <c:catAx>
        <c:axId val="389426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30348816"/>
        <c:crosses val="autoZero"/>
        <c:auto val="1"/>
        <c:lblAlgn val="ctr"/>
        <c:lblOffset val="100"/>
        <c:noMultiLvlLbl val="0"/>
      </c:catAx>
      <c:valAx>
        <c:axId val="430348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89426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 Id="rId5" Type="http://schemas.openxmlformats.org/officeDocument/2006/relationships/image" Target="../media/image65.emf"/><Relationship Id="rId4" Type="http://schemas.openxmlformats.org/officeDocument/2006/relationships/image" Target="../media/image6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2018-10-23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2018-10-23</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0.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1.png"/><Relationship Id="rId7" Type="http://schemas.openxmlformats.org/officeDocument/2006/relationships/image" Target="../media/image62.emf"/><Relationship Id="rId12" Type="http://schemas.openxmlformats.org/officeDocument/2006/relationships/oleObject" Target="../embeddings/oleObject5.bin"/><Relationship Id="rId17" Type="http://schemas.openxmlformats.org/officeDocument/2006/relationships/image" Target="../media/image66.emf"/><Relationship Id="rId2" Type="http://schemas.openxmlformats.org/officeDocument/2006/relationships/slideLayout" Target="../slideLayouts/slideLayout12.xml"/><Relationship Id="rId16" Type="http://schemas.openxmlformats.org/officeDocument/2006/relationships/image" Target="../media/image65.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emf"/><Relationship Id="rId5" Type="http://schemas.openxmlformats.org/officeDocument/2006/relationships/image" Target="../media/image61.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3.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262158"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Gdańsk, 25.10.2018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2693703"/>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solidFill>
                  <a:schemeClr val="bg1">
                    <a:lumMod val="65000"/>
                  </a:schemeClr>
                </a:solidFill>
                <a:latin typeface="Arial" panose="020B0604020202020204" pitchFamily="34" charset="0"/>
                <a:cs typeface="Arial" panose="020B0604020202020204" pitchFamily="34" charset="0"/>
              </a:rPr>
              <a:t>w </a:t>
            </a:r>
            <a:r>
              <a:rPr lang="pl-PL" sz="2000" dirty="0">
                <a:solidFill>
                  <a:schemeClr val="bg1">
                    <a:lumMod val="65000"/>
                  </a:schemeClr>
                </a:solidFill>
                <a:latin typeface="Arial" panose="020B0604020202020204" pitchFamily="34" charset="0"/>
                <a:cs typeface="Arial" panose="020B0604020202020204" pitchFamily="34" charset="0"/>
              </a:rPr>
              <a:t>miejscu tak oznakowanym </a:t>
            </a:r>
            <a:r>
              <a:rPr lang="pl-PL" sz="2000" dirty="0" smtClean="0">
                <a:solidFill>
                  <a:schemeClr val="bg1">
                    <a:lumMod val="65000"/>
                  </a:schemeClr>
                </a:solidFill>
                <a:latin typeface="Arial" panose="020B0604020202020204" pitchFamily="34" charset="0"/>
                <a:cs typeface="Arial" panose="020B0604020202020204" pitchFamily="34" charset="0"/>
              </a:rPr>
              <a:t>ruch na drodze </a:t>
            </a:r>
            <a:r>
              <a:rPr lang="pl-PL" sz="2000" dirty="0">
                <a:solidFill>
                  <a:schemeClr val="bg1">
                    <a:lumMod val="65000"/>
                  </a:schemeClr>
                </a:solidFill>
                <a:latin typeface="Arial" panose="020B0604020202020204" pitchFamily="34" charset="0"/>
                <a:cs typeface="Arial" panose="020B0604020202020204" pitchFamily="34" charset="0"/>
              </a:rPr>
              <a:t>jest wstrzymywany przez pracownika kolei podczas przejeżdżania (przetaczania) </a:t>
            </a:r>
            <a:r>
              <a:rPr lang="pl-PL" sz="2000" dirty="0" smtClean="0">
                <a:solidFill>
                  <a:schemeClr val="bg1">
                    <a:lumMod val="65000"/>
                  </a:schemeClr>
                </a:solidFill>
                <a:latin typeface="Arial" panose="020B0604020202020204" pitchFamily="34" charset="0"/>
                <a:cs typeface="Arial" panose="020B0604020202020204" pitchFamily="34" charset="0"/>
              </a:rPr>
              <a:t>pociągu</a:t>
            </a: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431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1595309"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POMORSKIE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504759"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1 160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868 </a:t>
            </a:r>
            <a:r>
              <a:rPr lang="pl-PL" dirty="0" smtClean="0">
                <a:latin typeface="Arial" panose="020B0604020202020204" pitchFamily="34" charset="0"/>
                <a:cs typeface="Arial" panose="020B0604020202020204" pitchFamily="34" charset="0"/>
              </a:rPr>
              <a:t>przejazdów kolejowo-drogowych</a:t>
            </a:r>
          </a:p>
          <a:p>
            <a:r>
              <a:rPr lang="pl-PL" sz="4000" b="1" dirty="0">
                <a:latin typeface="Arial" panose="020B0604020202020204" pitchFamily="34" charset="0"/>
                <a:cs typeface="Arial" panose="020B0604020202020204" pitchFamily="34" charset="0"/>
              </a:rPr>
              <a:t>6</a:t>
            </a:r>
            <a:r>
              <a:rPr lang="pl-PL" sz="4000" b="1"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6</a:t>
            </a:r>
            <a:r>
              <a:rPr lang="pl-PL" dirty="0" smtClean="0">
                <a:latin typeface="Arial" panose="020B0604020202020204" pitchFamily="34" charset="0"/>
                <a:cs typeface="Arial" panose="020B0604020202020204" pitchFamily="34" charset="0"/>
              </a:rPr>
              <a:t> wypadków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1013456266"/>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1299631386"/>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981770635"/>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583800634"/>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535596034"/>
              </p:ext>
            </p:extLst>
          </p:nvPr>
        </p:nvGraphicFramePr>
        <p:xfrm>
          <a:off x="1035268" y="172510"/>
          <a:ext cx="9089405" cy="60839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Gdańsku</a:t>
            </a:r>
            <a:endParaRPr lang="pl-PL" sz="3200" dirty="0">
              <a:solidFill>
                <a:schemeClr val="bg1"/>
              </a:solidFill>
              <a:latin typeface="Arial" panose="020B0604020202020204" pitchFamily="34" charset="0"/>
              <a:cs typeface="Arial" panose="020B0604020202020204" pitchFamily="34" charset="0"/>
            </a:endParaRPr>
          </a:p>
        </p:txBody>
      </p:sp>
      <p:pic>
        <p:nvPicPr>
          <p:cNvPr id="3" name="Obraz 2"/>
          <p:cNvPicPr>
            <a:picLocks noChangeAspect="1"/>
          </p:cNvPicPr>
          <p:nvPr/>
        </p:nvPicPr>
        <p:blipFill rotWithShape="1">
          <a:blip r:embed="rId2"/>
          <a:srcRect l="37847" t="17901" r="44167" b="12346"/>
          <a:stretch/>
        </p:blipFill>
        <p:spPr>
          <a:xfrm>
            <a:off x="4351868" y="940278"/>
            <a:ext cx="2507960" cy="5471031"/>
          </a:xfrm>
          <a:prstGeom prst="rect">
            <a:avLst/>
          </a:prstGeom>
        </p:spPr>
      </p:pic>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Akty prawne</a:t>
            </a:r>
            <a:endParaRPr lang="pl-PL" sz="32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1871133"/>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2604960"/>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drogowych</a:t>
            </a:r>
          </a:p>
        </p:txBody>
      </p:sp>
      <p:sp>
        <p:nvSpPr>
          <p:cNvPr id="6" name="pole tekstowe 5"/>
          <p:cNvSpPr txBox="1"/>
          <p:nvPr/>
        </p:nvSpPr>
        <p:spPr>
          <a:xfrm>
            <a:off x="770466" y="3762753"/>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torami 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Tree>
    <p:extLst>
      <p:ext uri="{BB962C8B-B14F-4D97-AF65-F5344CB8AC3E}">
        <p14:creationId xmlns:p14="http://schemas.microsoft.com/office/powerpoint/2010/main" val="2300513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1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21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22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22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2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22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2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22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5894</TotalTime>
  <Words>2330</Words>
  <Application>Microsoft Office PowerPoint</Application>
  <PresentationFormat>Panoramiczny</PresentationFormat>
  <Paragraphs>433</Paragraphs>
  <Slides>52</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2"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Gdańsku</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288</cp:revision>
  <dcterms:created xsi:type="dcterms:W3CDTF">2016-07-20T14:01:06Z</dcterms:created>
  <dcterms:modified xsi:type="dcterms:W3CDTF">2018-10-23T07:42:18Z</dcterms:modified>
</cp:coreProperties>
</file>