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287" r:id="rId23"/>
    <p:sldId id="289" r:id="rId24"/>
    <p:sldId id="290"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96"/>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z osobami przebywającymi w miejscach niedozwolonych</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8103303556418344E-3"/>
                  <c:y val="4.91268381464094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312</c:v>
                </c:pt>
                <c:pt idx="1">
                  <c:v>337</c:v>
                </c:pt>
                <c:pt idx="2">
                  <c:v>240</c:v>
                </c:pt>
                <c:pt idx="3">
                  <c:v>223</c:v>
                </c:pt>
                <c:pt idx="4">
                  <c:v>224</c:v>
                </c:pt>
                <c:pt idx="5">
                  <c:v>222</c:v>
                </c:pt>
                <c:pt idx="6">
                  <c:v>183</c:v>
                </c:pt>
                <c:pt idx="7">
                  <c:v>203</c:v>
                </c:pt>
                <c:pt idx="8">
                  <c:v>202</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270110118547278E-3"/>
                  <c:y val="-5.83381202988613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205</c:v>
                </c:pt>
              </c:numCache>
            </c:numRef>
          </c:val>
          <c:smooth val="0"/>
        </c:ser>
        <c:dLbls>
          <c:showLegendKey val="0"/>
          <c:showVal val="0"/>
          <c:showCatName val="0"/>
          <c:showSerName val="0"/>
          <c:showPercent val="0"/>
          <c:showBubbleSize val="0"/>
        </c:dLbls>
        <c:smooth val="0"/>
        <c:axId val="249416256"/>
        <c:axId val="249420960"/>
      </c:lineChart>
      <c:catAx>
        <c:axId val="24941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9420960"/>
        <c:crosses val="autoZero"/>
        <c:auto val="1"/>
        <c:lblAlgn val="ctr"/>
        <c:lblOffset val="100"/>
        <c:noMultiLvlLbl val="0"/>
      </c:catAx>
      <c:valAx>
        <c:axId val="249420960"/>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9416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923378923043"/>
          <c:y val="0"/>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8</c:v>
                </c:pt>
                <c:pt idx="1">
                  <c:v>7</c:v>
                </c:pt>
                <c:pt idx="2">
                  <c:v>7</c:v>
                </c:pt>
                <c:pt idx="3">
                  <c:v>7</c:v>
                </c:pt>
                <c:pt idx="4">
                  <c:v>5</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5</c:v>
                </c:pt>
                <c:pt idx="1">
                  <c:v>5</c:v>
                </c:pt>
                <c:pt idx="2">
                  <c:v>6</c:v>
                </c:pt>
                <c:pt idx="3">
                  <c:v>1</c:v>
                </c:pt>
                <c:pt idx="4">
                  <c:v>3</c:v>
                </c:pt>
              </c:numCache>
            </c:numRef>
          </c:val>
          <c:smooth val="0"/>
        </c:ser>
        <c:dLbls>
          <c:showLegendKey val="0"/>
          <c:showVal val="0"/>
          <c:showCatName val="0"/>
          <c:showSerName val="0"/>
          <c:showPercent val="0"/>
          <c:showBubbleSize val="0"/>
        </c:dLbls>
        <c:smooth val="0"/>
        <c:axId val="460753040"/>
        <c:axId val="460755000"/>
      </c:lineChart>
      <c:catAx>
        <c:axId val="460753040"/>
        <c:scaling>
          <c:orientation val="minMax"/>
        </c:scaling>
        <c:delete val="1"/>
        <c:axPos val="b"/>
        <c:numFmt formatCode="General" sourceLinked="1"/>
        <c:majorTickMark val="none"/>
        <c:minorTickMark val="none"/>
        <c:tickLblPos val="nextTo"/>
        <c:crossAx val="460755000"/>
        <c:crosses val="autoZero"/>
        <c:auto val="1"/>
        <c:lblAlgn val="ctr"/>
        <c:lblOffset val="100"/>
        <c:noMultiLvlLbl val="0"/>
      </c:catAx>
      <c:valAx>
        <c:axId val="460755000"/>
        <c:scaling>
          <c:orientation val="minMax"/>
          <c:max val="25"/>
        </c:scaling>
        <c:delete val="1"/>
        <c:axPos val="l"/>
        <c:numFmt formatCode="General" sourceLinked="1"/>
        <c:majorTickMark val="none"/>
        <c:minorTickMark val="none"/>
        <c:tickLblPos val="nextTo"/>
        <c:crossAx val="460753040"/>
        <c:crosses val="autoZero"/>
        <c:crossBetween val="between"/>
      </c:valAx>
      <c:spPr>
        <a:noFill/>
        <a:ln w="25400">
          <a:noFill/>
        </a:ln>
        <a:effectLst/>
      </c:spPr>
    </c:plotArea>
    <c:legend>
      <c:legendPos val="b"/>
      <c:layout>
        <c:manualLayout>
          <c:xMode val="edge"/>
          <c:yMode val="edge"/>
          <c:x val="0.4701436452661093"/>
          <c:y val="0.95881147582343973"/>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32</c:v>
                </c:pt>
              </c:numCache>
            </c:numRef>
          </c:val>
          <c:smooth val="0"/>
        </c:ser>
        <c:dLbls>
          <c:showLegendKey val="0"/>
          <c:showVal val="0"/>
          <c:showCatName val="0"/>
          <c:showSerName val="0"/>
          <c:showPercent val="0"/>
          <c:showBubbleSize val="0"/>
        </c:dLbls>
        <c:smooth val="0"/>
        <c:axId val="460755784"/>
        <c:axId val="460756176"/>
      </c:lineChart>
      <c:catAx>
        <c:axId val="46075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60756176"/>
        <c:crosses val="autoZero"/>
        <c:auto val="1"/>
        <c:lblAlgn val="ctr"/>
        <c:lblOffset val="100"/>
        <c:noMultiLvlLbl val="0"/>
      </c:catAx>
      <c:valAx>
        <c:axId val="46075617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607557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34</c:v>
                </c:pt>
              </c:numCache>
            </c:numRef>
          </c:val>
          <c:smooth val="0"/>
        </c:ser>
        <c:dLbls>
          <c:showLegendKey val="0"/>
          <c:showVal val="0"/>
          <c:showCatName val="0"/>
          <c:showSerName val="0"/>
          <c:showPercent val="0"/>
          <c:showBubbleSize val="0"/>
        </c:dLbls>
        <c:smooth val="0"/>
        <c:axId val="460756960"/>
        <c:axId val="460758528"/>
      </c:lineChart>
      <c:catAx>
        <c:axId val="46075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60758528"/>
        <c:crosses val="autoZero"/>
        <c:auto val="1"/>
        <c:lblAlgn val="ctr"/>
        <c:lblOffset val="100"/>
        <c:noMultiLvlLbl val="0"/>
      </c:catAx>
      <c:valAx>
        <c:axId val="46075852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60756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wielkopolskim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4013147892490418"/>
                  <c:y val="6.1721500345031106E-2"/>
                </c:manualLayout>
              </c:layout>
              <c:tx>
                <c:rich>
                  <a:bodyPr/>
                  <a:lstStyle/>
                  <a:p>
                    <a:r>
                      <a:rPr lang="en-US" baseline="0" dirty="0" smtClean="0"/>
                      <a:t>1364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wielkopolskie</c:v>
                </c:pt>
                <c:pt idx="1">
                  <c:v>pozostałe województwa</c:v>
                </c:pt>
              </c:strCache>
            </c:strRef>
          </c:cat>
          <c:val>
            <c:numRef>
              <c:f>Arkusz1!$P$26:$P$27</c:f>
              <c:numCache>
                <c:formatCode>General</c:formatCode>
                <c:ptCount val="2"/>
                <c:pt idx="0">
                  <c:v>1364</c:v>
                </c:pt>
                <c:pt idx="1">
                  <c:v>10311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wielkopolskim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1377854753167585"/>
                  <c:y val="3.2346764365481008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wielkopolskie</c:v>
                </c:pt>
                <c:pt idx="1">
                  <c:v>pozostałe województwa</c:v>
                </c:pt>
              </c:strCache>
            </c:strRef>
          </c:cat>
          <c:val>
            <c:numRef>
              <c:f>wielkopolskie!$U$25:$U$26</c:f>
              <c:numCache>
                <c:formatCode>General</c:formatCode>
                <c:ptCount val="2"/>
                <c:pt idx="0">
                  <c:v>28</c:v>
                </c:pt>
                <c:pt idx="1">
                  <c:v>177</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wielkopolskie</c:v>
                </c:pt>
                <c:pt idx="1">
                  <c:v>pozostałe województwa</c:v>
                </c:pt>
              </c:strCache>
            </c:strRef>
          </c:cat>
          <c:val>
            <c:numRef>
              <c:f>wielkopolskie!$V$25:$V$26</c:f>
              <c:numCache>
                <c:formatCode>General</c:formatCode>
                <c:ptCount val="2"/>
                <c:pt idx="0">
                  <c:v>0.13930348258706468</c:v>
                </c:pt>
                <c:pt idx="1">
                  <c:v>0.88059701492537312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wielkopolskim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3</c:v>
                </c:pt>
                <c:pt idx="1">
                  <c:v>4</c:v>
                </c:pt>
                <c:pt idx="2">
                  <c:v>2</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9</c:v>
                </c:pt>
                <c:pt idx="1">
                  <c:v>6</c:v>
                </c:pt>
                <c:pt idx="2">
                  <c:v>5</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4</c:v>
                </c:pt>
                <c:pt idx="1">
                  <c:v>4</c:v>
                </c:pt>
                <c:pt idx="2">
                  <c:v>9</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11</c:v>
                </c:pt>
                <c:pt idx="1">
                  <c:v>12</c:v>
                </c:pt>
                <c:pt idx="2">
                  <c:v>12</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2</c:v>
                </c:pt>
                <c:pt idx="2">
                  <c:v>0</c:v>
                </c:pt>
              </c:numCache>
            </c:numRef>
          </c:val>
        </c:ser>
        <c:dLbls>
          <c:showLegendKey val="0"/>
          <c:showVal val="0"/>
          <c:showCatName val="0"/>
          <c:showSerName val="0"/>
          <c:showPercent val="0"/>
          <c:showBubbleSize val="0"/>
        </c:dLbls>
        <c:gapWidth val="150"/>
        <c:shape val="box"/>
        <c:axId val="460758136"/>
        <c:axId val="460753824"/>
        <c:axId val="0"/>
      </c:bar3DChart>
      <c:catAx>
        <c:axId val="460758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60753824"/>
        <c:crosses val="autoZero"/>
        <c:auto val="1"/>
        <c:lblAlgn val="ctr"/>
        <c:lblOffset val="100"/>
        <c:noMultiLvlLbl val="0"/>
      </c:catAx>
      <c:valAx>
        <c:axId val="46075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60758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wielkopolskim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28</c:v>
                </c:pt>
                <c:pt idx="1">
                  <c:v>24</c:v>
                </c:pt>
                <c:pt idx="2">
                  <c:v>27</c:v>
                </c:pt>
                <c:pt idx="3">
                  <c:v>26</c:v>
                </c:pt>
                <c:pt idx="4">
                  <c:v>28</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1</c:v>
                </c:pt>
                <c:pt idx="1">
                  <c:v>0</c:v>
                </c:pt>
                <c:pt idx="2">
                  <c:v>0</c:v>
                </c:pt>
                <c:pt idx="3">
                  <c:v>2</c:v>
                </c:pt>
                <c:pt idx="4">
                  <c:v>0</c:v>
                </c:pt>
              </c:numCache>
            </c:numRef>
          </c:val>
        </c:ser>
        <c:dLbls>
          <c:showLegendKey val="0"/>
          <c:showVal val="0"/>
          <c:showCatName val="0"/>
          <c:showSerName val="0"/>
          <c:showPercent val="0"/>
          <c:showBubbleSize val="0"/>
        </c:dLbls>
        <c:gapWidth val="150"/>
        <c:shape val="box"/>
        <c:axId val="460753432"/>
        <c:axId val="460754608"/>
        <c:axId val="0"/>
      </c:bar3DChart>
      <c:catAx>
        <c:axId val="460753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60754608"/>
        <c:crosses val="autoZero"/>
        <c:auto val="1"/>
        <c:lblAlgn val="ctr"/>
        <c:lblOffset val="100"/>
        <c:noMultiLvlLbl val="0"/>
      </c:catAx>
      <c:valAx>
        <c:axId val="46075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60753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2019-09-17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2019-09-17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2019-09-17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2019-09-17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2019-09-17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2019-09-17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2019-09-17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2019-09-17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2019-09-17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2019-09-17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2019-09-17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2019-09-17</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2019-09-17</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3.png"/><Relationship Id="rId7" Type="http://schemas.openxmlformats.org/officeDocument/2006/relationships/image" Target="../media/image64.emf"/><Relationship Id="rId12" Type="http://schemas.openxmlformats.org/officeDocument/2006/relationships/oleObject" Target="../embeddings/oleObject8.bin"/><Relationship Id="rId17" Type="http://schemas.openxmlformats.org/officeDocument/2006/relationships/image" Target="../media/image68.emf"/><Relationship Id="rId2" Type="http://schemas.openxmlformats.org/officeDocument/2006/relationships/slideLayout" Target="../slideLayouts/slideLayout12.xml"/><Relationship Id="rId16" Type="http://schemas.openxmlformats.org/officeDocument/2006/relationships/image" Target="../media/image67.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3.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05697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Konin, 20.09.2019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311647"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11 675*</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205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608340" y="1933602"/>
            <a:ext cx="2121093"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WIELKOPOLSKIE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608340" y="2319867"/>
            <a:ext cx="4990469"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1878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1364*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28 </a:t>
            </a:r>
            <a:r>
              <a:rPr lang="pl-PL" dirty="0" smtClean="0">
                <a:latin typeface="Arial" panose="020B0604020202020204" pitchFamily="34" charset="0"/>
                <a:cs typeface="Arial" panose="020B0604020202020204" pitchFamily="34" charset="0"/>
              </a:rPr>
              <a:t>wypadków i kolizji w 2018 r.</a:t>
            </a:r>
          </a:p>
        </p:txBody>
      </p:sp>
      <p:sp>
        <p:nvSpPr>
          <p:cNvPr id="2" name="pole tekstowe 1"/>
          <p:cNvSpPr txBox="1"/>
          <p:nvPr/>
        </p:nvSpPr>
        <p:spPr>
          <a:xfrm>
            <a:off x="977725" y="6383866"/>
            <a:ext cx="6219972" cy="369332"/>
          </a:xfrm>
          <a:prstGeom prst="rect">
            <a:avLst/>
          </a:prstGeom>
          <a:noFill/>
        </p:spPr>
        <p:txBody>
          <a:bodyPr wrap="none" rtlCol="0">
            <a:spAutoFit/>
          </a:bodyPr>
          <a:lstStyle/>
          <a:p>
            <a:r>
              <a:rPr lang="pl-PL" dirty="0" smtClean="0">
                <a:latin typeface="Ubuntu" panose="020B0504030602030204" pitchFamily="34" charset="0"/>
              </a:rPr>
              <a:t>*przejazdy kolejowo-drogowe na liniach eksploatowanych</a:t>
            </a:r>
            <a:endParaRPr lang="pl-PL" dirty="0">
              <a:latin typeface="Ubuntu" panose="020B0504030602030204" pitchFamily="34" charset="0"/>
            </a:endParaRP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444903013"/>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3633822772"/>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988088320"/>
              </p:ext>
            </p:extLst>
          </p:nvPr>
        </p:nvGraphicFramePr>
        <p:xfrm>
          <a:off x="5626267" y="518291"/>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478225199"/>
              </p:ext>
            </p:extLst>
          </p:nvPr>
        </p:nvGraphicFramePr>
        <p:xfrm>
          <a:off x="755628" y="1087932"/>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118018345"/>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348030794"/>
              </p:ext>
            </p:extLst>
          </p:nvPr>
        </p:nvGraphicFramePr>
        <p:xfrm>
          <a:off x="963305" y="1853126"/>
          <a:ext cx="9089405" cy="4459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83634100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974706981"/>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Przejazdy kolejowo-drogowe w Koninie</a:t>
            </a:r>
            <a:endParaRPr lang="pl-PL" sz="3200" b="1" dirty="0">
              <a:solidFill>
                <a:schemeClr val="bg1"/>
              </a:solidFill>
              <a:latin typeface="Arial" panose="020B0604020202020204" pitchFamily="34" charset="0"/>
              <a:cs typeface="Arial" panose="020B0604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772788679"/>
              </p:ext>
            </p:extLst>
          </p:nvPr>
        </p:nvGraphicFramePr>
        <p:xfrm>
          <a:off x="3129312" y="945086"/>
          <a:ext cx="5540555" cy="5167846"/>
        </p:xfrm>
        <a:graphic>
          <a:graphicData uri="http://schemas.openxmlformats.org/drawingml/2006/table">
            <a:tbl>
              <a:tblPr firstRow="1" firstCol="1" bandRow="1">
                <a:tableStyleId>{073A0DAA-6AF3-43AB-8588-CEC1D06C72B9}</a:tableStyleId>
              </a:tblPr>
              <a:tblGrid>
                <a:gridCol w="554056"/>
                <a:gridCol w="554056"/>
                <a:gridCol w="761826"/>
                <a:gridCol w="854169"/>
                <a:gridCol w="2816448"/>
              </a:tblGrid>
              <a:tr h="411185">
                <a:tc>
                  <a:txBody>
                    <a:bodyPr/>
                    <a:lstStyle/>
                    <a:p>
                      <a:pPr algn="ctr">
                        <a:spcAft>
                          <a:spcPts val="0"/>
                        </a:spcAft>
                      </a:pPr>
                      <a:r>
                        <a:rPr lang="pl-PL" sz="900" dirty="0">
                          <a:effectLst/>
                        </a:rPr>
                        <a:t>l.pl</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Nr linii</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dirty="0">
                          <a:effectLst/>
                        </a:rPr>
                        <a:t>Km</a:t>
                      </a:r>
                      <a:br>
                        <a:rPr lang="pl-PL" sz="900" dirty="0">
                          <a:effectLst/>
                        </a:rPr>
                      </a:br>
                      <a:r>
                        <a:rPr lang="pl-PL" sz="900" dirty="0">
                          <a:effectLst/>
                        </a:rPr>
                        <a:t>przejazdu</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Kategoria</a:t>
                      </a:r>
                      <a:br>
                        <a:rPr lang="pl-PL" sz="900">
                          <a:effectLst/>
                        </a:rPr>
                      </a:br>
                      <a:r>
                        <a:rPr lang="pl-PL" sz="900">
                          <a:effectLst/>
                        </a:rPr>
                        <a:t>przejazdu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Nazwa drogi lub nazwa ulicy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199,678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B</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 Rudzicka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202,988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B</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 Staromorzysławska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202,535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 Okólna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203,912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dirty="0">
                          <a:effectLst/>
                        </a:rPr>
                        <a:t>A</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 Torowa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207,808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B</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 Rumiankowa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252317">
                <a:tc gridSpan="5">
                  <a:txBody>
                    <a:bodyPr/>
                    <a:lstStyle/>
                    <a:p>
                      <a:pPr algn="ctr">
                        <a:spcAft>
                          <a:spcPts val="0"/>
                        </a:spcAft>
                      </a:pPr>
                      <a:r>
                        <a:rPr lang="pl-PL" sz="900" smtClean="0">
                          <a:effectLst/>
                        </a:rPr>
                        <a:t>linia nr 3 (tor dojazdowy do bocznic Konin-Pątnów) </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r>
              <a:tr h="392494">
                <a:tc>
                  <a:txBody>
                    <a:bodyPr/>
                    <a:lstStyle/>
                    <a:p>
                      <a:pPr algn="ctr">
                        <a:spcAft>
                          <a:spcPts val="0"/>
                        </a:spcAft>
                      </a:pPr>
                      <a:r>
                        <a:rPr lang="pl-PL" sz="900">
                          <a:effectLst/>
                        </a:rPr>
                        <a:t>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203,132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 Padarewskiego</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202,091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D</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ul.Gajowa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201,068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D</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droga dojazdowa do FUGO</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199,842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D</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ul.Brunatna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10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smtClean="0">
                          <a:effectLst/>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197,407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D</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ul.Jędrzejewskiego</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r h="411185">
                <a:tc>
                  <a:txBody>
                    <a:bodyPr/>
                    <a:lstStyle/>
                    <a:p>
                      <a:pPr algn="ctr">
                        <a:spcAft>
                          <a:spcPts val="0"/>
                        </a:spcAft>
                      </a:pPr>
                      <a:r>
                        <a:rPr lang="pl-PL" sz="900">
                          <a:effectLst/>
                        </a:rPr>
                        <a:t>11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dirty="0" smtClean="0">
                          <a:effectLst/>
                        </a:rPr>
                        <a:t>3</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dirty="0">
                          <a:effectLst/>
                        </a:rPr>
                        <a:t>197</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a:effectLst/>
                        </a:rPr>
                        <a:t>D</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c>
                  <a:txBody>
                    <a:bodyPr/>
                    <a:lstStyle/>
                    <a:p>
                      <a:pPr algn="ctr">
                        <a:spcAft>
                          <a:spcPts val="0"/>
                        </a:spcAft>
                      </a:pPr>
                      <a:r>
                        <a:rPr lang="pl-PL" sz="900" dirty="0" err="1">
                          <a:effectLst/>
                        </a:rPr>
                        <a:t>ul.Gosławicka</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6720" marR="36720" marT="0" marB="0" anchor="b"/>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jest to </a:t>
            </a:r>
            <a:r>
              <a:rPr lang="pl-PL" sz="2400" dirty="0" smtClean="0">
                <a:latin typeface="Arial" panose="020B0604020202020204" pitchFamily="34" charset="0"/>
                <a:cs typeface="Arial" panose="020B0604020202020204" pitchFamily="34" charset="0"/>
              </a:rPr>
              <a:t>informacja o zakazie </a:t>
            </a:r>
            <a:r>
              <a:rPr lang="pl-PL" sz="2400" dirty="0" smtClean="0">
                <a:latin typeface="Arial" panose="020B0604020202020204" pitchFamily="34" charset="0"/>
                <a:cs typeface="Arial" panose="020B0604020202020204" pitchFamily="34" charset="0"/>
              </a:rPr>
              <a:t>wjazdu na przejazd – służy do opuszczenia           przejazdu przez pojazdy, które są </a:t>
            </a:r>
            <a:r>
              <a:rPr lang="pl-PL" sz="2400" dirty="0" smtClean="0">
                <a:latin typeface="Arial" panose="020B0604020202020204" pitchFamily="34" charset="0"/>
                <a:cs typeface="Arial" panose="020B0604020202020204" pitchFamily="34" charset="0"/>
              </a:rPr>
              <a:t>już na przejeździe</a:t>
            </a: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45199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a:t>
            </a:r>
            <a:r>
              <a:rPr lang="pl-PL" sz="2400" dirty="0" smtClean="0">
                <a:latin typeface="Arial" panose="020B0604020202020204" pitchFamily="34" charset="0"/>
                <a:cs typeface="Arial" panose="020B0604020202020204" pitchFamily="34" charset="0"/>
              </a:rPr>
              <a:t>1997 r</a:t>
            </a:r>
            <a:r>
              <a:rPr lang="pl-PL" sz="2400" dirty="0">
                <a:latin typeface="Arial" panose="020B0604020202020204" pitchFamily="34" charset="0"/>
                <a:cs typeface="Arial" panose="020B0604020202020204" pitchFamily="34" charset="0"/>
              </a:rPr>
              <a:t>.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a:t>
            </a:r>
            <a:r>
              <a:rPr lang="pl-PL" sz="2400" dirty="0" smtClean="0">
                <a:latin typeface="Arial" panose="020B0604020202020204" pitchFamily="34" charset="0"/>
                <a:cs typeface="Arial" panose="020B0604020202020204" pitchFamily="34" charset="0"/>
              </a:rPr>
              <a:t>2 </a:t>
            </a:r>
            <a:r>
              <a:rPr lang="pl-PL" sz="2400" dirty="0">
                <a:latin typeface="Arial" panose="020B0604020202020204" pitchFamily="34" charset="0"/>
                <a:cs typeface="Arial" panose="020B0604020202020204" pitchFamily="34" charset="0"/>
              </a:rPr>
              <a:t>października </a:t>
            </a:r>
            <a:r>
              <a:rPr lang="pl-PL" sz="2400" dirty="0" smtClean="0">
                <a:latin typeface="Arial" panose="020B0604020202020204" pitchFamily="34" charset="0"/>
                <a:cs typeface="Arial" panose="020B0604020202020204" pitchFamily="34" charset="0"/>
              </a:rPr>
              <a:t>2018 r.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a:t>
            </a:r>
            <a:r>
              <a:rPr lang="pl-PL" sz="2400" dirty="0" smtClean="0">
                <a:latin typeface="Arial" panose="020B0604020202020204" pitchFamily="34" charset="0"/>
                <a:cs typeface="Arial" panose="020B0604020202020204" pitchFamily="34" charset="0"/>
              </a:rPr>
              <a:t>2018 r</a:t>
            </a:r>
            <a:r>
              <a:rPr lang="pl-PL" sz="2400" dirty="0">
                <a:latin typeface="Arial" panose="020B0604020202020204" pitchFamily="34" charset="0"/>
                <a:cs typeface="Arial" panose="020B0604020202020204" pitchFamily="34" charset="0"/>
              </a:rPr>
              <a:t>.</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a:t>
            </a:r>
            <a:r>
              <a:rPr lang="pl-PL" sz="2400" dirty="0" smtClean="0">
                <a:latin typeface="Arial" panose="020B0604020202020204" pitchFamily="34" charset="0"/>
                <a:cs typeface="Arial" panose="020B0604020202020204" pitchFamily="34" charset="0"/>
              </a:rPr>
              <a:t>razem </a:t>
            </a:r>
            <a:r>
              <a:rPr lang="pl-PL" sz="2400" dirty="0">
                <a:latin typeface="Arial" panose="020B0604020202020204" pitchFamily="34" charset="0"/>
                <a:cs typeface="Arial" panose="020B0604020202020204" pitchFamily="34" charset="0"/>
              </a:rPr>
              <a:t>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a:t>
            </a:r>
            <a:br>
              <a:rPr lang="pl-PL" sz="2000" b="1" dirty="0" smtClean="0">
                <a:solidFill>
                  <a:prstClr val="black"/>
                </a:solidFill>
                <a:latin typeface="Arial" panose="020B0604020202020204" pitchFamily="34" charset="0"/>
                <a:cs typeface="Arial" panose="020B0604020202020204" pitchFamily="34" charset="0"/>
              </a:rPr>
            </a:br>
            <a:r>
              <a:rPr lang="pl-PL" sz="2000" b="1" dirty="0" smtClean="0">
                <a:solidFill>
                  <a:prstClr val="black"/>
                </a:solidFill>
                <a:latin typeface="Arial" panose="020B0604020202020204" pitchFamily="34" charset="0"/>
                <a:cs typeface="Arial" panose="020B0604020202020204" pitchFamily="34" charset="0"/>
              </a:rPr>
              <a:t>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dirty="0" smtClean="0">
                <a:solidFill>
                  <a:prstClr val="black"/>
                </a:solidFill>
                <a:latin typeface="Arial" panose="020B0604020202020204" pitchFamily="34" charset="0"/>
                <a:cs typeface="Arial" panose="020B0604020202020204" pitchFamily="34" charset="0"/>
              </a:rPr>
            </a:br>
            <a:r>
              <a:rPr lang="pl-PL"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pojawiło się </a:t>
            </a:r>
          </a:p>
          <a:p>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377816"/>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3137634"/>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27556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27117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007514" y="1845653"/>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9079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845654"/>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67240"/>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61803"/>
            <a:ext cx="4275529" cy="646331"/>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a:t>
            </a:r>
          </a:p>
          <a:p>
            <a:r>
              <a:rPr lang="pl-PL" dirty="0" smtClean="0">
                <a:solidFill>
                  <a:prstClr val="black"/>
                </a:solidFill>
                <a:latin typeface="Arial" panose="020B0604020202020204" pitchFamily="34" charset="0"/>
                <a:cs typeface="Arial" panose="020B0604020202020204" pitchFamily="34" charset="0"/>
              </a:rPr>
              <a:t>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38591" y="439965"/>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24" y="1111650"/>
            <a:ext cx="5797025" cy="4812900"/>
          </a:xfrm>
          <a:prstGeom prst="rect">
            <a:avLst/>
          </a:prstGeom>
        </p:spPr>
      </p:pic>
      <p:sp>
        <p:nvSpPr>
          <p:cNvPr id="6" name="pole tekstowe 5"/>
          <p:cNvSpPr txBox="1"/>
          <p:nvPr/>
        </p:nvSpPr>
        <p:spPr>
          <a:xfrm>
            <a:off x="525918" y="558800"/>
            <a:ext cx="12732882" cy="461665"/>
          </a:xfrm>
          <a:prstGeom prst="rect">
            <a:avLst/>
          </a:prstGeom>
          <a:noFill/>
        </p:spPr>
        <p:txBody>
          <a:bodyPr wrap="square" rtlCol="0">
            <a:spAutoFit/>
          </a:bodyPr>
          <a:lstStyle/>
          <a:p>
            <a:r>
              <a:rPr lang="pl-PL" sz="2400" b="1" dirty="0" smtClean="0">
                <a:latin typeface="Arial" panose="020B0604020202020204" pitchFamily="34" charset="0"/>
                <a:cs typeface="Arial" panose="020B0604020202020204" pitchFamily="34" charset="0"/>
              </a:rPr>
              <a:t>Co musisz wiedzieć o naklejkach na przejazdach kolejowo-drogowych?</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54"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755"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756"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757"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58"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759"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60"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761"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30 801 000*</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205</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182"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183"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184"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235437" cy="369332"/>
          </a:xfrm>
          <a:prstGeom prst="rect">
            <a:avLst/>
          </a:prstGeom>
          <a:noFill/>
        </p:spPr>
        <p:txBody>
          <a:bodyPr wrap="none" rtlCol="0">
            <a:spAutoFit/>
          </a:bodyPr>
          <a:lstStyle/>
          <a:p>
            <a:r>
              <a:rPr lang="pl-PL" dirty="0" smtClean="0"/>
              <a:t>*stan na </a:t>
            </a:r>
            <a:r>
              <a:rPr lang="pl-PL" smtClean="0"/>
              <a:t>31 grudnia </a:t>
            </a:r>
            <a:r>
              <a:rPr lang="pl-PL" dirty="0" smtClean="0"/>
              <a:t>2018 r., GUS</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7061</TotalTime>
  <Words>2533</Words>
  <Application>Microsoft Office PowerPoint</Application>
  <PresentationFormat>Panoramiczny</PresentationFormat>
  <Paragraphs>579</Paragraphs>
  <Slides>53</Slides>
  <Notes>0</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4" baseType="lpstr">
      <vt:lpstr>Arial</vt:lpstr>
      <vt:lpstr>Calibri</vt:lpstr>
      <vt:lpstr>Calibri Light</vt:lpstr>
      <vt:lpstr>Courier New</vt:lpstr>
      <vt:lpstr>inherit</vt:lpstr>
      <vt:lpstr>Times New Roman</vt:lpstr>
      <vt:lpstr>Ubuntu</vt:lpstr>
      <vt:lpstr>Wingdings</vt:lpstr>
      <vt:lpstr>Motyw pakietu Office</vt:lpstr>
      <vt:lpstr>1_Motyw pakietu Office</vt:lpstr>
      <vt:lpstr>CorelDRAW</vt:lpstr>
      <vt:lpstr>Prezentacja programu PowerPoint</vt:lpstr>
      <vt:lpstr>Prezentacja programu PowerPoint</vt:lpstr>
      <vt:lpstr>Przejazdy kolejowo-drogowe w Koninie</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372</cp:revision>
  <dcterms:created xsi:type="dcterms:W3CDTF">2016-07-20T14:01:06Z</dcterms:created>
  <dcterms:modified xsi:type="dcterms:W3CDTF">2019-09-17T14:02:01Z</dcterms:modified>
</cp:coreProperties>
</file>