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327" r:id="rId4"/>
    <p:sldId id="325" r:id="rId5"/>
    <p:sldId id="334" r:id="rId6"/>
    <p:sldId id="257" r:id="rId7"/>
    <p:sldId id="258" r:id="rId8"/>
    <p:sldId id="335" r:id="rId9"/>
    <p:sldId id="259" r:id="rId10"/>
    <p:sldId id="329" r:id="rId11"/>
    <p:sldId id="260" r:id="rId12"/>
    <p:sldId id="263" r:id="rId13"/>
    <p:sldId id="264" r:id="rId14"/>
    <p:sldId id="265" r:id="rId15"/>
    <p:sldId id="266" r:id="rId16"/>
    <p:sldId id="267" r:id="rId17"/>
    <p:sldId id="268" r:id="rId18"/>
    <p:sldId id="333" r:id="rId19"/>
    <p:sldId id="269" r:id="rId20"/>
    <p:sldId id="261" r:id="rId21"/>
    <p:sldId id="286" r:id="rId22"/>
    <p:sldId id="287" r:id="rId23"/>
    <p:sldId id="289" r:id="rId24"/>
    <p:sldId id="290" r:id="rId25"/>
    <p:sldId id="291" r:id="rId26"/>
    <p:sldId id="292" r:id="rId27"/>
    <p:sldId id="303" r:id="rId28"/>
    <p:sldId id="304" r:id="rId29"/>
    <p:sldId id="305" r:id="rId30"/>
    <p:sldId id="306" r:id="rId31"/>
    <p:sldId id="307" r:id="rId32"/>
    <p:sldId id="308" r:id="rId33"/>
    <p:sldId id="309" r:id="rId34"/>
    <p:sldId id="310" r:id="rId35"/>
    <p:sldId id="311" r:id="rId36"/>
    <p:sldId id="312" r:id="rId37"/>
    <p:sldId id="279" r:id="rId38"/>
    <p:sldId id="281" r:id="rId39"/>
    <p:sldId id="282" r:id="rId40"/>
    <p:sldId id="283" r:id="rId41"/>
    <p:sldId id="284" r:id="rId42"/>
    <p:sldId id="280" r:id="rId43"/>
    <p:sldId id="314" r:id="rId44"/>
    <p:sldId id="315" r:id="rId45"/>
    <p:sldId id="316" r:id="rId46"/>
    <p:sldId id="317" r:id="rId47"/>
    <p:sldId id="318" r:id="rId48"/>
    <p:sldId id="319" r:id="rId49"/>
    <p:sldId id="320" r:id="rId50"/>
    <p:sldId id="321" r:id="rId51"/>
    <p:sldId id="331" r:id="rId52"/>
    <p:sldId id="322" r:id="rId53"/>
    <p:sldId id="323" r:id="rId54"/>
    <p:sldId id="324" r:id="rId55"/>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20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 pośredni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Bez stylu, bez siatki">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7AC3CCA-C797-4891-BE02-D94E43425B78}" styleName="Styl pośredni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27" autoAdjust="0"/>
    <p:restoredTop sz="96433" autoAdjust="0"/>
  </p:normalViewPr>
  <p:slideViewPr>
    <p:cSldViewPr snapToGrid="0">
      <p:cViewPr varScale="1">
        <p:scale>
          <a:sx n="113" d="100"/>
          <a:sy n="113" d="100"/>
        </p:scale>
        <p:origin x="198" y="96"/>
      </p:cViewPr>
      <p:guideLst>
        <p:guide orient="horz" pos="2137"/>
        <p:guide pos="204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plk043870\Desktop\Kopia%20wielkopolski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plk043870\Desktop\Kopia%20Kujawskopomorskie.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wielkopolskie!$P$51</c:f>
              <c:strCache>
                <c:ptCount val="1"/>
                <c:pt idx="0">
                  <c:v>liczba wypadków z osobami przebywającymi w miejscach niedozwolonych</c:v>
                </c:pt>
              </c:strCache>
            </c:strRef>
          </c:tx>
          <c:spPr>
            <a:ln w="28575" cap="rnd">
              <a:solidFill>
                <a:schemeClr val="accent1"/>
              </a:solidFill>
              <a:round/>
            </a:ln>
            <a:effectLst/>
          </c:spPr>
          <c:marker>
            <c:symbol val="none"/>
          </c:marker>
          <c:dLbls>
            <c:dLbl>
              <c:idx val="0"/>
              <c:layout>
                <c:manualLayout>
                  <c:x val="-3.302286308222923E-2"/>
                  <c:y val="0.10439453106112036"/>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3.4292973200776504E-2"/>
                  <c:y val="7.676068460376485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3.3022863082229278E-2"/>
                  <c:y val="9.82536762928191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3.5563083319323785E-2"/>
                  <c:y val="8.597196675621665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3.4292973200776504E-2"/>
                  <c:y val="7.676068460376497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2.5402202370945749E-2"/>
                  <c:y val="-7.983111198791556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4.0643523793512895E-2"/>
                  <c:y val="7.676068460376497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2.2861982133851006E-2"/>
                  <c:y val="8.904239414036736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3.8103303556418344E-3"/>
                  <c:y val="4.9126838146409467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wielkopolskie!$Q$50:$Y$50</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wielkopolskie!$Q$51:$Y$51</c:f>
              <c:numCache>
                <c:formatCode>General</c:formatCode>
                <c:ptCount val="9"/>
                <c:pt idx="0">
                  <c:v>312</c:v>
                </c:pt>
                <c:pt idx="1">
                  <c:v>337</c:v>
                </c:pt>
                <c:pt idx="2">
                  <c:v>240</c:v>
                </c:pt>
                <c:pt idx="3">
                  <c:v>223</c:v>
                </c:pt>
                <c:pt idx="4">
                  <c:v>224</c:v>
                </c:pt>
                <c:pt idx="5">
                  <c:v>222</c:v>
                </c:pt>
                <c:pt idx="6">
                  <c:v>183</c:v>
                </c:pt>
                <c:pt idx="7">
                  <c:v>203</c:v>
                </c:pt>
                <c:pt idx="8">
                  <c:v>202</c:v>
                </c:pt>
              </c:numCache>
            </c:numRef>
          </c:val>
          <c:smooth val="0"/>
        </c:ser>
        <c:ser>
          <c:idx val="1"/>
          <c:order val="1"/>
          <c:tx>
            <c:strRef>
              <c:f>wielkopolskie!$P$52</c:f>
              <c:strCache>
                <c:ptCount val="1"/>
                <c:pt idx="0">
                  <c:v>liczba wypadków i kolizji na przejazdach/przejściach kat. A-E z udziałem pojazdów i pieszych</c:v>
                </c:pt>
              </c:strCache>
            </c:strRef>
          </c:tx>
          <c:spPr>
            <a:ln w="28575" cap="rnd">
              <a:solidFill>
                <a:schemeClr val="accent2"/>
              </a:solidFill>
              <a:round/>
            </a:ln>
            <a:effectLst/>
          </c:spPr>
          <c:marker>
            <c:symbol val="none"/>
          </c:marker>
          <c:dLbls>
            <c:dLbl>
              <c:idx val="0"/>
              <c:layout>
                <c:manualLayout>
                  <c:x val="-2.1591872015303725E-2"/>
                  <c:y val="-7.061982983546377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2.4132092252398284E-2"/>
                  <c:y val="-9.518324890866862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5402202370945606E-2"/>
                  <c:y val="-9.211282152451799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2.1591872015303725E-2"/>
                  <c:y val="-0.10132410367696977"/>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905165177820917E-2"/>
                  <c:y val="-9.82536762928191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2.4132092252398377E-2"/>
                  <c:y val="-9.518324890866856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2.5402202370945561E-2"/>
                  <c:y val="-8.904239414036736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2.5402202370945559E-3"/>
                  <c:y val="-9.211282152451796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1.270110118547278E-3"/>
                  <c:y val="-5.8338120298861325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wielkopolskie!$Q$50:$Y$50</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wielkopolskie!$Q$52:$Y$52</c:f>
              <c:numCache>
                <c:formatCode>General</c:formatCode>
                <c:ptCount val="9"/>
                <c:pt idx="0">
                  <c:v>289</c:v>
                </c:pt>
                <c:pt idx="1">
                  <c:v>240</c:v>
                </c:pt>
                <c:pt idx="2">
                  <c:v>257</c:v>
                </c:pt>
                <c:pt idx="3">
                  <c:v>231</c:v>
                </c:pt>
                <c:pt idx="4">
                  <c:v>200</c:v>
                </c:pt>
                <c:pt idx="5">
                  <c:v>186</c:v>
                </c:pt>
                <c:pt idx="6">
                  <c:v>200</c:v>
                </c:pt>
                <c:pt idx="7">
                  <c:v>201</c:v>
                </c:pt>
                <c:pt idx="8">
                  <c:v>205</c:v>
                </c:pt>
              </c:numCache>
            </c:numRef>
          </c:val>
          <c:smooth val="0"/>
        </c:ser>
        <c:dLbls>
          <c:showLegendKey val="0"/>
          <c:showVal val="0"/>
          <c:showCatName val="0"/>
          <c:showSerName val="0"/>
          <c:showPercent val="0"/>
          <c:showBubbleSize val="0"/>
        </c:dLbls>
        <c:smooth val="0"/>
        <c:axId val="249416256"/>
        <c:axId val="249420960"/>
      </c:lineChart>
      <c:catAx>
        <c:axId val="2494162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249420960"/>
        <c:crosses val="autoZero"/>
        <c:auto val="1"/>
        <c:lblAlgn val="ctr"/>
        <c:lblOffset val="100"/>
        <c:noMultiLvlLbl val="0"/>
      </c:catAx>
      <c:valAx>
        <c:axId val="249420960"/>
        <c:scaling>
          <c:orientation val="minMax"/>
          <c:max val="350"/>
          <c:min val="1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24941625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47923378923043"/>
          <c:y val="0"/>
          <c:w val="0.89168564939069184"/>
          <c:h val="0.86613617510079022"/>
        </c:manualLayout>
      </c:layout>
      <c:lineChart>
        <c:grouping val="standard"/>
        <c:varyColors val="0"/>
        <c:ser>
          <c:idx val="0"/>
          <c:order val="0"/>
          <c:tx>
            <c:strRef>
              <c:f>świętokrzyskie!$D$54</c:f>
              <c:strCache>
                <c:ptCount val="1"/>
                <c:pt idx="0">
                  <c:v>zabici</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świętokrzyskie!$H$53:$L$53</c:f>
              <c:numCache>
                <c:formatCode>General</c:formatCode>
                <c:ptCount val="5"/>
                <c:pt idx="0">
                  <c:v>2014</c:v>
                </c:pt>
                <c:pt idx="1">
                  <c:v>2015</c:v>
                </c:pt>
                <c:pt idx="2">
                  <c:v>2016</c:v>
                </c:pt>
                <c:pt idx="3">
                  <c:v>2017</c:v>
                </c:pt>
                <c:pt idx="4">
                  <c:v>2018</c:v>
                </c:pt>
              </c:numCache>
            </c:numRef>
          </c:cat>
          <c:val>
            <c:numRef>
              <c:f>świętokrzyskie!$H$54:$L$54</c:f>
              <c:numCache>
                <c:formatCode>General</c:formatCode>
                <c:ptCount val="5"/>
                <c:pt idx="0">
                  <c:v>8</c:v>
                </c:pt>
                <c:pt idx="1">
                  <c:v>7</c:v>
                </c:pt>
                <c:pt idx="2">
                  <c:v>7</c:v>
                </c:pt>
                <c:pt idx="3">
                  <c:v>7</c:v>
                </c:pt>
                <c:pt idx="4">
                  <c:v>5</c:v>
                </c:pt>
              </c:numCache>
            </c:numRef>
          </c:val>
          <c:smooth val="0"/>
        </c:ser>
        <c:ser>
          <c:idx val="1"/>
          <c:order val="1"/>
          <c:tx>
            <c:strRef>
              <c:f>świętokrzyskie!$D$55</c:f>
              <c:strCache>
                <c:ptCount val="1"/>
                <c:pt idx="0">
                  <c:v>ciężko ranni</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świętokrzyskie!$H$53:$L$53</c:f>
              <c:numCache>
                <c:formatCode>General</c:formatCode>
                <c:ptCount val="5"/>
                <c:pt idx="0">
                  <c:v>2014</c:v>
                </c:pt>
                <c:pt idx="1">
                  <c:v>2015</c:v>
                </c:pt>
                <c:pt idx="2">
                  <c:v>2016</c:v>
                </c:pt>
                <c:pt idx="3">
                  <c:v>2017</c:v>
                </c:pt>
                <c:pt idx="4">
                  <c:v>2018</c:v>
                </c:pt>
              </c:numCache>
            </c:numRef>
          </c:cat>
          <c:val>
            <c:numRef>
              <c:f>świętokrzyskie!$H$55:$L$55</c:f>
              <c:numCache>
                <c:formatCode>General</c:formatCode>
                <c:ptCount val="5"/>
                <c:pt idx="0">
                  <c:v>5</c:v>
                </c:pt>
                <c:pt idx="1">
                  <c:v>5</c:v>
                </c:pt>
                <c:pt idx="2">
                  <c:v>6</c:v>
                </c:pt>
                <c:pt idx="3">
                  <c:v>1</c:v>
                </c:pt>
                <c:pt idx="4">
                  <c:v>3</c:v>
                </c:pt>
              </c:numCache>
            </c:numRef>
          </c:val>
          <c:smooth val="0"/>
        </c:ser>
        <c:dLbls>
          <c:showLegendKey val="0"/>
          <c:showVal val="0"/>
          <c:showCatName val="0"/>
          <c:showSerName val="0"/>
          <c:showPercent val="0"/>
          <c:showBubbleSize val="0"/>
        </c:dLbls>
        <c:smooth val="0"/>
        <c:axId val="460753040"/>
        <c:axId val="460755000"/>
      </c:lineChart>
      <c:catAx>
        <c:axId val="460753040"/>
        <c:scaling>
          <c:orientation val="minMax"/>
        </c:scaling>
        <c:delete val="1"/>
        <c:axPos val="b"/>
        <c:numFmt formatCode="General" sourceLinked="1"/>
        <c:majorTickMark val="none"/>
        <c:minorTickMark val="none"/>
        <c:tickLblPos val="nextTo"/>
        <c:crossAx val="460755000"/>
        <c:crosses val="autoZero"/>
        <c:auto val="1"/>
        <c:lblAlgn val="ctr"/>
        <c:lblOffset val="100"/>
        <c:noMultiLvlLbl val="0"/>
      </c:catAx>
      <c:valAx>
        <c:axId val="460755000"/>
        <c:scaling>
          <c:orientation val="minMax"/>
          <c:max val="25"/>
        </c:scaling>
        <c:delete val="1"/>
        <c:axPos val="l"/>
        <c:numFmt formatCode="General" sourceLinked="1"/>
        <c:majorTickMark val="none"/>
        <c:minorTickMark val="none"/>
        <c:tickLblPos val="nextTo"/>
        <c:crossAx val="460753040"/>
        <c:crosses val="autoZero"/>
        <c:crossBetween val="between"/>
      </c:valAx>
      <c:spPr>
        <a:noFill/>
        <a:ln w="25400">
          <a:noFill/>
        </a:ln>
        <a:effectLst/>
      </c:spPr>
    </c:plotArea>
    <c:legend>
      <c:legendPos val="b"/>
      <c:layout>
        <c:manualLayout>
          <c:xMode val="edge"/>
          <c:yMode val="edge"/>
          <c:x val="0.4701436452661093"/>
          <c:y val="0.95881147582343973"/>
          <c:w val="0.18825797728234137"/>
          <c:h val="4.038136511375948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394813534662805E-2"/>
          <c:y val="3.9549145655383658E-2"/>
          <c:w val="0.93514678472809554"/>
          <c:h val="0.67489335947341444"/>
        </c:manualLayout>
      </c:layout>
      <c:lineChart>
        <c:grouping val="standard"/>
        <c:varyColors val="0"/>
        <c:ser>
          <c:idx val="0"/>
          <c:order val="0"/>
          <c:tx>
            <c:strRef>
              <c:f>wielkopolskie!$L$57:$P$57</c:f>
              <c:strCache>
                <c:ptCount val="5"/>
                <c:pt idx="4">
                  <c:v>liczba ciężko rannych w wypadkach na przejazdach kat. A-D z udziałem pojazdów (Polska)</c:v>
                </c:pt>
              </c:strCache>
            </c:strRef>
          </c:tx>
          <c:spPr>
            <a:ln w="28575" cap="rnd">
              <a:solidFill>
                <a:schemeClr val="accent1"/>
              </a:solidFill>
              <a:round/>
            </a:ln>
            <a:effectLst/>
          </c:spPr>
          <c:marker>
            <c:symbol val="none"/>
          </c:marker>
          <c:dLbls>
            <c:dLbl>
              <c:idx val="0"/>
              <c:layout>
                <c:manualLayout>
                  <c:x val="-3.0587276675549363E-2"/>
                  <c:y val="8.21167942207018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3.4257749876615264E-2"/>
                  <c:y val="8.21167942207018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3.1810767742571355E-2"/>
                  <c:y val="7.116788832460833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3.5481240943637325E-2"/>
                  <c:y val="8.211679422070192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5.5057098015988813E-2"/>
                  <c:y val="1.09489058960935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3.1810767742571314E-2"/>
                  <c:y val="9.85401530648422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3.7928223077681185E-2"/>
                  <c:y val="7.390511479863173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2.4469821340439471E-2"/>
                  <c:y val="5.2539411798531624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wielkopolskie!$Q$56:$Y$56</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wielkopolskie!$Q$57:$Y$57</c:f>
              <c:numCache>
                <c:formatCode>General</c:formatCode>
                <c:ptCount val="9"/>
                <c:pt idx="0">
                  <c:v>46</c:v>
                </c:pt>
                <c:pt idx="1">
                  <c:v>46</c:v>
                </c:pt>
                <c:pt idx="2">
                  <c:v>27</c:v>
                </c:pt>
                <c:pt idx="3">
                  <c:v>31</c:v>
                </c:pt>
                <c:pt idx="4">
                  <c:v>21</c:v>
                </c:pt>
                <c:pt idx="5">
                  <c:v>34</c:v>
                </c:pt>
                <c:pt idx="6">
                  <c:v>30</c:v>
                </c:pt>
                <c:pt idx="7">
                  <c:v>25</c:v>
                </c:pt>
                <c:pt idx="8">
                  <c:v>26</c:v>
                </c:pt>
              </c:numCache>
            </c:numRef>
          </c:val>
          <c:smooth val="0"/>
        </c:ser>
        <c:ser>
          <c:idx val="1"/>
          <c:order val="1"/>
          <c:tx>
            <c:strRef>
              <c:f>wielkopolskie!$L$58:$P$58</c:f>
              <c:strCache>
                <c:ptCount val="5"/>
                <c:pt idx="4">
                  <c:v>liczba ciężko rannych w wypadkach na przejazdach/przejściach kat. A-E z udziałem pojazdów i pieszych (Polska) </c:v>
                </c:pt>
              </c:strCache>
            </c:strRef>
          </c:tx>
          <c:spPr>
            <a:ln w="28575" cap="rnd">
              <a:solidFill>
                <a:schemeClr val="accent2"/>
              </a:solidFill>
              <a:round/>
            </a:ln>
            <a:effectLst/>
          </c:spPr>
          <c:marker>
            <c:symbol val="none"/>
          </c:marker>
          <c:dLbls>
            <c:dLbl>
              <c:idx val="0"/>
              <c:layout>
                <c:manualLayout>
                  <c:x val="-1.4681892804263706E-2"/>
                  <c:y val="-5.474452948046796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6.1174553351099129E-3"/>
                  <c:y val="-5.74817559544913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5644374691538159E-3"/>
                  <c:y val="-7.664234127265517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2234910670219826E-2"/>
                  <c:y val="-6.29562089025381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345840173724171E-2"/>
                  <c:y val="-9.306570011679561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9.7879285361757891E-3"/>
                  <c:y val="-7.11678883246083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6.1174553351098677E-3"/>
                  <c:y val="-7.390511479863173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9.7879285361757891E-3"/>
                  <c:y val="-9.4570941237357029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wielkopolskie!$Q$56:$Y$56</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wielkopolskie!$Q$58:$Y$58</c:f>
              <c:numCache>
                <c:formatCode>General</c:formatCode>
                <c:ptCount val="9"/>
                <c:pt idx="0">
                  <c:v>56</c:v>
                </c:pt>
                <c:pt idx="1">
                  <c:v>51</c:v>
                </c:pt>
                <c:pt idx="2">
                  <c:v>36</c:v>
                </c:pt>
                <c:pt idx="3">
                  <c:v>36</c:v>
                </c:pt>
                <c:pt idx="4">
                  <c:v>24</c:v>
                </c:pt>
                <c:pt idx="5">
                  <c:v>40</c:v>
                </c:pt>
                <c:pt idx="6">
                  <c:v>37</c:v>
                </c:pt>
                <c:pt idx="7">
                  <c:v>28</c:v>
                </c:pt>
                <c:pt idx="8">
                  <c:v>32</c:v>
                </c:pt>
              </c:numCache>
            </c:numRef>
          </c:val>
          <c:smooth val="0"/>
        </c:ser>
        <c:dLbls>
          <c:showLegendKey val="0"/>
          <c:showVal val="0"/>
          <c:showCatName val="0"/>
          <c:showSerName val="0"/>
          <c:showPercent val="0"/>
          <c:showBubbleSize val="0"/>
        </c:dLbls>
        <c:smooth val="0"/>
        <c:axId val="460755784"/>
        <c:axId val="460756176"/>
      </c:lineChart>
      <c:catAx>
        <c:axId val="460755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60756176"/>
        <c:crosses val="autoZero"/>
        <c:auto val="1"/>
        <c:lblAlgn val="ctr"/>
        <c:lblOffset val="100"/>
        <c:noMultiLvlLbl val="0"/>
      </c:catAx>
      <c:valAx>
        <c:axId val="460756176"/>
        <c:scaling>
          <c:orientation val="minMax"/>
          <c:min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60755784"/>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l-PL"/>
          </a:p>
        </c:txPr>
      </c:legendEntry>
      <c:legendEntry>
        <c:idx val="1"/>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pl-PL"/>
          </a:p>
        </c:txPr>
      </c:legendEntry>
      <c:layout>
        <c:manualLayout>
          <c:xMode val="edge"/>
          <c:yMode val="edge"/>
          <c:x val="7.5850954896242662E-2"/>
          <c:y val="0.80428034864657239"/>
          <c:w val="0.84829799386963534"/>
          <c:h val="0.19571965135342767"/>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426054989233306E-2"/>
          <c:y val="2.717578786460691E-2"/>
          <c:w val="0.93841205503845349"/>
          <c:h val="0.67343108606747948"/>
        </c:manualLayout>
      </c:layout>
      <c:lineChart>
        <c:grouping val="standard"/>
        <c:varyColors val="0"/>
        <c:ser>
          <c:idx val="0"/>
          <c:order val="0"/>
          <c:tx>
            <c:strRef>
              <c:f>wielkopolskie!$P$65</c:f>
              <c:strCache>
                <c:ptCount val="1"/>
                <c:pt idx="0">
                  <c:v>liczba zabitych w wypadkach na przejazdach/przejściach kat. A-E z udziałem pojazdów i pieszych (Polska) </c:v>
                </c:pt>
              </c:strCache>
            </c:strRef>
          </c:tx>
          <c:spPr>
            <a:ln w="28575" cap="rnd">
              <a:solidFill>
                <a:srgbClr val="ED7D31"/>
              </a:solidFill>
              <a:round/>
            </a:ln>
            <a:effectLst/>
          </c:spPr>
          <c:marker>
            <c:symbol val="none"/>
          </c:marker>
          <c:dLbls>
            <c:dLbl>
              <c:idx val="0"/>
              <c:layout>
                <c:manualLayout>
                  <c:x val="-1.1618899723131683E-2"/>
                  <c:y val="-7.837839505818154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8.1332298061921361E-3"/>
                  <c:y val="-4.864865900162992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5.8094498615658416E-3"/>
                  <c:y val="-4.594595572376160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2780789695444852E-2"/>
                  <c:y val="-5.405406555736658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8.1332298061921778E-3"/>
                  <c:y val="-8.378380161391825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2.20759094739502E-2"/>
                  <c:y val="-6.486487866883991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1.5104569640071189E-2"/>
                  <c:y val="-6.486487866883987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4.647559889252844E-3"/>
                  <c:y val="-8.6486504891786525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wielkopolskie!$Q$64:$Y$64</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wielkopolskie!$Q$65:$Y$65</c:f>
              <c:numCache>
                <c:formatCode>General</c:formatCode>
                <c:ptCount val="9"/>
                <c:pt idx="0">
                  <c:v>52</c:v>
                </c:pt>
                <c:pt idx="1">
                  <c:v>62</c:v>
                </c:pt>
                <c:pt idx="2">
                  <c:v>59</c:v>
                </c:pt>
                <c:pt idx="3">
                  <c:v>49</c:v>
                </c:pt>
                <c:pt idx="4">
                  <c:v>42</c:v>
                </c:pt>
                <c:pt idx="5">
                  <c:v>53</c:v>
                </c:pt>
                <c:pt idx="6">
                  <c:v>48</c:v>
                </c:pt>
                <c:pt idx="7">
                  <c:v>47</c:v>
                </c:pt>
                <c:pt idx="8">
                  <c:v>48</c:v>
                </c:pt>
              </c:numCache>
            </c:numRef>
          </c:val>
          <c:smooth val="0"/>
        </c:ser>
        <c:ser>
          <c:idx val="1"/>
          <c:order val="1"/>
          <c:tx>
            <c:strRef>
              <c:f>wielkopolskie!$P$66</c:f>
              <c:strCache>
                <c:ptCount val="1"/>
                <c:pt idx="0">
                  <c:v>liczba zabitych w wypadkach na przejazdach kat. A-D z udziałem pojazdów (Polska)</c:v>
                </c:pt>
              </c:strCache>
            </c:strRef>
          </c:tx>
          <c:spPr>
            <a:ln w="28575" cap="rnd">
              <a:solidFill>
                <a:srgbClr val="0070C0"/>
              </a:solidFill>
              <a:round/>
            </a:ln>
            <a:effectLst/>
          </c:spPr>
          <c:marker>
            <c:symbol val="none"/>
          </c:marker>
          <c:dLbls>
            <c:dLbl>
              <c:idx val="0"/>
              <c:layout>
                <c:manualLayout>
                  <c:x val="-2.5561579390889703E-2"/>
                  <c:y val="7.027028522457655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3.3694809197081926E-2"/>
                  <c:y val="7.297298850244478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788535933551604E-2"/>
                  <c:y val="7.567569178031310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3.0209139280142377E-2"/>
                  <c:y val="7.837839505818143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2.788535933551604E-2"/>
                  <c:y val="5.675676883523481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2.9047249307829207E-2"/>
                  <c:y val="8.108109833604987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3.2532919224768711E-2"/>
                  <c:y val="6.486487866883990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8.1332298061921778E-3"/>
                  <c:y val="6.216217539097156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wielkopolskie!$Q$64:$Y$64</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wielkopolskie!$Q$66:$Y$66</c:f>
              <c:numCache>
                <c:formatCode>General</c:formatCode>
                <c:ptCount val="9"/>
                <c:pt idx="0">
                  <c:v>29</c:v>
                </c:pt>
                <c:pt idx="1">
                  <c:v>32</c:v>
                </c:pt>
                <c:pt idx="2">
                  <c:v>37</c:v>
                </c:pt>
                <c:pt idx="3">
                  <c:v>36</c:v>
                </c:pt>
                <c:pt idx="4">
                  <c:v>24</c:v>
                </c:pt>
                <c:pt idx="5">
                  <c:v>33</c:v>
                </c:pt>
                <c:pt idx="6">
                  <c:v>30</c:v>
                </c:pt>
                <c:pt idx="7">
                  <c:v>29</c:v>
                </c:pt>
                <c:pt idx="8">
                  <c:v>34</c:v>
                </c:pt>
              </c:numCache>
            </c:numRef>
          </c:val>
          <c:smooth val="0"/>
        </c:ser>
        <c:dLbls>
          <c:showLegendKey val="0"/>
          <c:showVal val="0"/>
          <c:showCatName val="0"/>
          <c:showSerName val="0"/>
          <c:showPercent val="0"/>
          <c:showBubbleSize val="0"/>
        </c:dLbls>
        <c:smooth val="0"/>
        <c:axId val="460756960"/>
        <c:axId val="460758528"/>
      </c:lineChart>
      <c:catAx>
        <c:axId val="4607569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pl-PL"/>
          </a:p>
        </c:txPr>
        <c:crossAx val="460758528"/>
        <c:crosses val="autoZero"/>
        <c:auto val="1"/>
        <c:lblAlgn val="ctr"/>
        <c:lblOffset val="100"/>
        <c:noMultiLvlLbl val="0"/>
      </c:catAx>
      <c:valAx>
        <c:axId val="460758528"/>
        <c:scaling>
          <c:orientation val="minMax"/>
          <c:min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6075696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600" b="1" dirty="0" smtClean="0">
                <a:latin typeface="Arial" panose="020B0604020202020204" pitchFamily="34" charset="0"/>
                <a:cs typeface="Arial" panose="020B0604020202020204" pitchFamily="34" charset="0"/>
              </a:rPr>
              <a:t>Liczba oraz procentowy</a:t>
            </a:r>
            <a:r>
              <a:rPr lang="pl-PL" sz="1600" b="1" baseline="0" dirty="0" smtClean="0">
                <a:latin typeface="Arial" panose="020B0604020202020204" pitchFamily="34" charset="0"/>
                <a:cs typeface="Arial" panose="020B0604020202020204" pitchFamily="34" charset="0"/>
              </a:rPr>
              <a:t> </a:t>
            </a:r>
            <a:r>
              <a:rPr lang="pl-PL" sz="1600" b="1" baseline="0" dirty="0">
                <a:latin typeface="Arial" panose="020B0604020202020204" pitchFamily="34" charset="0"/>
                <a:cs typeface="Arial" panose="020B0604020202020204" pitchFamily="34" charset="0"/>
              </a:rPr>
              <a:t>udział </a:t>
            </a:r>
            <a:r>
              <a:rPr lang="pl-PL" sz="1600" b="1" u="sng" baseline="0" dirty="0" smtClean="0">
                <a:latin typeface="Arial" panose="020B0604020202020204" pitchFamily="34" charset="0"/>
                <a:cs typeface="Arial" panose="020B0604020202020204" pitchFamily="34" charset="0"/>
              </a:rPr>
              <a:t>w skali kraju</a:t>
            </a:r>
            <a:r>
              <a:rPr lang="pl-PL" sz="1600" b="1" baseline="0" dirty="0" smtClean="0">
                <a:latin typeface="Arial" panose="020B0604020202020204" pitchFamily="34" charset="0"/>
                <a:cs typeface="Arial" panose="020B0604020202020204" pitchFamily="34" charset="0"/>
              </a:rPr>
              <a:t> przejazdów/przejść kat</a:t>
            </a:r>
            <a:r>
              <a:rPr lang="pl-PL" sz="1600" b="1" baseline="0" dirty="0">
                <a:latin typeface="Arial" panose="020B0604020202020204" pitchFamily="34" charset="0"/>
                <a:cs typeface="Arial" panose="020B0604020202020204" pitchFamily="34" charset="0"/>
              </a:rPr>
              <a:t>. </a:t>
            </a:r>
            <a:r>
              <a:rPr lang="pl-PL" sz="1600" b="1" baseline="0" dirty="0" smtClean="0">
                <a:latin typeface="Arial" panose="020B0604020202020204" pitchFamily="34" charset="0"/>
                <a:cs typeface="Arial" panose="020B0604020202020204" pitchFamily="34" charset="0"/>
              </a:rPr>
              <a:t>A-E </a:t>
            </a:r>
            <a:br>
              <a:rPr lang="pl-PL" sz="1600" b="1" baseline="0" dirty="0" smtClean="0">
                <a:latin typeface="Arial" panose="020B0604020202020204" pitchFamily="34" charset="0"/>
                <a:cs typeface="Arial" panose="020B0604020202020204" pitchFamily="34" charset="0"/>
              </a:rPr>
            </a:br>
            <a:r>
              <a:rPr lang="pl-PL" sz="1600" b="1" baseline="0" dirty="0" smtClean="0">
                <a:latin typeface="Arial" panose="020B0604020202020204" pitchFamily="34" charset="0"/>
                <a:cs typeface="Arial" panose="020B0604020202020204" pitchFamily="34" charset="0"/>
              </a:rPr>
              <a:t>na liniach eksploatowanych </a:t>
            </a:r>
            <a:br>
              <a:rPr lang="pl-PL" sz="1600" b="1" baseline="0" dirty="0" smtClean="0">
                <a:latin typeface="Arial" panose="020B0604020202020204" pitchFamily="34" charset="0"/>
                <a:cs typeface="Arial" panose="020B0604020202020204" pitchFamily="34" charset="0"/>
              </a:rPr>
            </a:br>
            <a:r>
              <a:rPr lang="pl-PL" sz="1600" b="1" baseline="0" dirty="0" smtClean="0">
                <a:latin typeface="Arial" panose="020B0604020202020204" pitchFamily="34" charset="0"/>
                <a:cs typeface="Arial" panose="020B0604020202020204" pitchFamily="34" charset="0"/>
              </a:rPr>
              <a:t>i nieeksploatowanych </a:t>
            </a:r>
          </a:p>
          <a:p>
            <a:pPr>
              <a:defRPr sz="1600">
                <a:latin typeface="Arial" panose="020B0604020202020204" pitchFamily="34" charset="0"/>
                <a:cs typeface="Arial" panose="020B0604020202020204" pitchFamily="34" charset="0"/>
              </a:defRPr>
            </a:pPr>
            <a:r>
              <a:rPr lang="pl-PL" sz="1600" b="1" u="sng" baseline="0" dirty="0" smtClean="0">
                <a:latin typeface="Arial" panose="020B0604020202020204" pitchFamily="34" charset="0"/>
                <a:cs typeface="Arial" panose="020B0604020202020204" pitchFamily="34" charset="0"/>
              </a:rPr>
              <a:t>w </a:t>
            </a:r>
            <a:r>
              <a:rPr lang="pl-PL" sz="1600" b="1" u="sng" baseline="0" dirty="0">
                <a:latin typeface="Arial" panose="020B0604020202020204" pitchFamily="34" charset="0"/>
                <a:cs typeface="Arial" panose="020B0604020202020204" pitchFamily="34" charset="0"/>
              </a:rPr>
              <a:t>woj. wielkopolskim</a:t>
            </a:r>
            <a:endParaRPr lang="pl-PL" sz="1600" b="1" u="sng" dirty="0">
              <a:latin typeface="Arial" panose="020B0604020202020204" pitchFamily="34" charset="0"/>
              <a:cs typeface="Arial" panose="020B0604020202020204" pitchFamily="34" charset="0"/>
            </a:endParaRPr>
          </a:p>
        </c:rich>
      </c:tx>
      <c:layout>
        <c:manualLayout>
          <c:xMode val="edge"/>
          <c:yMode val="edge"/>
          <c:x val="0.11279409227424234"/>
          <c:y val="1.0044501508858813E-3"/>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3.4591389427106954E-2"/>
          <c:y val="0.85864292961715893"/>
          <c:w val="0.39585117850670065"/>
          <c:h val="7.5936530660940096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600" b="1" baseline="0" dirty="0" smtClean="0">
                <a:latin typeface="Arial" panose="020B0604020202020204" pitchFamily="34" charset="0"/>
                <a:cs typeface="Arial" panose="020B0604020202020204" pitchFamily="34" charset="0"/>
              </a:rPr>
              <a:t>Liczba zdarzeń </a:t>
            </a:r>
          </a:p>
          <a:p>
            <a:pPr>
              <a:defRPr sz="1600">
                <a:latin typeface="Arial" panose="020B0604020202020204" pitchFamily="34" charset="0"/>
                <a:cs typeface="Arial" panose="020B0604020202020204" pitchFamily="34" charset="0"/>
              </a:defRPr>
            </a:pPr>
            <a:r>
              <a:rPr lang="pl-PL" sz="1600" b="1" baseline="0" dirty="0" smtClean="0">
                <a:latin typeface="Arial" panose="020B0604020202020204" pitchFamily="34" charset="0"/>
                <a:cs typeface="Arial" panose="020B0604020202020204" pitchFamily="34" charset="0"/>
              </a:rPr>
              <a:t>oraz procentowy udział </a:t>
            </a:r>
            <a:r>
              <a:rPr lang="pl-PL" sz="1600" b="1" u="sng" baseline="0" dirty="0" smtClean="0">
                <a:latin typeface="Arial" panose="020B0604020202020204" pitchFamily="34" charset="0"/>
                <a:cs typeface="Arial" panose="020B0604020202020204" pitchFamily="34" charset="0"/>
              </a:rPr>
              <a:t>w skali kraju</a:t>
            </a:r>
            <a:endParaRPr lang="pl-PL" sz="1600" b="1" u="sng" baseline="0" dirty="0">
              <a:latin typeface="Arial" panose="020B0604020202020204" pitchFamily="34" charset="0"/>
              <a:cs typeface="Arial" panose="020B0604020202020204" pitchFamily="34" charset="0"/>
            </a:endParaRPr>
          </a:p>
          <a:p>
            <a:pPr>
              <a:defRPr sz="1600">
                <a:latin typeface="Arial" panose="020B0604020202020204" pitchFamily="34" charset="0"/>
                <a:cs typeface="Arial" panose="020B0604020202020204" pitchFamily="34" charset="0"/>
              </a:defRPr>
            </a:pPr>
            <a:r>
              <a:rPr lang="pl-PL" sz="1600" b="1" baseline="0" dirty="0">
                <a:latin typeface="Arial" panose="020B0604020202020204" pitchFamily="34" charset="0"/>
                <a:cs typeface="Arial" panose="020B0604020202020204" pitchFamily="34" charset="0"/>
              </a:rPr>
              <a:t>na </a:t>
            </a:r>
            <a:r>
              <a:rPr lang="pl-PL" sz="1600" b="1" baseline="0" dirty="0" smtClean="0">
                <a:latin typeface="Arial" panose="020B0604020202020204" pitchFamily="34" charset="0"/>
                <a:cs typeface="Arial" panose="020B0604020202020204" pitchFamily="34" charset="0"/>
              </a:rPr>
              <a:t>przejazdach/przejściach kat. A-E</a:t>
            </a:r>
            <a:endParaRPr lang="pl-PL" sz="1600" b="1" baseline="0" dirty="0">
              <a:latin typeface="Arial" panose="020B0604020202020204" pitchFamily="34" charset="0"/>
              <a:cs typeface="Arial" panose="020B0604020202020204" pitchFamily="34" charset="0"/>
            </a:endParaRPr>
          </a:p>
          <a:p>
            <a:pPr>
              <a:defRPr sz="1600">
                <a:latin typeface="Arial" panose="020B0604020202020204" pitchFamily="34" charset="0"/>
                <a:cs typeface="Arial" panose="020B0604020202020204" pitchFamily="34" charset="0"/>
              </a:defRPr>
            </a:pPr>
            <a:r>
              <a:rPr lang="pl-PL" sz="1600" b="1" u="sng" baseline="0" dirty="0">
                <a:latin typeface="Arial" panose="020B0604020202020204" pitchFamily="34" charset="0"/>
                <a:cs typeface="Arial" panose="020B0604020202020204" pitchFamily="34" charset="0"/>
              </a:rPr>
              <a:t>w </a:t>
            </a:r>
            <a:r>
              <a:rPr lang="pl-PL" sz="1600" b="1" u="sng" baseline="0" dirty="0" smtClean="0">
                <a:latin typeface="Arial" panose="020B0604020202020204" pitchFamily="34" charset="0"/>
                <a:cs typeface="Arial" panose="020B0604020202020204" pitchFamily="34" charset="0"/>
              </a:rPr>
              <a:t>woj. wielkopolskim</a:t>
            </a:r>
            <a:r>
              <a:rPr lang="pl-PL" sz="1600" b="1" baseline="0" dirty="0" smtClean="0">
                <a:latin typeface="Arial" panose="020B0604020202020204" pitchFamily="34" charset="0"/>
                <a:cs typeface="Arial" panose="020B0604020202020204" pitchFamily="34" charset="0"/>
              </a:rPr>
              <a:t> w 2015 r.</a:t>
            </a:r>
            <a:endParaRPr lang="pl-PL" sz="1600" b="1" dirty="0">
              <a:latin typeface="Arial" panose="020B0604020202020204" pitchFamily="34" charset="0"/>
              <a:cs typeface="Arial" panose="020B0604020202020204" pitchFamily="34" charset="0"/>
            </a:endParaRPr>
          </a:p>
        </c:rich>
      </c:tx>
      <c:layout>
        <c:manualLayout>
          <c:xMode val="edge"/>
          <c:yMode val="edge"/>
          <c:x val="0.17385698423981724"/>
          <c:y val="2.5370008240420905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4.0679376883445119E-2"/>
          <c:y val="0.88254704053631117"/>
          <c:w val="0.35922747612277633"/>
          <c:h val="6.0972629090816778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pl-PL" sz="1600" b="1" baseline="0" dirty="0" smtClean="0">
                <a:latin typeface="Arial" panose="020B0604020202020204" pitchFamily="34" charset="0"/>
                <a:cs typeface="Arial" panose="020B0604020202020204" pitchFamily="34" charset="0"/>
              </a:rPr>
              <a:t>Liczba zdarzeń </a:t>
            </a:r>
          </a:p>
          <a:p>
            <a:pPr>
              <a:defRPr sz="1600" b="1"/>
            </a:pPr>
            <a:r>
              <a:rPr lang="pl-PL" sz="1600" b="1" baseline="0" dirty="0" smtClean="0">
                <a:latin typeface="Arial" panose="020B0604020202020204" pitchFamily="34" charset="0"/>
                <a:cs typeface="Arial" panose="020B0604020202020204" pitchFamily="34" charset="0"/>
              </a:rPr>
              <a:t>oraz procentowy udział </a:t>
            </a:r>
            <a:r>
              <a:rPr lang="pl-PL" sz="1600" b="1" u="sng" baseline="0" dirty="0" smtClean="0">
                <a:latin typeface="Arial" panose="020B0604020202020204" pitchFamily="34" charset="0"/>
                <a:cs typeface="Arial" panose="020B0604020202020204" pitchFamily="34" charset="0"/>
              </a:rPr>
              <a:t>w skali kraju</a:t>
            </a:r>
          </a:p>
          <a:p>
            <a:pPr>
              <a:defRPr sz="1600" b="1"/>
            </a:pPr>
            <a:r>
              <a:rPr lang="pl-PL" sz="1600" b="1" baseline="0" dirty="0" smtClean="0">
                <a:latin typeface="Arial" panose="020B0604020202020204" pitchFamily="34" charset="0"/>
                <a:cs typeface="Arial" panose="020B0604020202020204" pitchFamily="34" charset="0"/>
              </a:rPr>
              <a:t>na przejazdach/przejściach kat. A-E</a:t>
            </a:r>
          </a:p>
          <a:p>
            <a:pPr>
              <a:defRPr sz="1600" b="1"/>
            </a:pPr>
            <a:r>
              <a:rPr lang="pl-PL" sz="1600" b="1" u="sng" baseline="0" dirty="0" smtClean="0">
                <a:latin typeface="Arial" panose="020B0604020202020204" pitchFamily="34" charset="0"/>
                <a:cs typeface="Arial" panose="020B0604020202020204" pitchFamily="34" charset="0"/>
              </a:rPr>
              <a:t>w woj. kujawsko-pomorskim </a:t>
            </a:r>
          </a:p>
          <a:p>
            <a:pPr>
              <a:defRPr sz="1600" b="1"/>
            </a:pPr>
            <a:r>
              <a:rPr lang="pl-PL" sz="1600" b="1" baseline="0" dirty="0" smtClean="0">
                <a:latin typeface="Arial" panose="020B0604020202020204" pitchFamily="34" charset="0"/>
                <a:cs typeface="Arial" panose="020B0604020202020204" pitchFamily="34" charset="0"/>
              </a:rPr>
              <a:t>w 2015 r.</a:t>
            </a:r>
            <a:endParaRPr lang="pl-PL" sz="1600" b="1" dirty="0">
              <a:latin typeface="Arial" panose="020B0604020202020204" pitchFamily="34" charset="0"/>
              <a:cs typeface="Arial" panose="020B0604020202020204" pitchFamily="34" charset="0"/>
            </a:endParaRPr>
          </a:p>
        </c:rich>
      </c:tx>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rtl="0">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pl-PL" sz="1800" b="1" i="0" baseline="0">
                <a:effectLst/>
              </a:rPr>
              <a:t>Liczba oraz procentowy udział</a:t>
            </a:r>
          </a:p>
          <a:p>
            <a:pPr>
              <a:defRPr/>
            </a:pPr>
            <a:r>
              <a:rPr lang="pl-PL" sz="1800" b="1" i="0" baseline="0">
                <a:effectLst/>
              </a:rPr>
              <a:t> </a:t>
            </a:r>
            <a:r>
              <a:rPr lang="pl-PL" sz="1800" b="1" i="0" u="sng" baseline="0">
                <a:effectLst/>
              </a:rPr>
              <a:t>w skali kraju</a:t>
            </a:r>
            <a:r>
              <a:rPr lang="pl-PL" sz="1800" b="1" i="0" baseline="0">
                <a:effectLst/>
              </a:rPr>
              <a:t> przejazdów/przejść kat. A-E </a:t>
            </a:r>
          </a:p>
          <a:p>
            <a:pPr>
              <a:defRPr/>
            </a:pPr>
            <a:r>
              <a:rPr lang="pl-PL" sz="1800" b="1" i="0" baseline="0">
                <a:effectLst/>
              </a:rPr>
              <a:t>na liniach eksploatowanych </a:t>
            </a:r>
            <a:br>
              <a:rPr lang="pl-PL" sz="1800" b="1" i="0" baseline="0">
                <a:effectLst/>
              </a:rPr>
            </a:br>
            <a:r>
              <a:rPr lang="pl-PL" sz="1800" b="1" i="0" baseline="0">
                <a:effectLst/>
              </a:rPr>
              <a:t>i nieeksploatowanych </a:t>
            </a:r>
            <a:endParaRPr lang="pl-PL">
              <a:effectLst/>
            </a:endParaRPr>
          </a:p>
          <a:p>
            <a:pPr>
              <a:defRPr/>
            </a:pPr>
            <a:r>
              <a:rPr lang="pl-PL" sz="1800" b="1" i="0" u="sng" baseline="0">
                <a:effectLst/>
              </a:rPr>
              <a:t>w woj. kujawsko-pomorskim</a:t>
            </a:r>
            <a:endParaRPr lang="pl-PL">
              <a:effectLst/>
            </a:endParaRP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Liczba oraz procentowy udział</a:t>
            </a:r>
          </a:p>
          <a:p>
            <a:pPr>
              <a:defRPr sz="1800">
                <a:latin typeface="Arial" panose="020B0604020202020204" pitchFamily="34" charset="0"/>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 </a:t>
            </a:r>
            <a:r>
              <a:rPr lang="pl-PL" sz="1800" b="1" i="0" u="sng" baseline="0" dirty="0">
                <a:effectLst/>
                <a:latin typeface="Arial" panose="020B0604020202020204" pitchFamily="34" charset="0"/>
                <a:cs typeface="Arial" panose="020B0604020202020204" pitchFamily="34" charset="0"/>
              </a:rPr>
              <a:t>w skali kraju</a:t>
            </a:r>
            <a:r>
              <a:rPr lang="pl-PL" sz="1800" b="1" i="0" baseline="0" dirty="0">
                <a:effectLst/>
                <a:latin typeface="Arial" panose="020B0604020202020204" pitchFamily="34" charset="0"/>
                <a:cs typeface="Arial" panose="020B0604020202020204" pitchFamily="34" charset="0"/>
              </a:rPr>
              <a:t> przejazdów/przejść kat. A-E </a:t>
            </a:r>
          </a:p>
          <a:p>
            <a:pPr>
              <a:defRPr sz="1800">
                <a:latin typeface="Arial" panose="020B0604020202020204" pitchFamily="34" charset="0"/>
                <a:cs typeface="Arial" panose="020B0604020202020204" pitchFamily="34" charset="0"/>
              </a:defRPr>
            </a:pPr>
            <a:r>
              <a:rPr lang="pl-PL" sz="1800" b="1" i="0" baseline="0" dirty="0">
                <a:effectLst/>
                <a:latin typeface="Arial" panose="020B0604020202020204" pitchFamily="34" charset="0"/>
                <a:cs typeface="Arial" panose="020B0604020202020204" pitchFamily="34" charset="0"/>
              </a:rPr>
              <a:t>na liniach eksploatowanych </a:t>
            </a:r>
            <a:br>
              <a:rPr lang="pl-PL" sz="1800" b="1" i="0" baseline="0" dirty="0">
                <a:effectLst/>
                <a:latin typeface="Arial" panose="020B0604020202020204" pitchFamily="34" charset="0"/>
                <a:cs typeface="Arial" panose="020B0604020202020204" pitchFamily="34" charset="0"/>
              </a:rPr>
            </a:br>
            <a:r>
              <a:rPr lang="pl-PL" sz="1800" b="1" i="0" baseline="0" dirty="0">
                <a:effectLst/>
                <a:latin typeface="Arial" panose="020B0604020202020204" pitchFamily="34" charset="0"/>
                <a:cs typeface="Arial" panose="020B0604020202020204" pitchFamily="34" charset="0"/>
              </a:rPr>
              <a:t>i nieeksploatowanych </a:t>
            </a:r>
            <a:endParaRPr lang="pl-PL" sz="1800" dirty="0">
              <a:effectLst/>
              <a:latin typeface="Arial" panose="020B0604020202020204" pitchFamily="34" charset="0"/>
              <a:cs typeface="Arial" panose="020B0604020202020204" pitchFamily="34" charset="0"/>
            </a:endParaRPr>
          </a:p>
          <a:p>
            <a:pPr>
              <a:defRPr sz="1800">
                <a:latin typeface="Arial" panose="020B0604020202020204" pitchFamily="34" charset="0"/>
                <a:cs typeface="Arial" panose="020B0604020202020204" pitchFamily="34" charset="0"/>
              </a:defRPr>
            </a:pPr>
            <a:r>
              <a:rPr lang="pl-PL" sz="1800" b="1" i="0" u="sng" baseline="0" dirty="0">
                <a:effectLst/>
                <a:latin typeface="Arial" panose="020B0604020202020204" pitchFamily="34" charset="0"/>
                <a:cs typeface="Arial" panose="020B0604020202020204" pitchFamily="34" charset="0"/>
              </a:rPr>
              <a:t>w woj. </a:t>
            </a:r>
            <a:r>
              <a:rPr lang="pl-PL" sz="1800" b="1" i="0" u="sng" baseline="0" dirty="0" smtClean="0">
                <a:effectLst/>
                <a:latin typeface="Arial" panose="020B0604020202020204" pitchFamily="34" charset="0"/>
                <a:cs typeface="Arial" panose="020B0604020202020204" pitchFamily="34" charset="0"/>
              </a:rPr>
              <a:t>wielkopolskim</a:t>
            </a:r>
            <a:endParaRPr lang="pl-PL" sz="1800" dirty="0">
              <a:effectLst/>
              <a:latin typeface="Arial" panose="020B0604020202020204" pitchFamily="34" charset="0"/>
              <a:cs typeface="Arial" panose="020B0604020202020204" pitchFamily="34" charset="0"/>
            </a:endParaRPr>
          </a:p>
        </c:rich>
      </c:tx>
      <c:layout>
        <c:manualLayout>
          <c:xMode val="edge"/>
          <c:yMode val="edge"/>
          <c:x val="0.20969857955212173"/>
          <c:y val="1.4521607370420858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ser>
          <c:idx val="0"/>
          <c:order val="0"/>
          <c:spPr>
            <a:solidFill>
              <a:schemeClr val="bg1">
                <a:lumMod val="65000"/>
              </a:schemeClr>
            </a:solidFill>
          </c:spPr>
          <c:dPt>
            <c:idx val="0"/>
            <c:bubble3D val="0"/>
            <c:spPr>
              <a:solidFill>
                <a:srgbClr val="FF0000"/>
              </a:solidFill>
              <a:ln w="19050">
                <a:solidFill>
                  <a:schemeClr val="lt1"/>
                </a:solidFill>
              </a:ln>
              <a:effectLst/>
            </c:spPr>
          </c:dPt>
          <c:dPt>
            <c:idx val="1"/>
            <c:bubble3D val="0"/>
            <c:spPr>
              <a:solidFill>
                <a:schemeClr val="bg1">
                  <a:lumMod val="65000"/>
                </a:schemeClr>
              </a:solidFill>
              <a:ln w="19050">
                <a:solidFill>
                  <a:schemeClr val="lt1"/>
                </a:solidFill>
              </a:ln>
              <a:effectLst/>
            </c:spPr>
          </c:dPt>
          <c:dLbls>
            <c:dLbl>
              <c:idx val="0"/>
              <c:layout>
                <c:manualLayout>
                  <c:x val="0.14013147892490418"/>
                  <c:y val="6.1721500345031106E-2"/>
                </c:manualLayout>
              </c:layout>
              <c:tx>
                <c:rich>
                  <a:bodyPr/>
                  <a:lstStyle/>
                  <a:p>
                    <a:r>
                      <a:rPr lang="en-US" baseline="0" dirty="0" smtClean="0"/>
                      <a:t>1364 </a:t>
                    </a:r>
                    <a:r>
                      <a:rPr lang="en-US" dirty="0" err="1" smtClean="0"/>
                      <a:t>szt</a:t>
                    </a:r>
                    <a:r>
                      <a:rPr lang="en-US" dirty="0" smtClean="0"/>
                      <a:t>.;</a:t>
                    </a:r>
                  </a:p>
                  <a:p>
                    <a:r>
                      <a:rPr lang="en-US" baseline="0" dirty="0" smtClean="0"/>
                      <a:t> </a:t>
                    </a:r>
                    <a:fld id="{39671C1D-FBB0-4B3C-8265-B566E81920B1}" type="PERCENTAGE">
                      <a:rPr lang="en-US" baseline="0"/>
                      <a:pPr/>
                      <a:t>[PROCENTOWE]</a:t>
                    </a:fld>
                    <a:endParaRPr lang="en-US" baseline="0" dirty="0" smtClean="0"/>
                  </a:p>
                </c:rich>
              </c:tx>
              <c:showLegendKey val="0"/>
              <c:showVal val="1"/>
              <c:showCatName val="0"/>
              <c:showSerName val="0"/>
              <c:showPercent val="1"/>
              <c:showBubbleSize val="0"/>
              <c:extLst>
                <c:ext xmlns:c15="http://schemas.microsoft.com/office/drawing/2012/chart" uri="{CE6537A1-D6FC-4f65-9D91-7224C49458BB}">
                  <c15:layout>
                    <c:manualLayout>
                      <c:w val="0.15712320785924699"/>
                      <c:h val="0.1575594399690663"/>
                    </c:manualLayout>
                  </c15:layout>
                  <c15:dlblFieldTable/>
                  <c15:showDataLabelsRange val="0"/>
                </c:ext>
              </c:extLst>
            </c:dLbl>
            <c:dLbl>
              <c:idx val="1"/>
              <c:layout>
                <c:manualLayout>
                  <c:x val="6.5192037492232485E-2"/>
                  <c:y val="-0.21656862040727973"/>
                </c:manualLayout>
              </c:layout>
              <c:tx>
                <c:rich>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fld id="{49C2B7A0-5E09-42E7-81DA-A76E8744370B}" type="VALUE">
                      <a:rPr lang="en-US" b="1" smtClean="0">
                        <a:latin typeface="Arial" panose="020B0604020202020204" pitchFamily="34" charset="0"/>
                        <a:cs typeface="Arial" panose="020B0604020202020204" pitchFamily="34" charset="0"/>
                      </a:rPr>
                      <a:pPr>
                        <a:defRPr sz="1800" b="1">
                          <a:solidFill>
                            <a:schemeClr val="bg1"/>
                          </a:solidFill>
                          <a:latin typeface="Arial" panose="020B0604020202020204" pitchFamily="34" charset="0"/>
                          <a:cs typeface="Arial" panose="020B0604020202020204" pitchFamily="34" charset="0"/>
                        </a:defRPr>
                      </a:pPr>
                      <a:t>[WARTOŚĆ]</a:t>
                    </a:fld>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szt</a:t>
                    </a:r>
                    <a:r>
                      <a:rPr lang="en-US" b="1" dirty="0" smtClean="0">
                        <a:latin typeface="Arial" panose="020B0604020202020204" pitchFamily="34" charset="0"/>
                        <a:cs typeface="Arial" panose="020B0604020202020204" pitchFamily="34" charset="0"/>
                      </a:rPr>
                      <a:t>.</a:t>
                    </a:r>
                    <a:r>
                      <a:rPr lang="en-US" b="1" baseline="0" dirty="0" smtClean="0">
                        <a:latin typeface="Arial" panose="020B0604020202020204" pitchFamily="34" charset="0"/>
                        <a:cs typeface="Arial" panose="020B0604020202020204" pitchFamily="34" charset="0"/>
                      </a:rPr>
                      <a:t>; </a:t>
                    </a:r>
                    <a:fld id="{1698CE7C-EF75-49B0-BAC9-C62D6D51C252}" type="PERCENTAGE">
                      <a:rPr lang="en-US" b="1" baseline="0">
                        <a:latin typeface="Arial" panose="020B0604020202020204" pitchFamily="34" charset="0"/>
                        <a:cs typeface="Arial" panose="020B0604020202020204" pitchFamily="34" charset="0"/>
                      </a:rPr>
                      <a:pPr>
                        <a:defRPr sz="1800" b="1">
                          <a:solidFill>
                            <a:schemeClr val="bg1"/>
                          </a:solidFill>
                          <a:latin typeface="Arial" panose="020B0604020202020204" pitchFamily="34" charset="0"/>
                          <a:cs typeface="Arial" panose="020B0604020202020204" pitchFamily="34" charset="0"/>
                        </a:defRPr>
                      </a:pPr>
                      <a:t>[PROCENTOWE]</a:t>
                    </a:fld>
                    <a:endParaRPr lang="en-US" b="1" baseline="0" dirty="0" smtClean="0">
                      <a:latin typeface="Arial" panose="020B0604020202020204" pitchFamily="34" charset="0"/>
                      <a:cs typeface="Arial" panose="020B0604020202020204" pitchFamily="34" charset="0"/>
                    </a:endParaRPr>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extLs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Arkusz1!$O$26:$O$27</c:f>
              <c:strCache>
                <c:ptCount val="2"/>
                <c:pt idx="0">
                  <c:v>wielkopolskie</c:v>
                </c:pt>
                <c:pt idx="1">
                  <c:v>pozostałe województwa</c:v>
                </c:pt>
              </c:strCache>
            </c:strRef>
          </c:cat>
          <c:val>
            <c:numRef>
              <c:f>Arkusz1!$P$26:$P$27</c:f>
              <c:numCache>
                <c:formatCode>General</c:formatCode>
                <c:ptCount val="2"/>
                <c:pt idx="0">
                  <c:v>1364</c:v>
                </c:pt>
                <c:pt idx="1">
                  <c:v>10311</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dirty="0">
                <a:latin typeface="Arial" panose="020B0604020202020204" pitchFamily="34" charset="0"/>
                <a:cs typeface="Arial" panose="020B0604020202020204" pitchFamily="34" charset="0"/>
              </a:rPr>
              <a:t>Liczba zdarzeń </a:t>
            </a: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oraz procentowy udział w skali kraju</a:t>
            </a: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na przejazdach/przejściach kat. A-E</a:t>
            </a:r>
          </a:p>
          <a:p>
            <a:pPr>
              <a:defRPr sz="1800" b="1">
                <a:latin typeface="Arial" panose="020B0604020202020204" pitchFamily="34" charset="0"/>
                <a:cs typeface="Arial" panose="020B0604020202020204" pitchFamily="34" charset="0"/>
              </a:defRPr>
            </a:pPr>
            <a:r>
              <a:rPr lang="pl-PL" sz="1800" b="1" u="sng" dirty="0">
                <a:latin typeface="Arial" panose="020B0604020202020204" pitchFamily="34" charset="0"/>
                <a:cs typeface="Arial" panose="020B0604020202020204" pitchFamily="34" charset="0"/>
              </a:rPr>
              <a:t>w </a:t>
            </a:r>
            <a:r>
              <a:rPr lang="pl-PL" sz="1800" b="1" u="sng" dirty="0" smtClean="0">
                <a:latin typeface="Arial" panose="020B0604020202020204" pitchFamily="34" charset="0"/>
                <a:cs typeface="Arial" panose="020B0604020202020204" pitchFamily="34" charset="0"/>
              </a:rPr>
              <a:t>woj. wielkopolskim</a:t>
            </a:r>
            <a:r>
              <a:rPr lang="pl-PL" sz="1800" b="1" dirty="0" smtClean="0">
                <a:latin typeface="Arial" panose="020B0604020202020204" pitchFamily="34" charset="0"/>
                <a:cs typeface="Arial" panose="020B0604020202020204" pitchFamily="34" charset="0"/>
              </a:rPr>
              <a:t> </a:t>
            </a:r>
            <a:endParaRPr lang="pl-PL" sz="1800" b="1" dirty="0">
              <a:latin typeface="Arial" panose="020B0604020202020204" pitchFamily="34" charset="0"/>
              <a:cs typeface="Arial" panose="020B0604020202020204" pitchFamily="34" charset="0"/>
            </a:endParaRPr>
          </a:p>
          <a:p>
            <a:pPr>
              <a:defRPr sz="1800" b="1">
                <a:latin typeface="Arial" panose="020B0604020202020204" pitchFamily="34" charset="0"/>
                <a:cs typeface="Arial" panose="020B0604020202020204" pitchFamily="34" charset="0"/>
              </a:defRPr>
            </a:pPr>
            <a:r>
              <a:rPr lang="pl-PL" sz="1800" b="1" dirty="0">
                <a:latin typeface="Arial" panose="020B0604020202020204" pitchFamily="34" charset="0"/>
                <a:cs typeface="Arial" panose="020B0604020202020204" pitchFamily="34" charset="0"/>
              </a:rPr>
              <a:t>w </a:t>
            </a:r>
            <a:r>
              <a:rPr lang="pl-PL" sz="1800" b="1" dirty="0" smtClean="0">
                <a:latin typeface="Arial" panose="020B0604020202020204" pitchFamily="34" charset="0"/>
                <a:cs typeface="Arial" panose="020B0604020202020204" pitchFamily="34" charset="0"/>
              </a:rPr>
              <a:t>2018 roku</a:t>
            </a:r>
            <a:endParaRPr lang="pl-PL" sz="1800" b="1" dirty="0">
              <a:latin typeface="Arial" panose="020B0604020202020204" pitchFamily="34" charset="0"/>
              <a:cs typeface="Arial" panose="020B0604020202020204" pitchFamily="34" charset="0"/>
            </a:endParaRPr>
          </a:p>
        </c:rich>
      </c:tx>
      <c:layout>
        <c:manualLayout>
          <c:xMode val="edge"/>
          <c:yMode val="edge"/>
          <c:x val="0.22526767675360659"/>
          <c:y val="2.6768810981919078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manualLayout>
          <c:layoutTarget val="inner"/>
          <c:xMode val="edge"/>
          <c:yMode val="edge"/>
          <c:x val="0.31285882130587167"/>
          <c:y val="0.34100571783335498"/>
          <c:w val="0.4115252138796755"/>
          <c:h val="0.53779671799431283"/>
        </c:manualLayout>
      </c:layout>
      <c:pieChart>
        <c:varyColors val="1"/>
        <c:ser>
          <c:idx val="0"/>
          <c:order val="0"/>
          <c:spPr>
            <a:solidFill>
              <a:srgbClr val="FF0000"/>
            </a:solidFill>
          </c:spPr>
          <c:dPt>
            <c:idx val="0"/>
            <c:bubble3D val="0"/>
            <c:spPr>
              <a:solidFill>
                <a:srgbClr val="FF0000"/>
              </a:solidFill>
              <a:ln w="19050">
                <a:solidFill>
                  <a:schemeClr val="lt1"/>
                </a:solidFill>
              </a:ln>
              <a:effectLst/>
            </c:spPr>
          </c:dPt>
          <c:dPt>
            <c:idx val="1"/>
            <c:bubble3D val="0"/>
            <c:spPr>
              <a:solidFill>
                <a:schemeClr val="bg1">
                  <a:lumMod val="65000"/>
                </a:schemeClr>
              </a:solidFill>
              <a:ln w="19050">
                <a:solidFill>
                  <a:schemeClr val="lt1"/>
                </a:solidFill>
              </a:ln>
              <a:effectLst/>
            </c:spPr>
          </c:dPt>
          <c:dLbls>
            <c:dLbl>
              <c:idx val="0"/>
              <c:layout>
                <c:manualLayout>
                  <c:x val="0.11377854753167585"/>
                  <c:y val="3.2346764365481008E-3"/>
                </c:manualLayout>
              </c:layout>
              <c:tx>
                <c:rich>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fld id="{51A3B08E-4D5D-4B1B-9722-C4CD3838E09B}" type="VALUE">
                      <a:rPr lang="en-US" smtClean="0"/>
                      <a:pPr>
                        <a:defRPr sz="1800" b="1">
                          <a:latin typeface="Arial" panose="020B0604020202020204" pitchFamily="34" charset="0"/>
                          <a:cs typeface="Arial" panose="020B0604020202020204" pitchFamily="34" charset="0"/>
                        </a:defRPr>
                      </a:pPr>
                      <a:t>[WARTOŚĆ]</a:t>
                    </a:fld>
                    <a:r>
                      <a:rPr lang="en-US" dirty="0" smtClean="0"/>
                      <a:t> </a:t>
                    </a:r>
                    <a:r>
                      <a:rPr lang="en-US" dirty="0" err="1" smtClean="0"/>
                      <a:t>szt</a:t>
                    </a:r>
                    <a:r>
                      <a:rPr lang="en-US" dirty="0" smtClean="0"/>
                      <a:t>.</a:t>
                    </a:r>
                    <a:r>
                      <a:rPr lang="en-US" baseline="0" dirty="0" smtClean="0"/>
                      <a:t>; </a:t>
                    </a:r>
                    <a:fld id="{722B9814-6361-415A-907C-0B4380D3A9C8}" type="PERCENTAGE">
                      <a:rPr lang="en-US" baseline="0"/>
                      <a:pPr>
                        <a:defRPr sz="1800" b="1">
                          <a:latin typeface="Arial" panose="020B0604020202020204" pitchFamily="34" charset="0"/>
                          <a:cs typeface="Arial" panose="020B0604020202020204" pitchFamily="34" charset="0"/>
                        </a:defRPr>
                      </a:pPr>
                      <a:t>[PROCENTOWE]</a:t>
                    </a:fld>
                    <a:endParaRPr lang="en-US" baseline="0" dirty="0" smtClean="0"/>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extLst>
                <c:ext xmlns:c15="http://schemas.microsoft.com/office/drawing/2012/chart" uri="{CE6537A1-D6FC-4f65-9D91-7224C49458BB}">
                  <c15:layout/>
                  <c15:dlblFieldTable/>
                  <c15:showDataLabelsRange val="0"/>
                </c:ext>
              </c:extLst>
            </c:dLbl>
            <c:dLbl>
              <c:idx val="1"/>
              <c:layout>
                <c:manualLayout>
                  <c:x val="-0.13176897080133895"/>
                  <c:y val="-4.3555365642413142E-2"/>
                </c:manualLayout>
              </c:layout>
              <c:tx>
                <c:rich>
                  <a:bodyPr/>
                  <a:lstStyle/>
                  <a:p>
                    <a:fld id="{A63A6A8F-2911-4F30-8159-0EA71E7BE10F}" type="VALUE">
                      <a:rPr lang="en-US" sz="1800" smtClean="0"/>
                      <a:pPr/>
                      <a:t>[WARTOŚĆ]</a:t>
                    </a:fld>
                    <a:r>
                      <a:rPr lang="en-US" sz="1800" dirty="0" smtClean="0"/>
                      <a:t> </a:t>
                    </a:r>
                    <a:r>
                      <a:rPr lang="en-US" sz="1800" dirty="0" err="1" smtClean="0"/>
                      <a:t>szt</a:t>
                    </a:r>
                    <a:r>
                      <a:rPr lang="en-US" sz="1800" dirty="0" smtClean="0"/>
                      <a:t>.</a:t>
                    </a:r>
                    <a:r>
                      <a:rPr lang="en-US" sz="1800" baseline="0" dirty="0" smtClean="0"/>
                      <a:t>; </a:t>
                    </a:r>
                    <a:fld id="{8C486999-A7FF-4E34-801D-9997B760C104}" type="PERCENTAGE">
                      <a:rPr lang="en-US" sz="1800" baseline="0"/>
                      <a:pPr/>
                      <a:t>[PROCENTOWE]</a:t>
                    </a:fld>
                    <a:endParaRPr lang="en-US" sz="1800" baseline="0" dirty="0" smtClean="0"/>
                  </a:p>
                </c:rich>
              </c:tx>
              <c:showLegendKey val="0"/>
              <c:showVal val="1"/>
              <c:showCatName val="0"/>
              <c:showSerName val="0"/>
              <c:showPercent val="1"/>
              <c:showBubbleSize val="0"/>
              <c:extLs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4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wielkopolskie!$T$25:$T$26</c:f>
              <c:strCache>
                <c:ptCount val="2"/>
                <c:pt idx="0">
                  <c:v>wielkopolskie</c:v>
                </c:pt>
                <c:pt idx="1">
                  <c:v>pozostałe województwa</c:v>
                </c:pt>
              </c:strCache>
            </c:strRef>
          </c:cat>
          <c:val>
            <c:numRef>
              <c:f>wielkopolskie!$U$25:$U$26</c:f>
              <c:numCache>
                <c:formatCode>General</c:formatCode>
                <c:ptCount val="2"/>
                <c:pt idx="0">
                  <c:v>28</c:v>
                </c:pt>
                <c:pt idx="1">
                  <c:v>177</c:v>
                </c:pt>
              </c:numCache>
            </c:numRef>
          </c:val>
        </c:ser>
        <c:ser>
          <c:idx val="1"/>
          <c:order val="1"/>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cat>
            <c:strRef>
              <c:f>wielkopolskie!$T$25:$T$26</c:f>
              <c:strCache>
                <c:ptCount val="2"/>
                <c:pt idx="0">
                  <c:v>wielkopolskie</c:v>
                </c:pt>
                <c:pt idx="1">
                  <c:v>pozostałe województwa</c:v>
                </c:pt>
              </c:strCache>
            </c:strRef>
          </c:cat>
          <c:val>
            <c:numRef>
              <c:f>wielkopolskie!$V$25:$V$26</c:f>
              <c:numCache>
                <c:formatCode>General</c:formatCode>
                <c:ptCount val="2"/>
                <c:pt idx="0">
                  <c:v>0.13930348258706468</c:v>
                </c:pt>
                <c:pt idx="1">
                  <c:v>0.88059701492537312</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800" b="1" dirty="0">
                <a:latin typeface="Arial" panose="020B0604020202020204" pitchFamily="34" charset="0"/>
                <a:cs typeface="Arial" panose="020B0604020202020204" pitchFamily="34" charset="0"/>
              </a:rPr>
              <a:t>Liczba</a:t>
            </a:r>
            <a:r>
              <a:rPr lang="pl-PL" sz="1800" b="1" baseline="0" dirty="0">
                <a:latin typeface="Arial" panose="020B0604020202020204" pitchFamily="34" charset="0"/>
                <a:cs typeface="Arial" panose="020B0604020202020204" pitchFamily="34" charset="0"/>
              </a:rPr>
              <a:t> zdarzeń na przejazdach/przejściach kat. A- E </a:t>
            </a:r>
          </a:p>
          <a:p>
            <a:pPr>
              <a:defRPr sz="1800" b="1">
                <a:latin typeface="Arial" panose="020B0604020202020204" pitchFamily="34" charset="0"/>
                <a:cs typeface="Arial" panose="020B0604020202020204" pitchFamily="34" charset="0"/>
              </a:defRPr>
            </a:pPr>
            <a:r>
              <a:rPr lang="pl-PL" sz="1800" b="1" baseline="0" dirty="0">
                <a:latin typeface="Arial" panose="020B0604020202020204" pitchFamily="34" charset="0"/>
                <a:cs typeface="Arial" panose="020B0604020202020204" pitchFamily="34" charset="0"/>
              </a:rPr>
              <a:t>w podziale na kategorie </a:t>
            </a:r>
          </a:p>
          <a:p>
            <a:pPr>
              <a:defRPr sz="1800" b="1">
                <a:latin typeface="Arial" panose="020B0604020202020204" pitchFamily="34" charset="0"/>
                <a:cs typeface="Arial" panose="020B0604020202020204" pitchFamily="34" charset="0"/>
              </a:defRPr>
            </a:pPr>
            <a:r>
              <a:rPr lang="pl-PL" sz="1800" b="1" u="sng" baseline="0" dirty="0">
                <a:latin typeface="Arial" panose="020B0604020202020204" pitchFamily="34" charset="0"/>
                <a:cs typeface="Arial" panose="020B0604020202020204" pitchFamily="34" charset="0"/>
              </a:rPr>
              <a:t>w </a:t>
            </a:r>
            <a:r>
              <a:rPr lang="pl-PL" sz="1800" b="1" u="sng" baseline="0" dirty="0" smtClean="0">
                <a:latin typeface="Arial" panose="020B0604020202020204" pitchFamily="34" charset="0"/>
                <a:cs typeface="Arial" panose="020B0604020202020204" pitchFamily="34" charset="0"/>
              </a:rPr>
              <a:t>woj. wielkopolskim </a:t>
            </a:r>
            <a:endParaRPr lang="pl-PL" sz="1800" b="1" u="sng" baseline="0" dirty="0">
              <a:latin typeface="Arial" panose="020B0604020202020204" pitchFamily="34" charset="0"/>
              <a:cs typeface="Arial" panose="020B0604020202020204" pitchFamily="34" charset="0"/>
            </a:endParaRPr>
          </a:p>
          <a:p>
            <a:pPr>
              <a:defRPr sz="1800" b="1">
                <a:latin typeface="Arial" panose="020B0604020202020204" pitchFamily="34" charset="0"/>
                <a:cs typeface="Arial" panose="020B0604020202020204" pitchFamily="34" charset="0"/>
              </a:defRPr>
            </a:pPr>
            <a:r>
              <a:rPr lang="pl-PL" sz="1800" b="1" baseline="0" dirty="0">
                <a:latin typeface="Arial" panose="020B0604020202020204" pitchFamily="34" charset="0"/>
                <a:cs typeface="Arial" panose="020B0604020202020204" pitchFamily="34" charset="0"/>
              </a:rPr>
              <a:t>w latach </a:t>
            </a:r>
            <a:r>
              <a:rPr lang="pl-PL" sz="1800" b="1" baseline="0" dirty="0" smtClean="0">
                <a:latin typeface="Arial" panose="020B0604020202020204" pitchFamily="34" charset="0"/>
                <a:cs typeface="Arial" panose="020B0604020202020204" pitchFamily="34" charset="0"/>
              </a:rPr>
              <a:t>2016-2018</a:t>
            </a:r>
            <a:endParaRPr lang="pl-PL" sz="1800" b="1" dirty="0">
              <a:latin typeface="Arial" panose="020B0604020202020204" pitchFamily="34" charset="0"/>
              <a:cs typeface="Arial" panose="020B0604020202020204" pitchFamily="34" charset="0"/>
            </a:endParaRPr>
          </a:p>
        </c:rich>
      </c:tx>
      <c:layout>
        <c:manualLayout>
          <c:xMode val="edge"/>
          <c:yMode val="edge"/>
          <c:x val="0.22822152343155974"/>
          <c:y val="3.5642575151593345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świętokrzyskie!$AA$7</c:f>
              <c:strCache>
                <c:ptCount val="1"/>
                <c:pt idx="0">
                  <c:v>A</c:v>
                </c:pt>
              </c:strCache>
            </c:strRef>
          </c:tx>
          <c:spPr>
            <a:solidFill>
              <a:schemeClr val="tx1">
                <a:lumMod val="65000"/>
                <a:lumOff val="35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2016</c:v>
                </c:pt>
                <c:pt idx="1">
                  <c:v>2017</c:v>
                </c:pt>
                <c:pt idx="2">
                  <c:v>2018</c:v>
                </c:pt>
              </c:numCache>
            </c:numRef>
          </c:cat>
          <c:val>
            <c:numRef>
              <c:f>świętokrzyskie!$AA$8:$AA$10</c:f>
              <c:numCache>
                <c:formatCode>General</c:formatCode>
                <c:ptCount val="3"/>
                <c:pt idx="0">
                  <c:v>3</c:v>
                </c:pt>
                <c:pt idx="1">
                  <c:v>4</c:v>
                </c:pt>
                <c:pt idx="2">
                  <c:v>2</c:v>
                </c:pt>
              </c:numCache>
            </c:numRef>
          </c:val>
        </c:ser>
        <c:ser>
          <c:idx val="1"/>
          <c:order val="1"/>
          <c:tx>
            <c:strRef>
              <c:f>świętokrzyskie!$AB$7</c:f>
              <c:strCache>
                <c:ptCount val="1"/>
                <c:pt idx="0">
                  <c:v>B</c:v>
                </c:pt>
              </c:strCache>
            </c:strRef>
          </c:tx>
          <c:spPr>
            <a:solidFill>
              <a:schemeClr val="accent2">
                <a:lumMod val="60000"/>
                <a:lumOff val="4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2016</c:v>
                </c:pt>
                <c:pt idx="1">
                  <c:v>2017</c:v>
                </c:pt>
                <c:pt idx="2">
                  <c:v>2018</c:v>
                </c:pt>
              </c:numCache>
            </c:numRef>
          </c:cat>
          <c:val>
            <c:numRef>
              <c:f>świętokrzyskie!$AB$8:$AB$10</c:f>
              <c:numCache>
                <c:formatCode>General</c:formatCode>
                <c:ptCount val="3"/>
                <c:pt idx="0">
                  <c:v>9</c:v>
                </c:pt>
                <c:pt idx="1">
                  <c:v>6</c:v>
                </c:pt>
                <c:pt idx="2">
                  <c:v>5</c:v>
                </c:pt>
              </c:numCache>
            </c:numRef>
          </c:val>
        </c:ser>
        <c:ser>
          <c:idx val="2"/>
          <c:order val="2"/>
          <c:tx>
            <c:strRef>
              <c:f>świętokrzyskie!$AC$7</c:f>
              <c:strCache>
                <c:ptCount val="1"/>
                <c:pt idx="0">
                  <c:v>C</c:v>
                </c:pt>
              </c:strCache>
            </c:strRef>
          </c:tx>
          <c:spPr>
            <a:solidFill>
              <a:srgbClr val="C00000"/>
            </a:solidFill>
            <a:ln>
              <a:noFill/>
            </a:ln>
            <a:effectLst/>
            <a:sp3d/>
          </c:spPr>
          <c:invertIfNegative val="0"/>
          <c:dLbls>
            <c:dLbl>
              <c:idx val="1"/>
              <c:layout>
                <c:manualLayout>
                  <c:x val="0"/>
                  <c:y val="-1.048638885305126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2016</c:v>
                </c:pt>
                <c:pt idx="1">
                  <c:v>2017</c:v>
                </c:pt>
                <c:pt idx="2">
                  <c:v>2018</c:v>
                </c:pt>
              </c:numCache>
            </c:numRef>
          </c:cat>
          <c:val>
            <c:numRef>
              <c:f>świętokrzyskie!$AC$8:$AC$10</c:f>
              <c:numCache>
                <c:formatCode>General</c:formatCode>
                <c:ptCount val="3"/>
                <c:pt idx="0">
                  <c:v>4</c:v>
                </c:pt>
                <c:pt idx="1">
                  <c:v>4</c:v>
                </c:pt>
                <c:pt idx="2">
                  <c:v>9</c:v>
                </c:pt>
              </c:numCache>
            </c:numRef>
          </c:val>
        </c:ser>
        <c:ser>
          <c:idx val="3"/>
          <c:order val="3"/>
          <c:tx>
            <c:strRef>
              <c:f>świętokrzyskie!$AD$7</c:f>
              <c:strCache>
                <c:ptCount val="1"/>
                <c:pt idx="0">
                  <c:v>D</c:v>
                </c:pt>
              </c:strCache>
            </c:strRef>
          </c:tx>
          <c:spPr>
            <a:solidFill>
              <a:schemeClr val="tx1">
                <a:lumMod val="95000"/>
                <a:lumOff val="5000"/>
              </a:schemeClr>
            </a:solidFill>
            <a:ln>
              <a:noFill/>
            </a:ln>
            <a:effectLst/>
            <a:sp3d/>
          </c:spPr>
          <c:invertIfNegative val="0"/>
          <c:dLbls>
            <c:dLbl>
              <c:idx val="0"/>
              <c:layout>
                <c:manualLayout>
                  <c:x val="4.7047047603277067E-3"/>
                  <c:y val="-1.048638885305126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0"/>
                  <c:y val="-1.048638885305126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0"/>
                  <c:y val="-2.3594374919365241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2016</c:v>
                </c:pt>
                <c:pt idx="1">
                  <c:v>2017</c:v>
                </c:pt>
                <c:pt idx="2">
                  <c:v>2018</c:v>
                </c:pt>
              </c:numCache>
            </c:numRef>
          </c:cat>
          <c:val>
            <c:numRef>
              <c:f>świętokrzyskie!$AD$8:$AD$10</c:f>
              <c:numCache>
                <c:formatCode>General</c:formatCode>
                <c:ptCount val="3"/>
                <c:pt idx="0">
                  <c:v>11</c:v>
                </c:pt>
                <c:pt idx="1">
                  <c:v>12</c:v>
                </c:pt>
                <c:pt idx="2">
                  <c:v>12</c:v>
                </c:pt>
              </c:numCache>
            </c:numRef>
          </c:val>
        </c:ser>
        <c:ser>
          <c:idx val="4"/>
          <c:order val="4"/>
          <c:tx>
            <c:strRef>
              <c:f>świętokrzyskie!$AE$7</c:f>
              <c:strCache>
                <c:ptCount val="1"/>
                <c:pt idx="0">
                  <c:v>E</c:v>
                </c:pt>
              </c:strCache>
            </c:strRef>
          </c:tx>
          <c:spPr>
            <a:solidFill>
              <a:schemeClr val="accent5"/>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2016</c:v>
                </c:pt>
                <c:pt idx="1">
                  <c:v>2017</c:v>
                </c:pt>
                <c:pt idx="2">
                  <c:v>2018</c:v>
                </c:pt>
              </c:numCache>
            </c:numRef>
          </c:cat>
          <c:val>
            <c:numRef>
              <c:f>świętokrzyskie!$AE$8:$AE$10</c:f>
              <c:numCache>
                <c:formatCode>General</c:formatCode>
                <c:ptCount val="3"/>
                <c:pt idx="0">
                  <c:v>0</c:v>
                </c:pt>
                <c:pt idx="1">
                  <c:v>2</c:v>
                </c:pt>
                <c:pt idx="2">
                  <c:v>0</c:v>
                </c:pt>
              </c:numCache>
            </c:numRef>
          </c:val>
        </c:ser>
        <c:dLbls>
          <c:showLegendKey val="0"/>
          <c:showVal val="0"/>
          <c:showCatName val="0"/>
          <c:showSerName val="0"/>
          <c:showPercent val="0"/>
          <c:showBubbleSize val="0"/>
        </c:dLbls>
        <c:gapWidth val="150"/>
        <c:shape val="box"/>
        <c:axId val="460758136"/>
        <c:axId val="460753824"/>
        <c:axId val="0"/>
      </c:bar3DChart>
      <c:catAx>
        <c:axId val="46075813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60753824"/>
        <c:crosses val="autoZero"/>
        <c:auto val="1"/>
        <c:lblAlgn val="ctr"/>
        <c:lblOffset val="100"/>
        <c:noMultiLvlLbl val="0"/>
      </c:catAx>
      <c:valAx>
        <c:axId val="4607538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60758136"/>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pl-PL"/>
          </a:p>
        </c:txPr>
      </c:legendEntry>
      <c:legendEntry>
        <c:idx val="1"/>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pl-PL"/>
          </a:p>
        </c:txPr>
      </c:legendEntry>
      <c:legendEntry>
        <c:idx val="2"/>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pl-PL"/>
          </a:p>
        </c:txPr>
      </c:legendEntry>
      <c:legendEntry>
        <c:idx val="3"/>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pl-PL"/>
          </a:p>
        </c:txPr>
      </c:legendEntry>
      <c:legendEntry>
        <c:idx val="4"/>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pl-PL"/>
          </a:p>
        </c:txPr>
      </c:legendEntry>
      <c:layout>
        <c:manualLayout>
          <c:xMode val="edge"/>
          <c:yMode val="edge"/>
          <c:x val="0.30762378883951419"/>
          <c:y val="0.92167947361630753"/>
          <c:w val="0.38710468208883703"/>
          <c:h val="7.832052638369241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1" i="0" u="none" strike="noStrike" kern="1200" spc="0" baseline="0">
                <a:solidFill>
                  <a:sysClr val="windowText" lastClr="000000">
                    <a:lumMod val="65000"/>
                    <a:lumOff val="35000"/>
                  </a:sysClr>
                </a:solidFill>
                <a:latin typeface="+mn-lt"/>
                <a:ea typeface="+mn-ea"/>
                <a:cs typeface="+mn-cs"/>
              </a:defRPr>
            </a:pPr>
            <a:r>
              <a:rPr lang="pl-PL" sz="1800" b="1" dirty="0">
                <a:latin typeface="Arial" panose="020B0604020202020204" pitchFamily="34" charset="0"/>
                <a:cs typeface="Arial" panose="020B0604020202020204" pitchFamily="34" charset="0"/>
              </a:rPr>
              <a:t>Liczba</a:t>
            </a:r>
            <a:r>
              <a:rPr lang="pl-PL" sz="1800" b="1" baseline="0" dirty="0">
                <a:latin typeface="Arial" panose="020B0604020202020204" pitchFamily="34" charset="0"/>
                <a:cs typeface="Arial" panose="020B0604020202020204" pitchFamily="34" charset="0"/>
              </a:rPr>
              <a:t> zdarzeń, </a:t>
            </a:r>
            <a:r>
              <a:rPr lang="pl-PL" sz="1800" b="1" i="0" u="none" strike="noStrike" baseline="0" dirty="0">
                <a:effectLst/>
                <a:latin typeface="Arial" panose="020B0604020202020204" pitchFamily="34" charset="0"/>
                <a:cs typeface="Arial" panose="020B0604020202020204" pitchFamily="34" charset="0"/>
              </a:rPr>
              <a:t>ciężko rannych i zabitych </a:t>
            </a: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 na przejazdach kat A-E </a:t>
            </a: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z udziałem pojazdów i pieszych, </a:t>
            </a:r>
            <a:r>
              <a:rPr lang="pl-PL" sz="1800" b="1" u="sng" baseline="0" dirty="0">
                <a:latin typeface="Arial" panose="020B0604020202020204" pitchFamily="34" charset="0"/>
                <a:cs typeface="Arial" panose="020B0604020202020204" pitchFamily="34" charset="0"/>
              </a:rPr>
              <a:t>w woj. </a:t>
            </a:r>
            <a:r>
              <a:rPr lang="pl-PL" sz="1800" b="1" u="sng" baseline="0" dirty="0" smtClean="0">
                <a:latin typeface="Arial" panose="020B0604020202020204" pitchFamily="34" charset="0"/>
                <a:cs typeface="Arial" panose="020B0604020202020204" pitchFamily="34" charset="0"/>
              </a:rPr>
              <a:t>wielkopolskim </a:t>
            </a:r>
            <a:endParaRPr lang="pl-PL" sz="1800" b="1" u="sng" baseline="0"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b="1">
                <a:solidFill>
                  <a:sysClr val="windowText" lastClr="000000">
                    <a:lumMod val="65000"/>
                    <a:lumOff val="35000"/>
                  </a:sysClr>
                </a:solidFill>
              </a:defRPr>
            </a:pPr>
            <a:r>
              <a:rPr lang="pl-PL" sz="1800" b="1" baseline="0" dirty="0">
                <a:latin typeface="Arial" panose="020B0604020202020204" pitchFamily="34" charset="0"/>
                <a:cs typeface="Arial" panose="020B0604020202020204" pitchFamily="34" charset="0"/>
              </a:rPr>
              <a:t>w latach </a:t>
            </a:r>
            <a:r>
              <a:rPr lang="pl-PL" sz="1800" b="1" baseline="0" dirty="0" smtClean="0">
                <a:latin typeface="Arial" panose="020B0604020202020204" pitchFamily="34" charset="0"/>
                <a:cs typeface="Arial" panose="020B0604020202020204" pitchFamily="34" charset="0"/>
              </a:rPr>
              <a:t>2014-2018</a:t>
            </a:r>
            <a:endParaRPr lang="pl-PL" sz="1800" b="1" dirty="0">
              <a:latin typeface="Arial" panose="020B0604020202020204" pitchFamily="34" charset="0"/>
              <a:cs typeface="Arial" panose="020B0604020202020204" pitchFamily="34" charset="0"/>
            </a:endParaRPr>
          </a:p>
        </c:rich>
      </c:tx>
      <c:layout>
        <c:manualLayout>
          <c:xMode val="edge"/>
          <c:yMode val="edge"/>
          <c:x val="0.24143199465604112"/>
          <c:y val="2.9226016195122821E-2"/>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1" i="0" u="none" strike="noStrike" kern="1200" spc="0" baseline="0">
              <a:solidFill>
                <a:sysClr val="windowText" lastClr="000000">
                  <a:lumMod val="65000"/>
                  <a:lumOff val="35000"/>
                </a:sysClr>
              </a:solidFill>
              <a:latin typeface="+mn-lt"/>
              <a:ea typeface="+mn-ea"/>
              <a:cs typeface="+mn-cs"/>
            </a:defRPr>
          </a:pPr>
          <a:endParaRPr lang="pl-PL"/>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7813066714680972E-2"/>
          <c:y val="0.25103741328514234"/>
          <c:w val="0.95361759529370682"/>
          <c:h val="0.63288025849750751"/>
        </c:manualLayout>
      </c:layout>
      <c:bar3DChart>
        <c:barDir val="col"/>
        <c:grouping val="stacked"/>
        <c:varyColors val="0"/>
        <c:ser>
          <c:idx val="1"/>
          <c:order val="0"/>
          <c:tx>
            <c:strRef>
              <c:f>świętokrzyskie!$AA$18</c:f>
              <c:strCache>
                <c:ptCount val="1"/>
                <c:pt idx="0">
                  <c:v>pojazdy drogowe</c:v>
                </c:pt>
              </c:strCache>
            </c:strRef>
          </c:tx>
          <c:spPr>
            <a:solidFill>
              <a:srgbClr val="FF0000"/>
            </a:solidFill>
            <a:ln>
              <a:noFill/>
            </a:ln>
            <a:effectLst/>
            <a:sp3d/>
          </c:spPr>
          <c:invertIfNegative val="0"/>
          <c:dLbls>
            <c:dLbl>
              <c:idx val="0"/>
              <c:layout>
                <c:manualLayout>
                  <c:x val="0"/>
                  <c:y val="-3.010697526576828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3263812851150639E-3"/>
                  <c:y val="-1.179498760113699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1.3263812851151613E-3"/>
                  <c:y val="-0.1069655571604963"/>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3263812851152584E-3"/>
                  <c:y val="-6.7096770936467071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świętokrzyskie!$Z$22:$Z$26</c:f>
              <c:numCache>
                <c:formatCode>General</c:formatCode>
                <c:ptCount val="5"/>
                <c:pt idx="0">
                  <c:v>2014</c:v>
                </c:pt>
                <c:pt idx="1">
                  <c:v>2015</c:v>
                </c:pt>
                <c:pt idx="2">
                  <c:v>2016</c:v>
                </c:pt>
                <c:pt idx="3">
                  <c:v>2017</c:v>
                </c:pt>
                <c:pt idx="4">
                  <c:v>2018</c:v>
                </c:pt>
              </c:numCache>
            </c:numRef>
          </c:cat>
          <c:val>
            <c:numRef>
              <c:f>świętokrzyskie!$AA$22:$AA$26</c:f>
              <c:numCache>
                <c:formatCode>General</c:formatCode>
                <c:ptCount val="5"/>
                <c:pt idx="0">
                  <c:v>28</c:v>
                </c:pt>
                <c:pt idx="1">
                  <c:v>24</c:v>
                </c:pt>
                <c:pt idx="2">
                  <c:v>27</c:v>
                </c:pt>
                <c:pt idx="3">
                  <c:v>26</c:v>
                </c:pt>
                <c:pt idx="4">
                  <c:v>28</c:v>
                </c:pt>
              </c:numCache>
            </c:numRef>
          </c:val>
        </c:ser>
        <c:ser>
          <c:idx val="2"/>
          <c:order val="1"/>
          <c:tx>
            <c:strRef>
              <c:f>świętokrzyskie!$AB$18</c:f>
              <c:strCache>
                <c:ptCount val="1"/>
                <c:pt idx="0">
                  <c:v>piesi</c:v>
                </c:pt>
              </c:strCache>
            </c:strRef>
          </c:tx>
          <c:spPr>
            <a:solidFill>
              <a:schemeClr val="accent3"/>
            </a:solidFill>
            <a:ln>
              <a:noFill/>
            </a:ln>
            <a:effectLst/>
            <a:sp3d/>
          </c:spPr>
          <c:invertIfNegative val="0"/>
          <c:dLbls>
            <c:dLbl>
              <c:idx val="0"/>
              <c:layout>
                <c:manualLayout>
                  <c:x val="9.2846689958061279E-3"/>
                  <c:y val="-2.312202030691239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0922906542130158E-2"/>
                  <c:y val="-4.883196710568343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3.9791438553454838E-3"/>
                  <c:y val="-4.192176842679195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2.6527625702304197E-3"/>
                  <c:y val="-2.7125850158512439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świętokrzyskie!$Z$22:$Z$26</c:f>
              <c:numCache>
                <c:formatCode>General</c:formatCode>
                <c:ptCount val="5"/>
                <c:pt idx="0">
                  <c:v>2014</c:v>
                </c:pt>
                <c:pt idx="1">
                  <c:v>2015</c:v>
                </c:pt>
                <c:pt idx="2">
                  <c:v>2016</c:v>
                </c:pt>
                <c:pt idx="3">
                  <c:v>2017</c:v>
                </c:pt>
                <c:pt idx="4">
                  <c:v>2018</c:v>
                </c:pt>
              </c:numCache>
            </c:numRef>
          </c:cat>
          <c:val>
            <c:numRef>
              <c:f>świętokrzyskie!$AB$22:$AB$26</c:f>
              <c:numCache>
                <c:formatCode>General</c:formatCode>
                <c:ptCount val="5"/>
                <c:pt idx="0">
                  <c:v>1</c:v>
                </c:pt>
                <c:pt idx="1">
                  <c:v>0</c:v>
                </c:pt>
                <c:pt idx="2">
                  <c:v>0</c:v>
                </c:pt>
                <c:pt idx="3">
                  <c:v>2</c:v>
                </c:pt>
                <c:pt idx="4">
                  <c:v>0</c:v>
                </c:pt>
              </c:numCache>
            </c:numRef>
          </c:val>
        </c:ser>
        <c:dLbls>
          <c:showLegendKey val="0"/>
          <c:showVal val="0"/>
          <c:showCatName val="0"/>
          <c:showSerName val="0"/>
          <c:showPercent val="0"/>
          <c:showBubbleSize val="0"/>
        </c:dLbls>
        <c:gapWidth val="150"/>
        <c:shape val="box"/>
        <c:axId val="460753432"/>
        <c:axId val="460754608"/>
        <c:axId val="0"/>
      </c:bar3DChart>
      <c:catAx>
        <c:axId val="46075343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460754608"/>
        <c:crosses val="autoZero"/>
        <c:auto val="1"/>
        <c:lblAlgn val="ctr"/>
        <c:lblOffset val="100"/>
        <c:noMultiLvlLbl val="0"/>
      </c:catAx>
      <c:valAx>
        <c:axId val="4607546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46075343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image" Target="../media/image64.emf"/><Relationship Id="rId1" Type="http://schemas.openxmlformats.org/officeDocument/2006/relationships/image" Target="../media/image63.emf"/><Relationship Id="rId5" Type="http://schemas.openxmlformats.org/officeDocument/2006/relationships/image" Target="../media/image67.emf"/><Relationship Id="rId4" Type="http://schemas.openxmlformats.org/officeDocument/2006/relationships/image" Target="../media/image66.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smtClean="0"/>
              <a:t>Kliknij, aby edytować styl</a:t>
            </a:r>
            <a:endParaRPr lang="pl-PL"/>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2019-09-17</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247003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2019-09-17</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425413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2019-09-17</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31353970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smtClean="0"/>
              <a:t>Kliknij, aby edytować styl</a:t>
            </a:r>
            <a:endParaRPr lang="pl-PL"/>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2019-09-17</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1888346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2019-09-17</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0568279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smtClean="0"/>
              <a:t>Kliknij, aby edytować styl</a:t>
            </a:r>
            <a:endParaRPr lang="pl-PL"/>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2019-09-17</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8721529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838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6172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2019-09-17</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7622167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smtClean="0"/>
              <a:t>Kliknij, aby edytować styl</a:t>
            </a:r>
            <a:endParaRPr lang="pl-PL"/>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2019-09-17</a:t>
            </a:fld>
            <a:endParaRPr lang="pl-PL">
              <a:solidFill>
                <a:prstClr val="black">
                  <a:tint val="75000"/>
                </a:prstClr>
              </a:solidFill>
            </a:endParaRPr>
          </a:p>
        </p:txBody>
      </p:sp>
      <p:sp>
        <p:nvSpPr>
          <p:cNvPr id="8" name="Symbol zastępczy stopki 7"/>
          <p:cNvSpPr>
            <a:spLocks noGrp="1"/>
          </p:cNvSpPr>
          <p:nvPr>
            <p:ph type="ftr" sz="quarter" idx="11"/>
          </p:nvPr>
        </p:nvSpPr>
        <p:spPr/>
        <p:txBody>
          <a:bodyPr/>
          <a:lstStyle/>
          <a:p>
            <a:endParaRPr lang="pl-PL">
              <a:solidFill>
                <a:prstClr val="black">
                  <a:tint val="75000"/>
                </a:prstClr>
              </a:solidFill>
            </a:endParaRPr>
          </a:p>
        </p:txBody>
      </p:sp>
      <p:sp>
        <p:nvSpPr>
          <p:cNvPr id="9" name="Symbol zastępczy numeru slajdu 8"/>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7268401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2019-09-17</a:t>
            </a:fld>
            <a:endParaRPr lang="pl-PL">
              <a:solidFill>
                <a:prstClr val="black">
                  <a:tint val="75000"/>
                </a:prstClr>
              </a:solidFill>
            </a:endParaRPr>
          </a:p>
        </p:txBody>
      </p:sp>
      <p:sp>
        <p:nvSpPr>
          <p:cNvPr id="4" name="Symbol zastępczy stopki 3"/>
          <p:cNvSpPr>
            <a:spLocks noGrp="1"/>
          </p:cNvSpPr>
          <p:nvPr>
            <p:ph type="ftr" sz="quarter" idx="11"/>
          </p:nvPr>
        </p:nvSpPr>
        <p:spPr/>
        <p:txBody>
          <a:bodyPr/>
          <a:lstStyle/>
          <a:p>
            <a:endParaRPr lang="pl-PL">
              <a:solidFill>
                <a:prstClr val="black">
                  <a:tint val="75000"/>
                </a:prstClr>
              </a:solidFill>
            </a:endParaRPr>
          </a:p>
        </p:txBody>
      </p:sp>
      <p:sp>
        <p:nvSpPr>
          <p:cNvPr id="5" name="Symbol zastępczy numeru slajdu 4"/>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0912393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2019-09-17</a:t>
            </a:fld>
            <a:endParaRPr lang="pl-PL">
              <a:solidFill>
                <a:prstClr val="black">
                  <a:tint val="75000"/>
                </a:prstClr>
              </a:solidFill>
            </a:endParaRPr>
          </a:p>
        </p:txBody>
      </p:sp>
      <p:sp>
        <p:nvSpPr>
          <p:cNvPr id="3" name="Symbol zastępczy stopki 2"/>
          <p:cNvSpPr>
            <a:spLocks noGrp="1"/>
          </p:cNvSpPr>
          <p:nvPr>
            <p:ph type="ftr" sz="quarter" idx="11"/>
          </p:nvPr>
        </p:nvSpPr>
        <p:spPr/>
        <p:txBody>
          <a:bodyPr/>
          <a:lstStyle/>
          <a:p>
            <a:endParaRPr lang="pl-PL">
              <a:solidFill>
                <a:prstClr val="black">
                  <a:tint val="75000"/>
                </a:prstClr>
              </a:solidFill>
            </a:endParaRPr>
          </a:p>
        </p:txBody>
      </p:sp>
      <p:sp>
        <p:nvSpPr>
          <p:cNvPr id="4" name="Symbol zastępczy numeru slajdu 3"/>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11763141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2019-09-17</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4220641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30EE397-83D2-4F8A-99AF-73DA14156AB4}" type="datetimeFigureOut">
              <a:rPr lang="pl-PL" smtClean="0"/>
              <a:t>2019-09-17</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3176186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2019-09-17</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0538863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2019-09-17</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855854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96A9171-FF6E-4CF8-96A9-DDB2E3A975FF}" type="datetimeFigureOut">
              <a:rPr lang="pl-PL" smtClean="0">
                <a:solidFill>
                  <a:prstClr val="black">
                    <a:tint val="75000"/>
                  </a:prstClr>
                </a:solidFill>
              </a:rPr>
              <a:pPr/>
              <a:t>2019-09-17</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1834817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smtClean="0"/>
              <a:t>Kliknij, aby edytować styl</a:t>
            </a:r>
            <a:endParaRPr lang="pl-PL"/>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B30EE397-83D2-4F8A-99AF-73DA14156AB4}" type="datetimeFigureOut">
              <a:rPr lang="pl-PL" smtClean="0"/>
              <a:t>2019-09-17</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916379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838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6172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B30EE397-83D2-4F8A-99AF-73DA14156AB4}" type="datetimeFigureOut">
              <a:rPr lang="pl-PL" smtClean="0"/>
              <a:t>2019-09-17</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594113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smtClean="0"/>
              <a:t>Kliknij, aby edytować styl</a:t>
            </a:r>
            <a:endParaRPr lang="pl-PL"/>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B30EE397-83D2-4F8A-99AF-73DA14156AB4}" type="datetimeFigureOut">
              <a:rPr lang="pl-PL" smtClean="0"/>
              <a:t>2019-09-17</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14648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B30EE397-83D2-4F8A-99AF-73DA14156AB4}" type="datetimeFigureOut">
              <a:rPr lang="pl-PL" smtClean="0"/>
              <a:t>2019-09-17</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4119377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B30EE397-83D2-4F8A-99AF-73DA14156AB4}" type="datetimeFigureOut">
              <a:rPr lang="pl-PL" smtClean="0"/>
              <a:t>2019-09-17</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1089029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B30EE397-83D2-4F8A-99AF-73DA14156AB4}" type="datetimeFigureOut">
              <a:rPr lang="pl-PL" smtClean="0"/>
              <a:t>2019-09-17</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1776859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B30EE397-83D2-4F8A-99AF-73DA14156AB4}" type="datetimeFigureOut">
              <a:rPr lang="pl-PL" smtClean="0"/>
              <a:t>2019-09-17</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301974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0EE397-83D2-4F8A-99AF-73DA14156AB4}" type="datetimeFigureOut">
              <a:rPr lang="pl-PL" smtClean="0"/>
              <a:t>2019-09-17</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D90E6F-E3C0-44AF-8EA2-8106AEC0CD46}" type="slidenum">
              <a:rPr lang="pl-PL" smtClean="0"/>
              <a:t>‹#›</a:t>
            </a:fld>
            <a:endParaRPr lang="pl-PL"/>
          </a:p>
        </p:txBody>
      </p:sp>
    </p:spTree>
    <p:extLst>
      <p:ext uri="{BB962C8B-B14F-4D97-AF65-F5344CB8AC3E}">
        <p14:creationId xmlns:p14="http://schemas.microsoft.com/office/powerpoint/2010/main" val="1598529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6A9171-FF6E-4CF8-96A9-DDB2E3A975FF}" type="datetimeFigureOut">
              <a:rPr lang="pl-PL" smtClean="0">
                <a:solidFill>
                  <a:prstClr val="black">
                    <a:tint val="75000"/>
                  </a:prstClr>
                </a:solidFill>
              </a:rPr>
              <a:pPr/>
              <a:t>2019-09-17</a:t>
            </a:fld>
            <a:endParaRPr lang="pl-PL">
              <a:solidFill>
                <a:prstClr val="black">
                  <a:tint val="75000"/>
                </a:prstClr>
              </a:solidFill>
            </a:endParaRPr>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solidFill>
                <a:prstClr val="black">
                  <a:tint val="75000"/>
                </a:prstClr>
              </a:solidFill>
            </a:endParaRPr>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599523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3.xml"/><Relationship Id="rId7" Type="http://schemas.openxmlformats.org/officeDocument/2006/relationships/chart" Target="../charts/chart7.xml"/><Relationship Id="rId2" Type="http://schemas.openxmlformats.org/officeDocument/2006/relationships/chart" Target="../charts/chart2.xml"/><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2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3.png"/><Relationship Id="rId1" Type="http://schemas.openxmlformats.org/officeDocument/2006/relationships/slideLayout" Target="../slideLayouts/slideLayout12.xml"/><Relationship Id="rId4" Type="http://schemas.openxmlformats.org/officeDocument/2006/relationships/image" Target="../media/image54.jpeg"/></Relationships>
</file>

<file path=ppt/slides/_rels/slide4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2.xml"/><Relationship Id="rId4" Type="http://schemas.openxmlformats.org/officeDocument/2006/relationships/image" Target="../media/image52.png"/></Relationships>
</file>

<file path=ppt/slides/_rels/slide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7.png"/><Relationship Id="rId1" Type="http://schemas.openxmlformats.org/officeDocument/2006/relationships/slideLayout" Target="../slideLayouts/slideLayout12.xml"/><Relationship Id="rId6" Type="http://schemas.openxmlformats.org/officeDocument/2006/relationships/image" Target="../media/image59.jpg"/><Relationship Id="rId5" Type="http://schemas.openxmlformats.org/officeDocument/2006/relationships/image" Target="../media/image52.png"/><Relationship Id="rId4" Type="http://schemas.openxmlformats.org/officeDocument/2006/relationships/image" Target="../media/image58.png"/></Relationships>
</file>

<file path=ppt/slides/_rels/slide4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2.png"/><Relationship Id="rId1" Type="http://schemas.openxmlformats.org/officeDocument/2006/relationships/slideLayout" Target="../slideLayouts/slideLayout12.xml"/><Relationship Id="rId4" Type="http://schemas.openxmlformats.org/officeDocument/2006/relationships/image" Target="../media/image61.png"/></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8" Type="http://schemas.openxmlformats.org/officeDocument/2006/relationships/oleObject" Target="../embeddings/oleObject6.bin"/><Relationship Id="rId13" Type="http://schemas.openxmlformats.org/officeDocument/2006/relationships/oleObject" Target="../embeddings/oleObject9.bin"/><Relationship Id="rId3" Type="http://schemas.openxmlformats.org/officeDocument/2006/relationships/image" Target="../media/image53.png"/><Relationship Id="rId7" Type="http://schemas.openxmlformats.org/officeDocument/2006/relationships/image" Target="../media/image64.emf"/><Relationship Id="rId12" Type="http://schemas.openxmlformats.org/officeDocument/2006/relationships/oleObject" Target="../embeddings/oleObject8.bin"/><Relationship Id="rId17" Type="http://schemas.openxmlformats.org/officeDocument/2006/relationships/image" Target="../media/image68.emf"/><Relationship Id="rId2" Type="http://schemas.openxmlformats.org/officeDocument/2006/relationships/slideLayout" Target="../slideLayouts/slideLayout12.xml"/><Relationship Id="rId16" Type="http://schemas.openxmlformats.org/officeDocument/2006/relationships/image" Target="../media/image67.emf"/><Relationship Id="rId1" Type="http://schemas.openxmlformats.org/officeDocument/2006/relationships/vmlDrawing" Target="../drawings/vmlDrawing2.vml"/><Relationship Id="rId6" Type="http://schemas.openxmlformats.org/officeDocument/2006/relationships/oleObject" Target="../embeddings/oleObject5.bin"/><Relationship Id="rId11" Type="http://schemas.openxmlformats.org/officeDocument/2006/relationships/image" Target="../media/image66.emf"/><Relationship Id="rId5" Type="http://schemas.openxmlformats.org/officeDocument/2006/relationships/image" Target="../media/image63.emf"/><Relationship Id="rId15" Type="http://schemas.openxmlformats.org/officeDocument/2006/relationships/oleObject" Target="../embeddings/oleObject11.bin"/><Relationship Id="rId10" Type="http://schemas.openxmlformats.org/officeDocument/2006/relationships/oleObject" Target="../embeddings/oleObject7.bin"/><Relationship Id="rId4" Type="http://schemas.openxmlformats.org/officeDocument/2006/relationships/oleObject" Target="../embeddings/oleObject4.bin"/><Relationship Id="rId9" Type="http://schemas.openxmlformats.org/officeDocument/2006/relationships/image" Target="../media/image65.emf"/><Relationship Id="rId14" Type="http://schemas.openxmlformats.org/officeDocument/2006/relationships/oleObject" Target="../embeddings/oleObject10.bin"/></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6.emf"/><Relationship Id="rId5" Type="http://schemas.openxmlformats.org/officeDocument/2006/relationships/oleObject" Target="../embeddings/oleObject2.bin"/><Relationship Id="rId4" Type="http://schemas.openxmlformats.org/officeDocument/2006/relationships/image" Target="../media/image5.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lstStyle/>
          <a:p>
            <a:endParaRPr lang="pl-PL"/>
          </a:p>
        </p:txBody>
      </p:sp>
      <p:sp>
        <p:nvSpPr>
          <p:cNvPr id="3" name="Podtytuł 2"/>
          <p:cNvSpPr>
            <a:spLocks noGrp="1"/>
          </p:cNvSpPr>
          <p:nvPr>
            <p:ph type="subTitle" idx="1"/>
          </p:nvPr>
        </p:nvSpPr>
        <p:spPr/>
        <p:txBody>
          <a:bodyPr/>
          <a:lstStyle/>
          <a:p>
            <a:endParaRPr lang="pl-PL"/>
          </a:p>
        </p:txBody>
      </p:sp>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63"/>
            <a:ext cx="12192646" cy="6857637"/>
          </a:xfrm>
          <a:prstGeom prst="rect">
            <a:avLst/>
          </a:prstGeom>
        </p:spPr>
      </p:pic>
      <p:sp>
        <p:nvSpPr>
          <p:cNvPr id="5" name="pole tekstowe 4"/>
          <p:cNvSpPr txBox="1"/>
          <p:nvPr/>
        </p:nvSpPr>
        <p:spPr>
          <a:xfrm>
            <a:off x="0" y="112113"/>
            <a:ext cx="205697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Konin, 20.09.2019</a:t>
            </a:r>
            <a:endParaRPr lang="pl-P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75801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6256867" y="3338569"/>
            <a:ext cx="6079066" cy="456083"/>
          </a:xfrm>
        </p:spPr>
        <p:txBody>
          <a:bodyPr>
            <a:noAutofit/>
          </a:bodyPr>
          <a:lstStyle/>
          <a:p>
            <a:pPr marL="0" indent="0">
              <a:spcBef>
                <a:spcPts val="0"/>
              </a:spcBef>
              <a:spcAft>
                <a:spcPts val="600"/>
              </a:spcAft>
              <a:buNone/>
            </a:pPr>
            <a:r>
              <a:rPr lang="pl-PL" sz="2400" dirty="0" smtClean="0">
                <a:latin typeface="Arial" panose="020B0604020202020204" pitchFamily="34" charset="0"/>
                <a:cs typeface="Arial" panose="020B0604020202020204" pitchFamily="34" charset="0"/>
              </a:rPr>
              <a:t>A9 – przejazd kolejowy z zaporami</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t>
            </a:r>
            <a:r>
              <a:rPr lang="pl-PL" sz="2000" dirty="0" smtClean="0">
                <a:solidFill>
                  <a:schemeClr val="bg1">
                    <a:lumMod val="50000"/>
                  </a:schemeClr>
                </a:solidFill>
                <a:latin typeface="Arial" panose="020B0604020202020204" pitchFamily="34" charset="0"/>
                <a:cs typeface="Arial" panose="020B0604020202020204" pitchFamily="34" charset="0"/>
              </a:rPr>
              <a:t>a ustawienie i czytelność znaku</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odpowiada zarządca drogi</a:t>
            </a:r>
            <a:endParaRPr lang="pl-PL" sz="2000" dirty="0">
              <a:solidFill>
                <a:schemeClr val="bg1">
                  <a:lumMod val="50000"/>
                </a:schemeClr>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1373" y="2738553"/>
            <a:ext cx="2482094" cy="2182163"/>
          </a:xfrm>
          <a:prstGeom prst="rect">
            <a:avLst/>
          </a:prstGeom>
        </p:spPr>
      </p:pic>
      <p:sp>
        <p:nvSpPr>
          <p:cNvPr id="5" name="Równoległobok 4"/>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Tree>
    <p:extLst>
      <p:ext uri="{BB962C8B-B14F-4D97-AF65-F5344CB8AC3E}">
        <p14:creationId xmlns:p14="http://schemas.microsoft.com/office/powerpoint/2010/main" val="17664115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5" name="Równoległobok 4"/>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1373" y="2738553"/>
            <a:ext cx="2482094" cy="2182163"/>
          </a:xfrm>
          <a:prstGeom prst="rect">
            <a:avLst/>
          </a:prstGeom>
        </p:spPr>
      </p:pic>
      <p:sp>
        <p:nvSpPr>
          <p:cNvPr id="7" name="Symbol zastępczy zawartości 2"/>
          <p:cNvSpPr txBox="1">
            <a:spLocks/>
          </p:cNvSpPr>
          <p:nvPr/>
        </p:nvSpPr>
        <p:spPr>
          <a:xfrm>
            <a:off x="6256867" y="3338569"/>
            <a:ext cx="6079066" cy="4560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A10 – przejazd kolejowy bez zapór</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odpowiada zarządca drogi</a:t>
            </a:r>
          </a:p>
        </p:txBody>
      </p:sp>
    </p:spTree>
    <p:extLst>
      <p:ext uri="{BB962C8B-B14F-4D97-AF65-F5344CB8AC3E}">
        <p14:creationId xmlns:p14="http://schemas.microsoft.com/office/powerpoint/2010/main" val="16252526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6256867" y="2040790"/>
            <a:ext cx="5775960" cy="3577689"/>
          </a:xfrm>
        </p:spPr>
        <p:txBody>
          <a:bodyPr>
            <a:normAutofit fontScale="55000" lnSpcReduction="20000"/>
          </a:bodyPr>
          <a:lstStyle/>
          <a:p>
            <a:pPr marL="0" indent="0" algn="just">
              <a:spcBef>
                <a:spcPts val="600"/>
              </a:spcBef>
              <a:buNone/>
            </a:pPr>
            <a:r>
              <a:rPr lang="pl-PL" sz="3400" dirty="0" smtClean="0">
                <a:latin typeface="Arial" panose="020B0604020202020204" pitchFamily="34" charset="0"/>
                <a:cs typeface="Arial" panose="020B0604020202020204" pitchFamily="34" charset="0"/>
              </a:rPr>
              <a:t>słupki wskaźnikowe:</a:t>
            </a:r>
          </a:p>
          <a:p>
            <a:pPr algn="just">
              <a:spcBef>
                <a:spcPts val="600"/>
              </a:spcBef>
            </a:pPr>
            <a:r>
              <a:rPr lang="pl-PL" sz="3400" dirty="0" smtClean="0">
                <a:latin typeface="Arial" panose="020B0604020202020204" pitchFamily="34" charset="0"/>
                <a:cs typeface="Arial" panose="020B0604020202020204" pitchFamily="34" charset="0"/>
              </a:rPr>
              <a:t>G1a – umieszczany pod znakiem ostrzegawczym</a:t>
            </a:r>
          </a:p>
          <a:p>
            <a:pPr>
              <a:spcBef>
                <a:spcPts val="600"/>
              </a:spcBef>
            </a:pPr>
            <a:r>
              <a:rPr lang="pl-PL" sz="3400" dirty="0" smtClean="0">
                <a:latin typeface="Arial" panose="020B0604020202020204" pitchFamily="34" charset="0"/>
                <a:cs typeface="Arial" panose="020B0604020202020204" pitchFamily="34" charset="0"/>
              </a:rPr>
              <a:t>G1b – umieszczany na 2/3 odległości znaku ostrzegawczego od przejazdu</a:t>
            </a:r>
          </a:p>
          <a:p>
            <a:pPr>
              <a:spcBef>
                <a:spcPts val="600"/>
              </a:spcBef>
            </a:pPr>
            <a:r>
              <a:rPr lang="pl-PL" sz="3400" dirty="0" smtClean="0">
                <a:latin typeface="Arial" panose="020B0604020202020204" pitchFamily="34" charset="0"/>
                <a:cs typeface="Arial" panose="020B0604020202020204" pitchFamily="34" charset="0"/>
              </a:rPr>
              <a:t>G1c – umieszczany na 1/3 odległości </a:t>
            </a:r>
            <a:r>
              <a:rPr lang="pl-PL" sz="3400" dirty="0">
                <a:latin typeface="Arial" panose="020B0604020202020204" pitchFamily="34" charset="0"/>
                <a:cs typeface="Arial" panose="020B0604020202020204" pitchFamily="34" charset="0"/>
              </a:rPr>
              <a:t>znaku ostrzegawczego od </a:t>
            </a:r>
            <a:r>
              <a:rPr lang="pl-PL" sz="3400" dirty="0" smtClean="0">
                <a:latin typeface="Arial" panose="020B0604020202020204" pitchFamily="34" charset="0"/>
                <a:cs typeface="Arial" panose="020B0604020202020204" pitchFamily="34" charset="0"/>
              </a:rPr>
              <a:t>przejazdu</a:t>
            </a:r>
          </a:p>
          <a:p>
            <a:pPr algn="just">
              <a:spcBef>
                <a:spcPts val="600"/>
              </a:spcBef>
              <a:spcAft>
                <a:spcPts val="1200"/>
              </a:spcAft>
            </a:pPr>
            <a:r>
              <a:rPr lang="pl-PL" sz="3400" dirty="0" smtClean="0">
                <a:latin typeface="Arial" panose="020B0604020202020204" pitchFamily="34" charset="0"/>
                <a:cs typeface="Arial" panose="020B0604020202020204" pitchFamily="34" charset="0"/>
              </a:rPr>
              <a:t>G1d, e, f – umieszczane analogicznie jak słupki G1a, b, c, po lewej stronie, na drodze </a:t>
            </a:r>
            <a:br>
              <a:rPr lang="pl-PL" sz="3400" dirty="0" smtClean="0">
                <a:latin typeface="Arial" panose="020B0604020202020204" pitchFamily="34" charset="0"/>
                <a:cs typeface="Arial" panose="020B0604020202020204" pitchFamily="34" charset="0"/>
              </a:rPr>
            </a:br>
            <a:r>
              <a:rPr lang="pl-PL" sz="3400" dirty="0" smtClean="0">
                <a:latin typeface="Arial" panose="020B0604020202020204" pitchFamily="34" charset="0"/>
                <a:cs typeface="Arial" panose="020B0604020202020204" pitchFamily="34" charset="0"/>
              </a:rPr>
              <a:t>o dozwolonej prędkości &gt;60km/h</a:t>
            </a:r>
            <a:r>
              <a:rPr lang="pl-PL" sz="3400" dirty="0">
                <a:latin typeface="Arial" panose="020B0604020202020204" pitchFamily="34" charset="0"/>
                <a:cs typeface="Arial" panose="020B0604020202020204" pitchFamily="34" charset="0"/>
              </a:rPr>
              <a:t>, w przypadku widoczności przejazdu z odległości mniejszej niż 100 </a:t>
            </a:r>
            <a:r>
              <a:rPr lang="pl-PL" sz="3400" dirty="0" smtClean="0">
                <a:latin typeface="Arial" panose="020B0604020202020204" pitchFamily="34" charset="0"/>
                <a:cs typeface="Arial" panose="020B0604020202020204" pitchFamily="34" charset="0"/>
              </a:rPr>
              <a:t>metrów lub na drodze jednokierunkowej</a:t>
            </a:r>
          </a:p>
          <a:p>
            <a:pPr marL="0" indent="0">
              <a:spcBef>
                <a:spcPts val="0"/>
              </a:spcBef>
              <a:spcAft>
                <a:spcPts val="600"/>
              </a:spcAft>
              <a:buNone/>
            </a:pPr>
            <a:r>
              <a:rPr lang="pl-PL" sz="3600" dirty="0">
                <a:solidFill>
                  <a:schemeClr val="bg1">
                    <a:lumMod val="50000"/>
                  </a:schemeClr>
                </a:solidFill>
                <a:latin typeface="Arial" panose="020B0604020202020204" pitchFamily="34" charset="0"/>
                <a:cs typeface="Arial" panose="020B0604020202020204" pitchFamily="34" charset="0"/>
              </a:rPr>
              <a:t>za ustawienie i czytelność znaków</a:t>
            </a:r>
          </a:p>
          <a:p>
            <a:pPr marL="0" indent="0">
              <a:spcBef>
                <a:spcPts val="0"/>
              </a:spcBef>
              <a:spcAft>
                <a:spcPts val="600"/>
              </a:spcAft>
              <a:buNone/>
            </a:pPr>
            <a:r>
              <a:rPr lang="pl-PL" sz="3600" dirty="0">
                <a:solidFill>
                  <a:schemeClr val="bg1">
                    <a:lumMod val="50000"/>
                  </a:schemeClr>
                </a:solidFill>
                <a:latin typeface="Arial" panose="020B0604020202020204" pitchFamily="34" charset="0"/>
                <a:cs typeface="Arial" panose="020B0604020202020204" pitchFamily="34" charset="0"/>
              </a:rPr>
              <a:t>odpowiada zarządca </a:t>
            </a:r>
            <a:r>
              <a:rPr lang="pl-PL" sz="3600" dirty="0" smtClean="0">
                <a:solidFill>
                  <a:schemeClr val="bg1">
                    <a:lumMod val="50000"/>
                  </a:schemeClr>
                </a:solidFill>
                <a:latin typeface="Arial" panose="020B0604020202020204" pitchFamily="34" charset="0"/>
                <a:cs typeface="Arial" panose="020B0604020202020204" pitchFamily="34" charset="0"/>
              </a:rPr>
              <a:t>drogi</a:t>
            </a:r>
            <a:endParaRPr lang="pl-PL" dirty="0">
              <a:latin typeface="Ubuntu" panose="020B050403060203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9575" y="2797942"/>
            <a:ext cx="4305689" cy="2074676"/>
          </a:xfrm>
          <a:prstGeom prst="rect">
            <a:avLst/>
          </a:prstGeom>
        </p:spPr>
      </p:pic>
      <p:sp>
        <p:nvSpPr>
          <p:cNvPr id="6" name="pole tekstowe 5"/>
          <p:cNvSpPr txBox="1"/>
          <p:nvPr/>
        </p:nvSpPr>
        <p:spPr>
          <a:xfrm>
            <a:off x="3488266"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G1a</a:t>
            </a:r>
            <a:endParaRPr lang="pl-PL" dirty="0">
              <a:latin typeface="Arial" panose="020B0604020202020204" pitchFamily="34" charset="0"/>
              <a:cs typeface="Arial" panose="020B0604020202020204" pitchFamily="34" charset="0"/>
            </a:endParaRPr>
          </a:p>
        </p:txBody>
      </p:sp>
      <p:sp>
        <p:nvSpPr>
          <p:cNvPr id="7" name="pole tekstowe 6"/>
          <p:cNvSpPr txBox="1"/>
          <p:nvPr/>
        </p:nvSpPr>
        <p:spPr>
          <a:xfrm>
            <a:off x="4103893"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G1b</a:t>
            </a:r>
            <a:endParaRPr lang="pl-PL" dirty="0">
              <a:latin typeface="Arial" panose="020B0604020202020204" pitchFamily="34" charset="0"/>
              <a:cs typeface="Arial" panose="020B0604020202020204" pitchFamily="34" charset="0"/>
            </a:endParaRPr>
          </a:p>
        </p:txBody>
      </p:sp>
      <p:sp>
        <p:nvSpPr>
          <p:cNvPr id="8" name="pole tekstowe 7"/>
          <p:cNvSpPr txBox="1"/>
          <p:nvPr/>
        </p:nvSpPr>
        <p:spPr>
          <a:xfrm>
            <a:off x="4758898" y="4982949"/>
            <a:ext cx="607859"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G1c</a:t>
            </a:r>
            <a:endParaRPr lang="pl-PL" dirty="0">
              <a:latin typeface="Arial" panose="020B0604020202020204" pitchFamily="34" charset="0"/>
              <a:cs typeface="Arial" panose="020B0604020202020204" pitchFamily="34" charset="0"/>
            </a:endParaRPr>
          </a:p>
        </p:txBody>
      </p:sp>
      <p:sp>
        <p:nvSpPr>
          <p:cNvPr id="9" name="pole tekstowe 8"/>
          <p:cNvSpPr txBox="1"/>
          <p:nvPr/>
        </p:nvSpPr>
        <p:spPr>
          <a:xfrm>
            <a:off x="1125366"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G1d</a:t>
            </a:r>
            <a:endParaRPr lang="pl-PL" dirty="0">
              <a:latin typeface="Arial" panose="020B0604020202020204" pitchFamily="34" charset="0"/>
              <a:cs typeface="Arial" panose="020B0604020202020204" pitchFamily="34" charset="0"/>
            </a:endParaRPr>
          </a:p>
        </p:txBody>
      </p:sp>
      <p:sp>
        <p:nvSpPr>
          <p:cNvPr id="10" name="pole tekstowe 9"/>
          <p:cNvSpPr txBox="1"/>
          <p:nvPr/>
        </p:nvSpPr>
        <p:spPr>
          <a:xfrm>
            <a:off x="1740993" y="4982949"/>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G1e</a:t>
            </a:r>
            <a:endParaRPr lang="pl-PL" dirty="0">
              <a:latin typeface="Arial" panose="020B0604020202020204" pitchFamily="34" charset="0"/>
              <a:cs typeface="Arial" panose="020B0604020202020204" pitchFamily="34" charset="0"/>
            </a:endParaRPr>
          </a:p>
        </p:txBody>
      </p:sp>
      <p:sp>
        <p:nvSpPr>
          <p:cNvPr id="11" name="pole tekstowe 10"/>
          <p:cNvSpPr txBox="1"/>
          <p:nvPr/>
        </p:nvSpPr>
        <p:spPr>
          <a:xfrm>
            <a:off x="2395998" y="4982949"/>
            <a:ext cx="559769"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G1f</a:t>
            </a:r>
            <a:endParaRPr lang="pl-PL" dirty="0">
              <a:latin typeface="Arial" panose="020B0604020202020204" pitchFamily="34" charset="0"/>
              <a:cs typeface="Arial" panose="020B0604020202020204" pitchFamily="34" charset="0"/>
            </a:endParaRPr>
          </a:p>
        </p:txBody>
      </p:sp>
      <p:sp>
        <p:nvSpPr>
          <p:cNvPr id="12" name="Równoległobok 11"/>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Tree>
    <p:extLst>
      <p:ext uri="{BB962C8B-B14F-4D97-AF65-F5344CB8AC3E}">
        <p14:creationId xmlns:p14="http://schemas.microsoft.com/office/powerpoint/2010/main" val="8018332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2091265" y="4064324"/>
            <a:ext cx="4007783" cy="457200"/>
          </a:xfrm>
        </p:spPr>
        <p:txBody>
          <a:bodyPr>
            <a:noAutofit/>
          </a:bodyPr>
          <a:lstStyle/>
          <a:p>
            <a:pPr marL="0" indent="0">
              <a:spcBef>
                <a:spcPts val="0"/>
              </a:spcBef>
              <a:spcAft>
                <a:spcPts val="600"/>
              </a:spcAft>
              <a:buNone/>
            </a:pPr>
            <a:r>
              <a:rPr lang="pl-PL" sz="2400" dirty="0" smtClean="0">
                <a:latin typeface="Arial" panose="020B0604020202020204" pitchFamily="34" charset="0"/>
                <a:cs typeface="Arial" panose="020B0604020202020204" pitchFamily="34" charset="0"/>
              </a:rPr>
              <a:t>B20 – STOP</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buNone/>
            </a:pPr>
            <a:r>
              <a:rPr lang="pl-PL" sz="2000" dirty="0">
                <a:solidFill>
                  <a:schemeClr val="bg1">
                    <a:lumMod val="50000"/>
                  </a:schemeClr>
                </a:solidFill>
                <a:latin typeface="Arial" panose="020B0604020202020204" pitchFamily="34" charset="0"/>
                <a:cs typeface="Arial" panose="020B0604020202020204" pitchFamily="34" charset="0"/>
              </a:rPr>
              <a:t>odpowiada zarządca </a:t>
            </a:r>
            <a:r>
              <a:rPr lang="pl-PL" sz="2000" dirty="0" smtClean="0">
                <a:solidFill>
                  <a:schemeClr val="bg1">
                    <a:lumMod val="50000"/>
                  </a:schemeClr>
                </a:solidFill>
                <a:latin typeface="Arial" panose="020B0604020202020204" pitchFamily="34" charset="0"/>
                <a:cs typeface="Arial" panose="020B0604020202020204" pitchFamily="34" charset="0"/>
              </a:rPr>
              <a:t>drogi</a:t>
            </a:r>
            <a:endParaRPr lang="pl-PL" sz="2000" dirty="0">
              <a:solidFill>
                <a:schemeClr val="bg1">
                  <a:lumMod val="50000"/>
                </a:schemeClr>
              </a:solidFill>
              <a:latin typeface="Arial" panose="020B0604020202020204" pitchFamily="34" charset="0"/>
              <a:cs typeface="Arial" panose="020B0604020202020204" pitchFamily="34" charset="0"/>
            </a:endParaRPr>
          </a:p>
        </p:txBody>
      </p:sp>
      <p:sp>
        <p:nvSpPr>
          <p:cNvPr id="5" name="Równoległobok 4"/>
          <p:cNvSpPr/>
          <p:nvPr/>
        </p:nvSpPr>
        <p:spPr>
          <a:xfrm>
            <a:off x="1591732" y="4066702"/>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50375" y="1654942"/>
            <a:ext cx="2074676" cy="2074676"/>
          </a:xfrm>
          <a:prstGeom prst="rect">
            <a:avLst/>
          </a:prstGeom>
          <a:effectLst>
            <a:outerShdw blurRad="63500" sx="102000" sy="102000" algn="ctr" rotWithShape="0">
              <a:prstClr val="black">
                <a:alpha val="40000"/>
              </a:prstClr>
            </a:outerShdw>
          </a:effectLst>
        </p:spPr>
      </p:pic>
      <p:pic>
        <p:nvPicPr>
          <p:cNvPr id="7" name="Picture 4" descr="C:\Documents and Settings\Paulina Pawłowska\Pulpit\sygnalizator_drogowy_sdk2.jpg"/>
          <p:cNvPicPr>
            <a:picLocks noChangeAspect="1" noChangeArrowheads="1"/>
          </p:cNvPicPr>
          <p:nvPr/>
        </p:nvPicPr>
        <p:blipFill rotWithShape="1">
          <a:blip r:embed="rId3">
            <a:extLst>
              <a:ext uri="{28A0092B-C50C-407E-A947-70E740481C1C}">
                <a14:useLocalDpi xmlns:a14="http://schemas.microsoft.com/office/drawing/2010/main" val="0"/>
              </a:ext>
            </a:extLst>
          </a:blip>
          <a:srcRect b="34534"/>
          <a:stretch/>
        </p:blipFill>
        <p:spPr bwMode="auto">
          <a:xfrm>
            <a:off x="7083474" y="1297573"/>
            <a:ext cx="1943100" cy="2455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Obraz 7"/>
          <p:cNvPicPr>
            <a:picLocks noChangeAspect="1"/>
          </p:cNvPicPr>
          <p:nvPr/>
        </p:nvPicPr>
        <p:blipFill>
          <a:blip r:embed="rId4">
            <a:extLst>
              <a:ext uri="{28A0092B-C50C-407E-A947-70E740481C1C}">
                <a14:useLocalDpi xmlns:a14="http://schemas.microsoft.com/office/drawing/2010/main" val="0"/>
              </a:ext>
            </a:extLst>
          </a:blip>
          <a:srcRect l="22701" t="30167" r="21500" b="39265"/>
          <a:stretch>
            <a:fillRect/>
          </a:stretch>
        </p:blipFill>
        <p:spPr bwMode="auto">
          <a:xfrm>
            <a:off x="7031086" y="1240422"/>
            <a:ext cx="106045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Obraz 8"/>
          <p:cNvPicPr>
            <a:picLocks noChangeAspect="1"/>
          </p:cNvPicPr>
          <p:nvPr/>
        </p:nvPicPr>
        <p:blipFill>
          <a:blip r:embed="rId4">
            <a:extLst>
              <a:ext uri="{28A0092B-C50C-407E-A947-70E740481C1C}">
                <a14:useLocalDpi xmlns:a14="http://schemas.microsoft.com/office/drawing/2010/main" val="0"/>
              </a:ext>
            </a:extLst>
          </a:blip>
          <a:srcRect l="22701" t="30167" r="21500" b="39265"/>
          <a:stretch>
            <a:fillRect/>
          </a:stretch>
        </p:blipFill>
        <p:spPr bwMode="auto">
          <a:xfrm>
            <a:off x="7966124" y="1240422"/>
            <a:ext cx="106045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rostokąt 3"/>
          <p:cNvSpPr/>
          <p:nvPr/>
        </p:nvSpPr>
        <p:spPr>
          <a:xfrm>
            <a:off x="5291667" y="2633133"/>
            <a:ext cx="1278466" cy="270934"/>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0" name="Prostokąt 9"/>
          <p:cNvSpPr/>
          <p:nvPr/>
        </p:nvSpPr>
        <p:spPr>
          <a:xfrm>
            <a:off x="5291667" y="3037736"/>
            <a:ext cx="1278466" cy="270934"/>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1" name="Równoległobok 10"/>
          <p:cNvSpPr/>
          <p:nvPr/>
        </p:nvSpPr>
        <p:spPr>
          <a:xfrm>
            <a:off x="6907383" y="4066702"/>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12" name="Symbol zastępczy zawartości 2"/>
          <p:cNvSpPr txBox="1">
            <a:spLocks/>
          </p:cNvSpPr>
          <p:nvPr/>
        </p:nvSpPr>
        <p:spPr>
          <a:xfrm>
            <a:off x="7406916" y="4066702"/>
            <a:ext cx="4169388" cy="1575146"/>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Font typeface="Arial" panose="020B0604020202020204" pitchFamily="34" charset="0"/>
              <a:buNone/>
            </a:pPr>
            <a:r>
              <a:rPr lang="pl-PL" sz="9600" dirty="0" smtClean="0">
                <a:latin typeface="Arial" panose="020B0604020202020204" pitchFamily="34" charset="0"/>
                <a:cs typeface="Arial" panose="020B0604020202020204" pitchFamily="34" charset="0"/>
              </a:rPr>
              <a:t>sygnalizacja przejazdowa</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za ustawienie i czytelność znaku</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odpowiadają </a:t>
            </a:r>
          </a:p>
          <a:p>
            <a:pPr marL="0" indent="0">
              <a:spcBef>
                <a:spcPts val="0"/>
              </a:spcBef>
              <a:spcAft>
                <a:spcPts val="600"/>
              </a:spcAft>
              <a:buNone/>
            </a:pPr>
            <a:r>
              <a:rPr lang="pl-PL" sz="8000" dirty="0">
                <a:solidFill>
                  <a:schemeClr val="bg1">
                    <a:lumMod val="50000"/>
                  </a:schemeClr>
                </a:solidFill>
                <a:latin typeface="Arial" panose="020B0604020202020204" pitchFamily="34" charset="0"/>
                <a:cs typeface="Arial" panose="020B0604020202020204" pitchFamily="34" charset="0"/>
              </a:rPr>
              <a:t>PKP Polskie Linie Kolejowe S.A.</a:t>
            </a:r>
          </a:p>
        </p:txBody>
      </p:sp>
    </p:spTree>
    <p:extLst>
      <p:ext uri="{BB962C8B-B14F-4D97-AF65-F5344CB8AC3E}">
        <p14:creationId xmlns:p14="http://schemas.microsoft.com/office/powerpoint/2010/main" val="33955845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afterEffect">
                                  <p:stCondLst>
                                    <p:cond delay="0"/>
                                  </p:stCondLst>
                                  <p:childTnLst>
                                    <p:animEffect transition="out" filter="fade">
                                      <p:cBhvr>
                                        <p:cTn id="6" dur="1000" tmFilter="0, 0; .2, .5; .8, .5; 1, 0"/>
                                        <p:tgtEl>
                                          <p:spTgt spid="8"/>
                                        </p:tgtEl>
                                      </p:cBhvr>
                                    </p:animEffect>
                                    <p:animScale>
                                      <p:cBhvr>
                                        <p:cTn id="7" dur="500" autoRev="1" fill="hold"/>
                                        <p:tgtEl>
                                          <p:spTgt spid="8"/>
                                        </p:tgtEl>
                                      </p:cBhvr>
                                      <p:by x="105000" y="105000"/>
                                    </p:animScale>
                                  </p:childTnLst>
                                </p:cTn>
                              </p:par>
                              <p:par>
                                <p:cTn id="8" presetID="26" presetClass="emph" presetSubtype="0" repeatCount="indefinite" fill="hold" nodeType="withEffect">
                                  <p:stCondLst>
                                    <p:cond delay="500"/>
                                  </p:stCondLst>
                                  <p:childTnLst>
                                    <p:animEffect transition="out" filter="fade">
                                      <p:cBhvr>
                                        <p:cTn id="9" dur="1000" tmFilter="0, 0; .2, .5; .8, .5; 1, 0"/>
                                        <p:tgtEl>
                                          <p:spTgt spid="9"/>
                                        </p:tgtEl>
                                      </p:cBhvr>
                                    </p:animEffect>
                                    <p:animScale>
                                      <p:cBhvr>
                                        <p:cTn id="10" dur="50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20497" y="2792297"/>
            <a:ext cx="3774697" cy="2074676"/>
          </a:xfrm>
          <a:prstGeom prst="rect">
            <a:avLst/>
          </a:prstGeom>
          <a:effectLst>
            <a:outerShdw blurRad="63500" sx="102000" sy="102000" algn="ctr" rotWithShape="0">
              <a:prstClr val="black">
                <a:alpha val="40000"/>
              </a:prstClr>
            </a:outerShdw>
          </a:effectLst>
        </p:spPr>
      </p:pic>
      <p:sp>
        <p:nvSpPr>
          <p:cNvPr id="6" name="Równoległobok 5"/>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Symbol zastępczy zawartości 2"/>
          <p:cNvSpPr txBox="1">
            <a:spLocks/>
          </p:cNvSpPr>
          <p:nvPr/>
        </p:nvSpPr>
        <p:spPr>
          <a:xfrm>
            <a:off x="6256867" y="3338569"/>
            <a:ext cx="6079066" cy="4560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G3 – krzyż świętego </a:t>
            </a:r>
            <a:r>
              <a:rPr lang="pl-PL" sz="2400" dirty="0" smtClean="0">
                <a:latin typeface="Arial" panose="020B0604020202020204" pitchFamily="34" charset="0"/>
                <a:cs typeface="Arial" panose="020B0604020202020204" pitchFamily="34" charset="0"/>
              </a:rPr>
              <a:t>Andrzeja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przed </a:t>
            </a:r>
            <a:r>
              <a:rPr lang="pl-PL" sz="2400" dirty="0">
                <a:latin typeface="Arial" panose="020B0604020202020204" pitchFamily="34" charset="0"/>
                <a:cs typeface="Arial" panose="020B0604020202020204" pitchFamily="34" charset="0"/>
              </a:rPr>
              <a:t>przejazdem jednotorowym</a:t>
            </a:r>
          </a:p>
          <a:p>
            <a:pPr marL="0" indent="0">
              <a:spcBef>
                <a:spcPts val="0"/>
              </a:spcBef>
              <a:spcAft>
                <a:spcPts val="600"/>
              </a:spcAft>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
        <p:nvSpPr>
          <p:cNvPr id="3" name="pole tekstowe 2"/>
          <p:cNvSpPr txBox="1"/>
          <p:nvPr/>
        </p:nvSpPr>
        <p:spPr>
          <a:xfrm>
            <a:off x="1008296" y="6017741"/>
            <a:ext cx="5519460" cy="369332"/>
          </a:xfrm>
          <a:prstGeom prst="rect">
            <a:avLst/>
          </a:prstGeom>
          <a:noFill/>
        </p:spPr>
        <p:txBody>
          <a:bodyPr wrap="none" rtlCol="0">
            <a:spAutoFit/>
          </a:bodyPr>
          <a:lstStyle/>
          <a:p>
            <a:r>
              <a:rPr lang="pl-PL" dirty="0">
                <a:latin typeface="Arial" panose="020B0604020202020204" pitchFamily="34" charset="0"/>
                <a:cs typeface="Arial" panose="020B0604020202020204" pitchFamily="34" charset="0"/>
              </a:rPr>
              <a:t>ustawiony w odległości </a:t>
            </a:r>
            <a:r>
              <a:rPr lang="pl-PL" dirty="0" smtClean="0">
                <a:latin typeface="Arial" panose="020B0604020202020204" pitchFamily="34" charset="0"/>
                <a:cs typeface="Arial" panose="020B0604020202020204" pitchFamily="34" charset="0"/>
              </a:rPr>
              <a:t>5 m </a:t>
            </a:r>
            <a:r>
              <a:rPr lang="pl-PL" dirty="0">
                <a:latin typeface="Arial" panose="020B0604020202020204" pitchFamily="34" charset="0"/>
                <a:cs typeface="Arial" panose="020B0604020202020204" pitchFamily="34" charset="0"/>
              </a:rPr>
              <a:t>od główki skrajnej szyny</a:t>
            </a:r>
          </a:p>
        </p:txBody>
      </p:sp>
    </p:spTree>
    <p:extLst>
      <p:ext uri="{BB962C8B-B14F-4D97-AF65-F5344CB8AC3E}">
        <p14:creationId xmlns:p14="http://schemas.microsoft.com/office/powerpoint/2010/main" val="27014413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62830" y="2355837"/>
            <a:ext cx="3774915" cy="2947595"/>
          </a:xfrm>
          <a:prstGeom prst="rect">
            <a:avLst/>
          </a:prstGeom>
          <a:effectLst>
            <a:outerShdw blurRad="63500" sx="102000" sy="102000" algn="ctr" rotWithShape="0">
              <a:prstClr val="black">
                <a:alpha val="40000"/>
              </a:prstClr>
            </a:outerShdw>
          </a:effectLst>
        </p:spPr>
      </p:pic>
      <p:sp>
        <p:nvSpPr>
          <p:cNvPr id="7" name="Równoległobok 6"/>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8" name="Symbol zastępczy zawartości 2"/>
          <p:cNvSpPr txBox="1">
            <a:spLocks/>
          </p:cNvSpPr>
          <p:nvPr/>
        </p:nvSpPr>
        <p:spPr>
          <a:xfrm>
            <a:off x="6256867" y="3338569"/>
            <a:ext cx="5676053" cy="1964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G4 – krzyż świętego Andrzeja </a:t>
            </a:r>
            <a:br>
              <a:rPr lang="pl-PL" sz="2400" dirty="0">
                <a:latin typeface="Arial" panose="020B0604020202020204" pitchFamily="34" charset="0"/>
                <a:cs typeface="Arial" panose="020B0604020202020204" pitchFamily="34" charset="0"/>
              </a:rPr>
            </a:br>
            <a:r>
              <a:rPr lang="pl-PL" sz="2400" dirty="0">
                <a:latin typeface="Arial" panose="020B0604020202020204" pitchFamily="34" charset="0"/>
                <a:cs typeface="Arial" panose="020B0604020202020204" pitchFamily="34" charset="0"/>
              </a:rPr>
              <a:t>przed przejazdem wielotorowym</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
        <p:nvSpPr>
          <p:cNvPr id="9" name="pole tekstowe 8"/>
          <p:cNvSpPr txBox="1"/>
          <p:nvPr/>
        </p:nvSpPr>
        <p:spPr>
          <a:xfrm>
            <a:off x="1008296" y="6042455"/>
            <a:ext cx="5519460" cy="369332"/>
          </a:xfrm>
          <a:prstGeom prst="rect">
            <a:avLst/>
          </a:prstGeom>
          <a:noFill/>
        </p:spPr>
        <p:txBody>
          <a:bodyPr wrap="none" rtlCol="0">
            <a:spAutoFit/>
          </a:bodyPr>
          <a:lstStyle/>
          <a:p>
            <a:r>
              <a:rPr lang="pl-PL" dirty="0">
                <a:latin typeface="Arial" panose="020B0604020202020204" pitchFamily="34" charset="0"/>
                <a:cs typeface="Arial" panose="020B0604020202020204" pitchFamily="34" charset="0"/>
              </a:rPr>
              <a:t>ustawiony w odległości </a:t>
            </a:r>
            <a:r>
              <a:rPr lang="pl-PL" dirty="0" smtClean="0">
                <a:latin typeface="Arial" panose="020B0604020202020204" pitchFamily="34" charset="0"/>
                <a:cs typeface="Arial" panose="020B0604020202020204" pitchFamily="34" charset="0"/>
              </a:rPr>
              <a:t>5 m </a:t>
            </a:r>
            <a:r>
              <a:rPr lang="pl-PL" dirty="0">
                <a:latin typeface="Arial" panose="020B0604020202020204" pitchFamily="34" charset="0"/>
                <a:cs typeface="Arial" panose="020B0604020202020204" pitchFamily="34" charset="0"/>
              </a:rPr>
              <a:t>od główki skrajnej szyny</a:t>
            </a:r>
          </a:p>
        </p:txBody>
      </p:sp>
    </p:spTree>
    <p:extLst>
      <p:ext uri="{BB962C8B-B14F-4D97-AF65-F5344CB8AC3E}">
        <p14:creationId xmlns:p14="http://schemas.microsoft.com/office/powerpoint/2010/main" val="9879012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23493" y="2353792"/>
            <a:ext cx="2160640" cy="2951686"/>
          </a:xfrm>
          <a:prstGeom prst="rect">
            <a:avLst/>
          </a:prstGeom>
          <a:effectLst>
            <a:outerShdw blurRad="63500" sx="102000" sy="102000" algn="ctr" rotWithShape="0">
              <a:prstClr val="black">
                <a:alpha val="40000"/>
              </a:prstClr>
            </a:outerShdw>
          </a:effectLst>
        </p:spPr>
      </p:pic>
      <p:sp>
        <p:nvSpPr>
          <p:cNvPr id="6" name="Równoległobok 5"/>
          <p:cNvSpPr/>
          <p:nvPr/>
        </p:nvSpPr>
        <p:spPr>
          <a:xfrm>
            <a:off x="5757334"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Symbol zastępczy zawartości 2"/>
          <p:cNvSpPr txBox="1">
            <a:spLocks/>
          </p:cNvSpPr>
          <p:nvPr/>
        </p:nvSpPr>
        <p:spPr>
          <a:xfrm>
            <a:off x="6256867" y="3338569"/>
            <a:ext cx="5676053" cy="1964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G2 – tabliczka „sieć pod napięciem”</a:t>
            </a:r>
          </a:p>
          <a:p>
            <a:pPr marL="0" indent="0">
              <a:spcBef>
                <a:spcPts val="0"/>
              </a:spcBef>
              <a:spcAft>
                <a:spcPts val="600"/>
              </a:spcAft>
              <a:buNone/>
            </a:pPr>
            <a:r>
              <a:rPr lang="pl-PL" sz="2400" dirty="0">
                <a:latin typeface="Arial" panose="020B0604020202020204" pitchFamily="34" charset="0"/>
                <a:cs typeface="Arial" panose="020B0604020202020204" pitchFamily="34" charset="0"/>
              </a:rPr>
              <a:t>ustawiana przed przejazdami </a:t>
            </a:r>
          </a:p>
          <a:p>
            <a:pPr marL="0" indent="0">
              <a:spcBef>
                <a:spcPts val="0"/>
              </a:spcBef>
              <a:spcAft>
                <a:spcPts val="600"/>
              </a:spcAft>
              <a:buNone/>
            </a:pPr>
            <a:r>
              <a:rPr lang="pl-PL" sz="2400" dirty="0">
                <a:latin typeface="Arial" panose="020B0604020202020204" pitchFamily="34" charset="0"/>
                <a:cs typeface="Arial" panose="020B0604020202020204" pitchFamily="34" charset="0"/>
              </a:rPr>
              <a:t>na liniach zelektryfikowanych</a:t>
            </a:r>
          </a:p>
          <a:p>
            <a:pPr marL="0" indent="0">
              <a:spcBef>
                <a:spcPts val="0"/>
              </a:spcBef>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a:t>
            </a:r>
            <a:r>
              <a:rPr lang="pl-PL" sz="2000" dirty="0" smtClean="0">
                <a:solidFill>
                  <a:schemeClr val="bg1">
                    <a:lumMod val="50000"/>
                  </a:schemeClr>
                </a:solidFill>
                <a:latin typeface="Arial" panose="020B0604020202020204" pitchFamily="34" charset="0"/>
                <a:cs typeface="Arial" panose="020B0604020202020204" pitchFamily="34" charset="0"/>
              </a:rPr>
              <a:t>znaku odpowiadają </a:t>
            </a:r>
            <a:br>
              <a:rPr lang="pl-PL" sz="2000" dirty="0" smtClean="0">
                <a:solidFill>
                  <a:schemeClr val="bg1">
                    <a:lumMod val="50000"/>
                  </a:schemeClr>
                </a:solidFill>
                <a:latin typeface="Arial" panose="020B0604020202020204" pitchFamily="34" charset="0"/>
                <a:cs typeface="Arial" panose="020B0604020202020204" pitchFamily="34" charset="0"/>
              </a:rPr>
            </a:br>
            <a:r>
              <a:rPr lang="pl-PL" sz="2000" dirty="0" smtClean="0">
                <a:solidFill>
                  <a:schemeClr val="bg1">
                    <a:lumMod val="50000"/>
                  </a:schemeClr>
                </a:solidFill>
                <a:latin typeface="Arial" panose="020B0604020202020204" pitchFamily="34" charset="0"/>
                <a:cs typeface="Arial" panose="020B0604020202020204" pitchFamily="34" charset="0"/>
              </a:rPr>
              <a:t>PKP Polskie Linie Kolejowe S.A.</a:t>
            </a:r>
            <a:endParaRPr lang="pl-PL" sz="20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59761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Znaki występujące przed przejazdami</a:t>
            </a:r>
            <a:endParaRPr lang="pl-PL" sz="3600" dirty="0">
              <a:solidFill>
                <a:schemeClr val="bg1"/>
              </a:solidFill>
              <a:latin typeface="Arial" panose="020B0604020202020204" pitchFamily="34" charset="0"/>
              <a:cs typeface="Arial" panose="020B0604020202020204" pitchFamily="34" charset="0"/>
            </a:endParaRPr>
          </a:p>
        </p:txBody>
      </p:sp>
      <p:sp>
        <p:nvSpPr>
          <p:cNvPr id="6" name="Równoległobok 5"/>
          <p:cNvSpPr/>
          <p:nvPr/>
        </p:nvSpPr>
        <p:spPr>
          <a:xfrm>
            <a:off x="5757334" y="2901421"/>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Symbol zastępczy zawartości 2"/>
          <p:cNvSpPr txBox="1">
            <a:spLocks/>
          </p:cNvSpPr>
          <p:nvPr/>
        </p:nvSpPr>
        <p:spPr>
          <a:xfrm>
            <a:off x="6368078" y="1864772"/>
            <a:ext cx="5676053" cy="1964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pl-PL" sz="2000" dirty="0" smtClean="0">
                <a:latin typeface="Arial" panose="020B0604020202020204" pitchFamily="34" charset="0"/>
                <a:cs typeface="Arial" panose="020B0604020202020204" pitchFamily="34" charset="0"/>
              </a:rPr>
              <a:t>A 30 – inne niebezpieczeństwo</a:t>
            </a:r>
          </a:p>
          <a:p>
            <a:pPr marL="0" lvl="0" indent="0">
              <a:buNone/>
            </a:pPr>
            <a:r>
              <a:rPr lang="pl-PL" sz="2000" dirty="0" smtClean="0">
                <a:latin typeface="Arial" panose="020B0604020202020204" pitchFamily="34" charset="0"/>
                <a:cs typeface="Arial" panose="020B0604020202020204" pitchFamily="34" charset="0"/>
              </a:rPr>
              <a:t>par.11 </a:t>
            </a:r>
            <a:r>
              <a:rPr lang="pl-PL" sz="2000" dirty="0">
                <a:latin typeface="Arial" panose="020B0604020202020204" pitchFamily="34" charset="0"/>
                <a:cs typeface="Arial" panose="020B0604020202020204" pitchFamily="34" charset="0"/>
              </a:rPr>
              <a:t>pkt 2. </a:t>
            </a:r>
            <a:r>
              <a:rPr lang="pl-PL" sz="2000" dirty="0" smtClean="0">
                <a:latin typeface="Arial" panose="020B0604020202020204" pitchFamily="34" charset="0"/>
                <a:cs typeface="Arial" panose="020B0604020202020204" pitchFamily="34" charset="0"/>
              </a:rPr>
              <a:t>Umieszczona </a:t>
            </a:r>
            <a:r>
              <a:rPr lang="pl-PL" sz="2000" dirty="0">
                <a:latin typeface="Arial" panose="020B0604020202020204" pitchFamily="34" charset="0"/>
                <a:cs typeface="Arial" panose="020B0604020202020204" pitchFamily="34" charset="0"/>
              </a:rPr>
              <a:t>pod znakiem A-30 tabliczka wskazuje: </a:t>
            </a:r>
            <a:endParaRPr lang="pl-PL" sz="2000" dirty="0" smtClean="0">
              <a:latin typeface="Arial" panose="020B0604020202020204" pitchFamily="34" charset="0"/>
              <a:cs typeface="Arial" panose="020B0604020202020204" pitchFamily="34" charset="0"/>
            </a:endParaRPr>
          </a:p>
          <a:p>
            <a:pPr marL="0" lvl="0" indent="0">
              <a:buNone/>
            </a:pPr>
            <a:r>
              <a:rPr lang="pl-PL" sz="2000" dirty="0" err="1" smtClean="0">
                <a:latin typeface="Arial" panose="020B0604020202020204" pitchFamily="34" charset="0"/>
                <a:cs typeface="Arial" panose="020B0604020202020204" pitchFamily="34" charset="0"/>
              </a:rPr>
              <a:t>ppkt</a:t>
            </a:r>
            <a:r>
              <a:rPr lang="pl-PL" sz="2000" dirty="0" smtClean="0">
                <a:latin typeface="Arial" panose="020B0604020202020204" pitchFamily="34" charset="0"/>
                <a:cs typeface="Arial" panose="020B0604020202020204" pitchFamily="34" charset="0"/>
              </a:rPr>
              <a:t> </a:t>
            </a:r>
            <a:r>
              <a:rPr lang="pl-PL" sz="2000" dirty="0">
                <a:latin typeface="Arial" panose="020B0604020202020204" pitchFamily="34" charset="0"/>
                <a:cs typeface="Arial" panose="020B0604020202020204" pitchFamily="34" charset="0"/>
              </a:rPr>
              <a:t>2 T-10 — przecięcie drogi z bocznicą kolejową </a:t>
            </a:r>
            <a:r>
              <a:rPr lang="pl-PL" sz="2000" dirty="0" smtClean="0">
                <a:latin typeface="Arial" panose="020B0604020202020204" pitchFamily="34" charset="0"/>
                <a:cs typeface="Arial" panose="020B0604020202020204" pitchFamily="34" charset="0"/>
              </a:rPr>
              <a:t>lub </a:t>
            </a:r>
            <a:r>
              <a:rPr lang="pl-PL" sz="2000" dirty="0">
                <a:latin typeface="Arial" panose="020B0604020202020204" pitchFamily="34" charset="0"/>
                <a:cs typeface="Arial" panose="020B0604020202020204" pitchFamily="34" charset="0"/>
              </a:rPr>
              <a:t>torem o podobnym </a:t>
            </a:r>
            <a:r>
              <a:rPr lang="pl-PL" sz="2000" dirty="0" smtClean="0">
                <a:latin typeface="Arial" panose="020B0604020202020204" pitchFamily="34" charset="0"/>
                <a:cs typeface="Arial" panose="020B0604020202020204" pitchFamily="34" charset="0"/>
              </a:rPr>
              <a:t>charakterze </a:t>
            </a:r>
          </a:p>
          <a:p>
            <a:pPr marL="0" lvl="0" indent="0">
              <a:buNone/>
            </a:pPr>
            <a:r>
              <a:rPr lang="pl-PL" sz="2000" dirty="0" smtClean="0">
                <a:latin typeface="Arial" panose="020B0604020202020204" pitchFamily="34" charset="0"/>
                <a:cs typeface="Arial" panose="020B0604020202020204" pitchFamily="34" charset="0"/>
              </a:rPr>
              <a:t>w </a:t>
            </a:r>
            <a:r>
              <a:rPr lang="pl-PL" sz="2000" dirty="0">
                <a:latin typeface="Arial" panose="020B0604020202020204" pitchFamily="34" charset="0"/>
                <a:cs typeface="Arial" panose="020B0604020202020204" pitchFamily="34" charset="0"/>
              </a:rPr>
              <a:t>miejscu tak oznakowanym </a:t>
            </a:r>
            <a:r>
              <a:rPr lang="pl-PL" sz="2000" dirty="0" smtClean="0">
                <a:latin typeface="Arial" panose="020B0604020202020204" pitchFamily="34" charset="0"/>
                <a:cs typeface="Arial" panose="020B0604020202020204" pitchFamily="34" charset="0"/>
              </a:rPr>
              <a:t>ruch na drodze </a:t>
            </a:r>
            <a:r>
              <a:rPr lang="pl-PL" sz="2000" dirty="0">
                <a:latin typeface="Arial" panose="020B0604020202020204" pitchFamily="34" charset="0"/>
                <a:cs typeface="Arial" panose="020B0604020202020204" pitchFamily="34" charset="0"/>
              </a:rPr>
              <a:t>jest wstrzymywany przez pracownika kolei podczas przejeżdżania (przetaczania) </a:t>
            </a:r>
            <a:r>
              <a:rPr lang="pl-PL" sz="2000" dirty="0" smtClean="0">
                <a:latin typeface="Arial" panose="020B0604020202020204" pitchFamily="34" charset="0"/>
                <a:cs typeface="Arial" panose="020B0604020202020204" pitchFamily="34" charset="0"/>
              </a:rPr>
              <a:t>pociągu</a:t>
            </a:r>
          </a:p>
          <a:p>
            <a:pPr marL="0" indent="0">
              <a:spcBef>
                <a:spcPts val="0"/>
              </a:spcBef>
              <a:spcAft>
                <a:spcPts val="600"/>
              </a:spcAft>
              <a:buNone/>
            </a:pPr>
            <a:endParaRPr lang="pl-PL" sz="2000" dirty="0" smtClean="0">
              <a:solidFill>
                <a:schemeClr val="bg1">
                  <a:lumMod val="50000"/>
                </a:schemeClr>
              </a:solidFill>
              <a:latin typeface="Arial" panose="020B0604020202020204" pitchFamily="34" charset="0"/>
              <a:cs typeface="Arial" panose="020B0604020202020204" pitchFamily="34" charset="0"/>
            </a:endParaRPr>
          </a:p>
          <a:p>
            <a:pPr marL="0" indent="0">
              <a:spcBef>
                <a:spcPts val="0"/>
              </a:spcBef>
              <a:spcAft>
                <a:spcPts val="600"/>
              </a:spcAft>
              <a:buNone/>
            </a:pPr>
            <a:r>
              <a:rPr lang="pl-PL" sz="2000" dirty="0" smtClean="0">
                <a:solidFill>
                  <a:schemeClr val="bg1">
                    <a:lumMod val="50000"/>
                  </a:schemeClr>
                </a:solidFill>
                <a:latin typeface="Arial" panose="020B0604020202020204" pitchFamily="34" charset="0"/>
                <a:cs typeface="Arial" panose="020B0604020202020204" pitchFamily="34" charset="0"/>
              </a:rPr>
              <a:t>za </a:t>
            </a:r>
            <a:r>
              <a:rPr lang="pl-PL" sz="2000" dirty="0">
                <a:solidFill>
                  <a:schemeClr val="bg1">
                    <a:lumMod val="50000"/>
                  </a:schemeClr>
                </a:solidFill>
                <a:latin typeface="Arial" panose="020B0604020202020204" pitchFamily="34" charset="0"/>
                <a:cs typeface="Arial" panose="020B0604020202020204" pitchFamily="34" charset="0"/>
              </a:rPr>
              <a:t>ustawienie i czytelność znaków</a:t>
            </a:r>
          </a:p>
          <a:p>
            <a:pPr marL="0" indent="0">
              <a:spcBef>
                <a:spcPts val="0"/>
              </a:spcBef>
              <a:spcAft>
                <a:spcPts val="600"/>
              </a:spcAft>
              <a:buNone/>
            </a:pPr>
            <a:r>
              <a:rPr lang="pl-PL" sz="2000" dirty="0">
                <a:solidFill>
                  <a:schemeClr val="bg1">
                    <a:lumMod val="50000"/>
                  </a:schemeClr>
                </a:solidFill>
                <a:latin typeface="Arial" panose="020B0604020202020204" pitchFamily="34" charset="0"/>
                <a:cs typeface="Arial" panose="020B0604020202020204" pitchFamily="34" charset="0"/>
              </a:rPr>
              <a:t>odpowiada zarządca drogi</a:t>
            </a:r>
            <a:endParaRPr lang="pl-PL" sz="2000" dirty="0">
              <a:latin typeface="Ubuntu" panose="020B0504030602030204" pitchFamily="34" charset="0"/>
            </a:endParaRPr>
          </a:p>
          <a:p>
            <a:pPr marL="0" lvl="0" indent="0">
              <a:buNone/>
            </a:pPr>
            <a:endParaRPr lang="pl-PL" sz="2000" dirty="0" smtClean="0">
              <a:solidFill>
                <a:schemeClr val="bg1">
                  <a:lumMod val="65000"/>
                </a:schemeClr>
              </a:solidFill>
              <a:latin typeface="Arial" panose="020B0604020202020204" pitchFamily="34" charset="0"/>
              <a:cs typeface="Arial" panose="020B0604020202020204" pitchFamily="34" charset="0"/>
            </a:endParaRPr>
          </a:p>
          <a:p>
            <a:pPr marL="0" lvl="0" indent="0">
              <a:buNone/>
            </a:pPr>
            <a:endParaRPr lang="pl-PL" sz="2000" dirty="0">
              <a:solidFill>
                <a:schemeClr val="bg1">
                  <a:lumMod val="65000"/>
                </a:schemeClr>
              </a:solidFill>
              <a:latin typeface="Arial" panose="020B0604020202020204" pitchFamily="34" charset="0"/>
              <a:cs typeface="Arial" panose="020B0604020202020204" pitchFamily="34" charset="0"/>
            </a:endParaRPr>
          </a:p>
        </p:txBody>
      </p:sp>
      <p:sp>
        <p:nvSpPr>
          <p:cNvPr id="3" name="AutoShape 2" descr="Znalezione obrazy dla zapytania znak A-30"/>
          <p:cNvSpPr>
            <a:spLocks noChangeAspect="1" noChangeArrowheads="1"/>
          </p:cNvSpPr>
          <p:nvPr/>
        </p:nvSpPr>
        <p:spPr bwMode="auto">
          <a:xfrm>
            <a:off x="155574" y="-144463"/>
            <a:ext cx="2031571" cy="203157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5" name="AutoShape 4" descr="Znalezione obrazy dla zapytania znak A-30"/>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grpSp>
        <p:nvGrpSpPr>
          <p:cNvPr id="11" name="Grupa 10"/>
          <p:cNvGrpSpPr/>
          <p:nvPr/>
        </p:nvGrpSpPr>
        <p:grpSpPr>
          <a:xfrm>
            <a:off x="1865977" y="1555984"/>
            <a:ext cx="2770446" cy="4043170"/>
            <a:chOff x="1937478" y="1269658"/>
            <a:chExt cx="2443655" cy="3566253"/>
          </a:xfrm>
        </p:grpSpPr>
        <p:pic>
          <p:nvPicPr>
            <p:cNvPr id="10" name="Obraz 9"/>
            <p:cNvPicPr>
              <a:picLocks noChangeAspect="1"/>
            </p:cNvPicPr>
            <p:nvPr/>
          </p:nvPicPr>
          <p:blipFill>
            <a:blip r:embed="rId2"/>
            <a:stretch>
              <a:fillRect/>
            </a:stretch>
          </p:blipFill>
          <p:spPr>
            <a:xfrm>
              <a:off x="1937478" y="1269658"/>
              <a:ext cx="2443655" cy="2159342"/>
            </a:xfrm>
            <a:prstGeom prst="rect">
              <a:avLst/>
            </a:prstGeom>
          </p:spPr>
        </p:pic>
        <p:pic>
          <p:nvPicPr>
            <p:cNvPr id="3078" name="Picture 6" descr="Znalezione obrazy dla zapytania tabliczka T-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21364" y="3429000"/>
              <a:ext cx="1875881" cy="140691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047288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2800" dirty="0" smtClean="0">
                <a:solidFill>
                  <a:schemeClr val="bg1"/>
                </a:solidFill>
                <a:latin typeface="Arial" panose="020B0604020202020204" pitchFamily="34" charset="0"/>
                <a:cs typeface="Arial" panose="020B0604020202020204" pitchFamily="34" charset="0"/>
              </a:rPr>
              <a:t>Zabezpieczenia występujące przed przejazdami</a:t>
            </a:r>
            <a:endParaRPr lang="pl-PL" sz="2800" dirty="0">
              <a:solidFill>
                <a:schemeClr val="bg1"/>
              </a:solidFill>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7230532" y="2393342"/>
            <a:ext cx="4622802" cy="1110837"/>
          </a:xfrm>
        </p:spPr>
        <p:txBody>
          <a:bodyPr>
            <a:noAutofit/>
          </a:bodyPr>
          <a:lstStyle/>
          <a:p>
            <a:pPr marL="0" indent="0">
              <a:lnSpc>
                <a:spcPct val="100000"/>
              </a:lnSpc>
              <a:spcBef>
                <a:spcPts val="0"/>
              </a:spcBef>
              <a:spcAft>
                <a:spcPts val="600"/>
              </a:spcAft>
              <a:buNone/>
            </a:pPr>
            <a:r>
              <a:rPr lang="pl-PL" sz="2400" dirty="0">
                <a:latin typeface="Arial" panose="020B0604020202020204" pitchFamily="34" charset="0"/>
                <a:cs typeface="Arial" panose="020B0604020202020204" pitchFamily="34" charset="0"/>
              </a:rPr>
              <a:t>r</a:t>
            </a:r>
            <a:r>
              <a:rPr lang="pl-PL" sz="2400" dirty="0" smtClean="0">
                <a:latin typeface="Arial" panose="020B0604020202020204" pitchFamily="34" charset="0"/>
                <a:cs typeface="Arial" panose="020B0604020202020204" pitchFamily="34" charset="0"/>
              </a:rPr>
              <a:t>ogatki – mają zastosowanie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na przejazdach kat. A i B</a:t>
            </a:r>
          </a:p>
          <a:p>
            <a:pPr marL="0" indent="0">
              <a:lnSpc>
                <a:spcPct val="120000"/>
              </a:lnSpc>
              <a:buNone/>
            </a:pPr>
            <a:endParaRPr lang="pl-PL" sz="2400" dirty="0" smtClean="0">
              <a:latin typeface="Arial" panose="020B0604020202020204" pitchFamily="34" charset="0"/>
              <a:cs typeface="Arial" panose="020B0604020202020204" pitchFamily="34" charset="0"/>
            </a:endParaRPr>
          </a:p>
          <a:p>
            <a:pPr marL="0" indent="0">
              <a:lnSpc>
                <a:spcPct val="100000"/>
              </a:lnSpc>
              <a:spcBef>
                <a:spcPts val="0"/>
              </a:spcBef>
              <a:spcAft>
                <a:spcPts val="600"/>
              </a:spcAft>
              <a:buNone/>
            </a:pPr>
            <a:r>
              <a:rPr lang="pl-PL" sz="2400" dirty="0" smtClean="0">
                <a:latin typeface="Arial" panose="020B0604020202020204" pitchFamily="34" charset="0"/>
                <a:cs typeface="Arial" panose="020B0604020202020204" pitchFamily="34" charset="0"/>
              </a:rPr>
              <a:t>sygnalizacja – ma zastosowanie na przejazdach kat. B i C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oraz niektórych kat. A</a:t>
            </a:r>
            <a:endParaRPr lang="pl-PL" sz="2400" dirty="0">
              <a:latin typeface="Arial" panose="020B0604020202020204" pitchFamily="34" charset="0"/>
              <a:cs typeface="Arial" panose="020B0604020202020204" pitchFamily="34" charset="0"/>
            </a:endParaRPr>
          </a:p>
        </p:txBody>
      </p:sp>
      <p:sp>
        <p:nvSpPr>
          <p:cNvPr id="5" name="Równoległobok 4"/>
          <p:cNvSpPr/>
          <p:nvPr/>
        </p:nvSpPr>
        <p:spPr>
          <a:xfrm>
            <a:off x="6629398" y="3338569"/>
            <a:ext cx="499533" cy="982133"/>
          </a:xfrm>
          <a:prstGeom prst="parallelogram">
            <a:avLst>
              <a:gd name="adj" fmla="val 752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227" y="3140785"/>
            <a:ext cx="5623571" cy="137769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5463459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Pociąg a samochód</a:t>
            </a:r>
            <a:endParaRPr lang="pl-PL" dirty="0">
              <a:solidFill>
                <a:schemeClr val="bg1"/>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8351" y="1036078"/>
            <a:ext cx="4399083" cy="2627370"/>
          </a:xfrm>
          <a:prstGeom prst="rect">
            <a:avLst/>
          </a:prstGeom>
        </p:spPr>
      </p:pic>
      <p:sp>
        <p:nvSpPr>
          <p:cNvPr id="5" name="Równoległobok 4"/>
          <p:cNvSpPr/>
          <p:nvPr/>
        </p:nvSpPr>
        <p:spPr>
          <a:xfrm>
            <a:off x="6966074" y="962451"/>
            <a:ext cx="1187712" cy="2627370"/>
          </a:xfrm>
          <a:prstGeom prst="parallelogram">
            <a:avLst>
              <a:gd name="adj" fmla="val 8775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7" name="pole tekstowe 6"/>
          <p:cNvSpPr txBox="1"/>
          <p:nvPr/>
        </p:nvSpPr>
        <p:spPr>
          <a:xfrm>
            <a:off x="8029198" y="1607140"/>
            <a:ext cx="2911887" cy="1477328"/>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Siła, z jaką pociąg</a:t>
            </a:r>
          </a:p>
          <a:p>
            <a:r>
              <a:rPr lang="pl-PL" dirty="0" smtClean="0">
                <a:latin typeface="Arial" panose="020B0604020202020204" pitchFamily="34" charset="0"/>
                <a:cs typeface="Arial" panose="020B0604020202020204" pitchFamily="34" charset="0"/>
              </a:rPr>
              <a:t>miażdży samochód,</a:t>
            </a:r>
          </a:p>
          <a:p>
            <a:r>
              <a:rPr lang="pl-PL" dirty="0" smtClean="0">
                <a:latin typeface="Arial" panose="020B0604020202020204" pitchFamily="34" charset="0"/>
                <a:cs typeface="Arial" panose="020B0604020202020204" pitchFamily="34" charset="0"/>
              </a:rPr>
              <a:t>jest porównywalna do siły, </a:t>
            </a:r>
          </a:p>
          <a:p>
            <a:r>
              <a:rPr lang="pl-PL" dirty="0" smtClean="0">
                <a:latin typeface="Arial" panose="020B0604020202020204" pitchFamily="34" charset="0"/>
                <a:cs typeface="Arial" panose="020B0604020202020204" pitchFamily="34" charset="0"/>
              </a:rPr>
              <a:t>z jaką samochód miażdży </a:t>
            </a:r>
          </a:p>
          <a:p>
            <a:r>
              <a:rPr lang="pl-PL" dirty="0" smtClean="0">
                <a:latin typeface="Arial" panose="020B0604020202020204" pitchFamily="34" charset="0"/>
                <a:cs typeface="Arial" panose="020B0604020202020204" pitchFamily="34" charset="0"/>
              </a:rPr>
              <a:t>aluminiową puszkę.</a:t>
            </a:r>
            <a:endParaRPr lang="pl-PL" dirty="0">
              <a:latin typeface="Arial" panose="020B0604020202020204" pitchFamily="34" charset="0"/>
              <a:cs typeface="Arial" panose="020B0604020202020204" pitchFamily="34" charset="0"/>
            </a:endParaRPr>
          </a:p>
        </p:txBody>
      </p:sp>
      <p:sp>
        <p:nvSpPr>
          <p:cNvPr id="9" name="Równoległobok 8"/>
          <p:cNvSpPr/>
          <p:nvPr/>
        </p:nvSpPr>
        <p:spPr>
          <a:xfrm>
            <a:off x="6966074" y="3761457"/>
            <a:ext cx="1187712" cy="2627370"/>
          </a:xfrm>
          <a:prstGeom prst="parallelogram">
            <a:avLst>
              <a:gd name="adj" fmla="val 8775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bg1">
                  <a:lumMod val="75000"/>
                </a:schemeClr>
              </a:solidFill>
            </a:endParaRPr>
          </a:p>
        </p:txBody>
      </p:sp>
      <p:sp>
        <p:nvSpPr>
          <p:cNvPr id="10" name="pole tekstowe 9"/>
          <p:cNvSpPr txBox="1"/>
          <p:nvPr/>
        </p:nvSpPr>
        <p:spPr>
          <a:xfrm>
            <a:off x="8029198" y="4109768"/>
            <a:ext cx="3531736" cy="2031325"/>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Droga hamowania pociągu </a:t>
            </a:r>
          </a:p>
          <a:p>
            <a:r>
              <a:rPr lang="pl-PL" dirty="0">
                <a:latin typeface="Arial" panose="020B0604020202020204" pitchFamily="34" charset="0"/>
                <a:cs typeface="Arial" panose="020B0604020202020204" pitchFamily="34" charset="0"/>
              </a:rPr>
              <a:t>j</a:t>
            </a:r>
            <a:r>
              <a:rPr lang="pl-PL" dirty="0" smtClean="0">
                <a:latin typeface="Arial" panose="020B0604020202020204" pitchFamily="34" charset="0"/>
                <a:cs typeface="Arial" panose="020B0604020202020204" pitchFamily="34" charset="0"/>
              </a:rPr>
              <a:t>adącego z v=160 km/h </a:t>
            </a:r>
          </a:p>
          <a:p>
            <a:r>
              <a:rPr lang="pl-PL" dirty="0" smtClean="0">
                <a:latin typeface="Arial" panose="020B0604020202020204" pitchFamily="34" charset="0"/>
                <a:cs typeface="Arial" panose="020B0604020202020204" pitchFamily="34" charset="0"/>
              </a:rPr>
              <a:t>może wynieść nawet do 1300 m;</a:t>
            </a:r>
          </a:p>
          <a:p>
            <a:r>
              <a:rPr lang="pl-PL" dirty="0" smtClean="0">
                <a:latin typeface="Arial" panose="020B0604020202020204" pitchFamily="34" charset="0"/>
                <a:cs typeface="Arial" panose="020B0604020202020204" pitchFamily="34" charset="0"/>
              </a:rPr>
              <a:t>to tyle, ile 13 długości </a:t>
            </a:r>
          </a:p>
          <a:p>
            <a:r>
              <a:rPr lang="pl-PL" dirty="0" smtClean="0">
                <a:latin typeface="Arial" panose="020B0604020202020204" pitchFamily="34" charset="0"/>
                <a:cs typeface="Arial" panose="020B0604020202020204" pitchFamily="34" charset="0"/>
              </a:rPr>
              <a:t>boisk do piłki nożnej, </a:t>
            </a:r>
          </a:p>
          <a:p>
            <a:r>
              <a:rPr lang="pl-PL" dirty="0">
                <a:latin typeface="Arial" panose="020B0604020202020204" pitchFamily="34" charset="0"/>
                <a:cs typeface="Arial" panose="020B0604020202020204" pitchFamily="34" charset="0"/>
              </a:rPr>
              <a:t>d</a:t>
            </a:r>
            <a:r>
              <a:rPr lang="pl-PL" dirty="0" smtClean="0">
                <a:latin typeface="Arial" panose="020B0604020202020204" pitchFamily="34" charset="0"/>
                <a:cs typeface="Arial" panose="020B0604020202020204" pitchFamily="34" charset="0"/>
              </a:rPr>
              <a:t>roga hamowania samochodu* </a:t>
            </a:r>
          </a:p>
          <a:p>
            <a:r>
              <a:rPr lang="pl-PL" dirty="0">
                <a:latin typeface="Arial" panose="020B0604020202020204" pitchFamily="34" charset="0"/>
                <a:cs typeface="Arial" panose="020B0604020202020204" pitchFamily="34" charset="0"/>
              </a:rPr>
              <a:t>j</a:t>
            </a:r>
            <a:r>
              <a:rPr lang="pl-PL" dirty="0" smtClean="0">
                <a:latin typeface="Arial" panose="020B0604020202020204" pitchFamily="34" charset="0"/>
                <a:cs typeface="Arial" panose="020B0604020202020204" pitchFamily="34" charset="0"/>
              </a:rPr>
              <a:t>est 13x krótsza. </a:t>
            </a:r>
            <a:endParaRPr lang="pl-PL" dirty="0">
              <a:latin typeface="Arial" panose="020B0604020202020204" pitchFamily="34" charset="0"/>
              <a:cs typeface="Arial" panose="020B0604020202020204" pitchFamily="34" charset="0"/>
            </a:endParaRPr>
          </a:p>
        </p:txBody>
      </p:sp>
      <p:sp>
        <p:nvSpPr>
          <p:cNvPr id="12" name="pole tekstowe 11"/>
          <p:cNvSpPr txBox="1"/>
          <p:nvPr/>
        </p:nvSpPr>
        <p:spPr>
          <a:xfrm>
            <a:off x="1396628" y="6358735"/>
            <a:ext cx="5521063" cy="276999"/>
          </a:xfrm>
          <a:prstGeom prst="rect">
            <a:avLst/>
          </a:prstGeom>
          <a:noFill/>
        </p:spPr>
        <p:txBody>
          <a:bodyPr wrap="none" rtlCol="0">
            <a:spAutoFit/>
          </a:bodyPr>
          <a:lstStyle/>
          <a:p>
            <a:r>
              <a:rPr lang="pl-PL" sz="1200" dirty="0" smtClean="0">
                <a:latin typeface="Arial" panose="020B0604020202020204" pitchFamily="34" charset="0"/>
                <a:cs typeface="Arial" panose="020B0604020202020204" pitchFamily="34" charset="0"/>
              </a:rPr>
              <a:t>* łączny dystans przejeżdżany w trakcie reakcji i hamowania przy v=100km/h</a:t>
            </a:r>
            <a:endParaRPr lang="pl-PL" sz="1200" dirty="0">
              <a:latin typeface="Arial" panose="020B0604020202020204" pitchFamily="34" charset="0"/>
              <a:cs typeface="Arial" panose="020B0604020202020204" pitchFamily="34" charset="0"/>
            </a:endParaRPr>
          </a:p>
        </p:txBody>
      </p:sp>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8351" y="4139536"/>
            <a:ext cx="6394043" cy="2020110"/>
          </a:xfrm>
          <a:prstGeom prst="rect">
            <a:avLst/>
          </a:prstGeom>
        </p:spPr>
      </p:pic>
    </p:spTree>
    <p:extLst>
      <p:ext uri="{BB962C8B-B14F-4D97-AF65-F5344CB8AC3E}">
        <p14:creationId xmlns:p14="http://schemas.microsoft.com/office/powerpoint/2010/main" val="22791094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ole tekstowe 7"/>
          <p:cNvSpPr txBox="1"/>
          <p:nvPr/>
        </p:nvSpPr>
        <p:spPr>
          <a:xfrm>
            <a:off x="977725" y="1933602"/>
            <a:ext cx="1146468" cy="369332"/>
          </a:xfrm>
          <a:prstGeom prst="rect">
            <a:avLst/>
          </a:prstGeom>
          <a:noFill/>
        </p:spPr>
        <p:txBody>
          <a:bodyPr wrap="none" rtlCol="0">
            <a:spAutoFit/>
          </a:bodyPr>
          <a:lstStyle/>
          <a:p>
            <a:r>
              <a:rPr lang="pl-PL" b="1" dirty="0" smtClean="0">
                <a:latin typeface="Arial" panose="020B0604020202020204" pitchFamily="34" charset="0"/>
                <a:cs typeface="Arial" panose="020B0604020202020204" pitchFamily="34" charset="0"/>
              </a:rPr>
              <a:t>POLSKA</a:t>
            </a:r>
            <a:endParaRPr lang="pl-PL" b="1" dirty="0">
              <a:latin typeface="Arial" panose="020B0604020202020204" pitchFamily="34" charset="0"/>
              <a:cs typeface="Arial" panose="020B0604020202020204" pitchFamily="34" charset="0"/>
            </a:endParaRPr>
          </a:p>
        </p:txBody>
      </p:sp>
      <p:sp>
        <p:nvSpPr>
          <p:cNvPr id="9" name="pole tekstowe 8"/>
          <p:cNvSpPr txBox="1"/>
          <p:nvPr/>
        </p:nvSpPr>
        <p:spPr>
          <a:xfrm>
            <a:off x="977725" y="2319867"/>
            <a:ext cx="5311647" cy="1938992"/>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18 </a:t>
            </a:r>
            <a:r>
              <a:rPr lang="pl-PL" sz="4000" b="1" dirty="0">
                <a:latin typeface="Arial" panose="020B0604020202020204" pitchFamily="34" charset="0"/>
                <a:cs typeface="Arial" panose="020B0604020202020204" pitchFamily="34" charset="0"/>
              </a:rPr>
              <a:t>5</a:t>
            </a:r>
            <a:r>
              <a:rPr lang="pl-PL" sz="4000" b="1" dirty="0" smtClean="0">
                <a:latin typeface="Arial" panose="020B0604020202020204" pitchFamily="34" charset="0"/>
                <a:cs typeface="Arial" panose="020B0604020202020204" pitchFamily="34" charset="0"/>
              </a:rPr>
              <a:t>00 km </a:t>
            </a:r>
            <a:r>
              <a:rPr lang="pl-PL" dirty="0" smtClean="0">
                <a:latin typeface="Arial" panose="020B0604020202020204" pitchFamily="34" charset="0"/>
                <a:cs typeface="Arial" panose="020B0604020202020204" pitchFamily="34" charset="0"/>
              </a:rPr>
              <a:t>linii kolejowych</a:t>
            </a:r>
          </a:p>
          <a:p>
            <a:r>
              <a:rPr lang="pl-PL" sz="4000" b="1" dirty="0" smtClean="0">
                <a:latin typeface="Arial" panose="020B0604020202020204" pitchFamily="34" charset="0"/>
                <a:cs typeface="Arial" panose="020B0604020202020204" pitchFamily="34" charset="0"/>
              </a:rPr>
              <a:t>11 675*</a:t>
            </a:r>
            <a:r>
              <a:rPr lang="pl-PL" dirty="0" smtClean="0">
                <a:latin typeface="Arial" panose="020B0604020202020204" pitchFamily="34" charset="0"/>
                <a:cs typeface="Arial" panose="020B0604020202020204" pitchFamily="34" charset="0"/>
              </a:rPr>
              <a:t> przejazdów kolejowo-drogowych</a:t>
            </a:r>
          </a:p>
          <a:p>
            <a:r>
              <a:rPr lang="pl-PL" sz="4000" b="1" dirty="0" smtClean="0">
                <a:latin typeface="Arial" panose="020B0604020202020204" pitchFamily="34" charset="0"/>
                <a:cs typeface="Arial" panose="020B0604020202020204" pitchFamily="34" charset="0"/>
              </a:rPr>
              <a:t>205 </a:t>
            </a:r>
            <a:r>
              <a:rPr lang="pl-PL" dirty="0" smtClean="0">
                <a:latin typeface="Arial" panose="020B0604020202020204" pitchFamily="34" charset="0"/>
                <a:cs typeface="Arial" panose="020B0604020202020204" pitchFamily="34" charset="0"/>
              </a:rPr>
              <a:t>wypadków i kolizji w 2018 r.</a:t>
            </a:r>
          </a:p>
        </p:txBody>
      </p:sp>
      <p:sp>
        <p:nvSpPr>
          <p:cNvPr id="12" name="pole tekstowe 11"/>
          <p:cNvSpPr txBox="1"/>
          <p:nvPr/>
        </p:nvSpPr>
        <p:spPr>
          <a:xfrm>
            <a:off x="237924" y="0"/>
            <a:ext cx="3940309" cy="584775"/>
          </a:xfrm>
          <a:prstGeom prst="rect">
            <a:avLst/>
          </a:prstGeom>
          <a:noFill/>
        </p:spPr>
        <p:txBody>
          <a:bodyPr wrap="none" rtlCol="0">
            <a:spAutoFit/>
          </a:bodyPr>
          <a:lstStyle/>
          <a:p>
            <a:r>
              <a:rPr lang="pl-PL" sz="3200" b="1" dirty="0" smtClean="0">
                <a:solidFill>
                  <a:schemeClr val="bg1"/>
                </a:solidFill>
                <a:latin typeface="Arial" panose="020B0604020202020204" pitchFamily="34" charset="0"/>
                <a:cs typeface="Arial" panose="020B0604020202020204" pitchFamily="34" charset="0"/>
              </a:rPr>
              <a:t>Trochę statystyki…</a:t>
            </a:r>
            <a:endParaRPr lang="pl-PL" sz="3200" b="1" dirty="0">
              <a:solidFill>
                <a:schemeClr val="bg1"/>
              </a:solidFill>
              <a:latin typeface="Arial" panose="020B0604020202020204" pitchFamily="34" charset="0"/>
              <a:cs typeface="Arial" panose="020B0604020202020204" pitchFamily="34" charset="0"/>
            </a:endParaRPr>
          </a:p>
        </p:txBody>
      </p:sp>
      <p:sp>
        <p:nvSpPr>
          <p:cNvPr id="7" name="pole tekstowe 6"/>
          <p:cNvSpPr txBox="1"/>
          <p:nvPr/>
        </p:nvSpPr>
        <p:spPr>
          <a:xfrm>
            <a:off x="6608340" y="1933602"/>
            <a:ext cx="2121093" cy="369332"/>
          </a:xfrm>
          <a:prstGeom prst="rect">
            <a:avLst/>
          </a:prstGeom>
          <a:noFill/>
        </p:spPr>
        <p:txBody>
          <a:bodyPr wrap="none" rtlCol="0">
            <a:spAutoFit/>
          </a:bodyPr>
          <a:lstStyle/>
          <a:p>
            <a:r>
              <a:rPr lang="pl-PL" b="1" dirty="0" smtClean="0">
                <a:latin typeface="Arial" panose="020B0604020202020204" pitchFamily="34" charset="0"/>
                <a:cs typeface="Arial" panose="020B0604020202020204" pitchFamily="34" charset="0"/>
              </a:rPr>
              <a:t>WIELKOPOLSKIE</a:t>
            </a:r>
            <a:endParaRPr lang="pl-PL" b="1" dirty="0">
              <a:latin typeface="Arial" panose="020B0604020202020204" pitchFamily="34" charset="0"/>
              <a:cs typeface="Arial" panose="020B0604020202020204" pitchFamily="34" charset="0"/>
            </a:endParaRPr>
          </a:p>
        </p:txBody>
      </p:sp>
      <p:sp>
        <p:nvSpPr>
          <p:cNvPr id="10" name="pole tekstowe 9"/>
          <p:cNvSpPr txBox="1"/>
          <p:nvPr/>
        </p:nvSpPr>
        <p:spPr>
          <a:xfrm>
            <a:off x="6608340" y="2319867"/>
            <a:ext cx="4990469" cy="1938992"/>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1878 km </a:t>
            </a:r>
            <a:r>
              <a:rPr lang="pl-PL" dirty="0" smtClean="0">
                <a:latin typeface="Arial" panose="020B0604020202020204" pitchFamily="34" charset="0"/>
                <a:cs typeface="Arial" panose="020B0604020202020204" pitchFamily="34" charset="0"/>
              </a:rPr>
              <a:t>linii kolejowych</a:t>
            </a:r>
          </a:p>
          <a:p>
            <a:r>
              <a:rPr lang="pl-PL" sz="4000" b="1" dirty="0" smtClean="0">
                <a:latin typeface="Arial" panose="020B0604020202020204" pitchFamily="34" charset="0"/>
                <a:cs typeface="Arial" panose="020B0604020202020204" pitchFamily="34" charset="0"/>
              </a:rPr>
              <a:t>1364* </a:t>
            </a:r>
            <a:r>
              <a:rPr lang="pl-PL" dirty="0" smtClean="0">
                <a:latin typeface="Arial" panose="020B0604020202020204" pitchFamily="34" charset="0"/>
                <a:cs typeface="Arial" panose="020B0604020202020204" pitchFamily="34" charset="0"/>
              </a:rPr>
              <a:t>przejazdów kolejowo-drogowych</a:t>
            </a:r>
          </a:p>
          <a:p>
            <a:r>
              <a:rPr lang="pl-PL" sz="4000" b="1" dirty="0" smtClean="0">
                <a:latin typeface="Arial" panose="020B0604020202020204" pitchFamily="34" charset="0"/>
                <a:cs typeface="Arial" panose="020B0604020202020204" pitchFamily="34" charset="0"/>
              </a:rPr>
              <a:t>28 </a:t>
            </a:r>
            <a:r>
              <a:rPr lang="pl-PL" dirty="0" smtClean="0">
                <a:latin typeface="Arial" panose="020B0604020202020204" pitchFamily="34" charset="0"/>
                <a:cs typeface="Arial" panose="020B0604020202020204" pitchFamily="34" charset="0"/>
              </a:rPr>
              <a:t>wypadków i kolizji w 2018 r.</a:t>
            </a:r>
          </a:p>
        </p:txBody>
      </p:sp>
      <p:sp>
        <p:nvSpPr>
          <p:cNvPr id="2" name="pole tekstowe 1"/>
          <p:cNvSpPr txBox="1"/>
          <p:nvPr/>
        </p:nvSpPr>
        <p:spPr>
          <a:xfrm>
            <a:off x="977725" y="6383866"/>
            <a:ext cx="6219972" cy="369332"/>
          </a:xfrm>
          <a:prstGeom prst="rect">
            <a:avLst/>
          </a:prstGeom>
          <a:noFill/>
        </p:spPr>
        <p:txBody>
          <a:bodyPr wrap="none" rtlCol="0">
            <a:spAutoFit/>
          </a:bodyPr>
          <a:lstStyle/>
          <a:p>
            <a:r>
              <a:rPr lang="pl-PL" dirty="0" smtClean="0">
                <a:latin typeface="Ubuntu" panose="020B0504030602030204" pitchFamily="34" charset="0"/>
              </a:rPr>
              <a:t>*przejazdy kolejowo-drogowe na liniach eksploatowanych</a:t>
            </a:r>
            <a:endParaRPr lang="pl-PL" dirty="0">
              <a:latin typeface="Ubuntu" panose="020B0504030602030204" pitchFamily="34" charset="0"/>
            </a:endParaRPr>
          </a:p>
        </p:txBody>
      </p:sp>
    </p:spTree>
    <p:extLst>
      <p:ext uri="{BB962C8B-B14F-4D97-AF65-F5344CB8AC3E}">
        <p14:creationId xmlns:p14="http://schemas.microsoft.com/office/powerpoint/2010/main" val="41083649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2207107" y="748454"/>
            <a:ext cx="7733335" cy="707886"/>
          </a:xfrm>
          <a:prstGeom prst="rect">
            <a:avLst/>
          </a:prstGeom>
          <a:noFill/>
        </p:spPr>
        <p:txBody>
          <a:bodyPr wrap="none" rtlCol="0">
            <a:spAutoFit/>
          </a:bodyPr>
          <a:lstStyle/>
          <a:p>
            <a:pPr algn="ctr">
              <a:defRPr sz="16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a:solidFill>
                  <a:prstClr val="black">
                    <a:lumMod val="65000"/>
                    <a:lumOff val="35000"/>
                  </a:prstClr>
                </a:solidFill>
                <a:latin typeface="Arial" panose="020B0604020202020204" pitchFamily="34" charset="0"/>
                <a:cs typeface="Arial" panose="020B0604020202020204" pitchFamily="34" charset="0"/>
              </a:rPr>
              <a:t>Liczba wypadków i kolizji na przejazdach/przejściach kat. A-E </a:t>
            </a:r>
            <a:endParaRPr lang="pl-PL" sz="2000" b="1" dirty="0" smtClean="0">
              <a:solidFill>
                <a:prstClr val="black">
                  <a:lumMod val="65000"/>
                  <a:lumOff val="35000"/>
                </a:prstClr>
              </a:solidFill>
              <a:latin typeface="Arial" panose="020B0604020202020204" pitchFamily="34" charset="0"/>
              <a:cs typeface="Arial" panose="020B0604020202020204" pitchFamily="34" charset="0"/>
            </a:endParaRPr>
          </a:p>
          <a:p>
            <a:pPr algn="ctr">
              <a:defRPr sz="16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smtClean="0">
                <a:solidFill>
                  <a:prstClr val="black">
                    <a:lumMod val="65000"/>
                    <a:lumOff val="35000"/>
                  </a:prstClr>
                </a:solidFill>
                <a:latin typeface="Arial" panose="020B0604020202020204" pitchFamily="34" charset="0"/>
                <a:cs typeface="Arial" panose="020B0604020202020204" pitchFamily="34" charset="0"/>
              </a:rPr>
              <a:t>z </a:t>
            </a:r>
            <a:r>
              <a:rPr lang="pl-PL" sz="2000" b="1" dirty="0">
                <a:solidFill>
                  <a:prstClr val="black">
                    <a:lumMod val="65000"/>
                    <a:lumOff val="35000"/>
                  </a:prstClr>
                </a:solidFill>
                <a:latin typeface="Arial" panose="020B0604020202020204" pitchFamily="34" charset="0"/>
                <a:cs typeface="Arial" panose="020B0604020202020204" pitchFamily="34" charset="0"/>
              </a:rPr>
              <a:t>udziałem pojazdów i pieszych </a:t>
            </a:r>
            <a:r>
              <a:rPr lang="pl-PL" sz="2000" b="1" u="sng" dirty="0">
                <a:solidFill>
                  <a:prstClr val="black">
                    <a:lumMod val="65000"/>
                    <a:lumOff val="35000"/>
                  </a:prstClr>
                </a:solidFill>
                <a:latin typeface="Arial" panose="020B0604020202020204" pitchFamily="34" charset="0"/>
                <a:cs typeface="Arial" panose="020B0604020202020204" pitchFamily="34" charset="0"/>
              </a:rPr>
              <a:t>w Polsce</a:t>
            </a:r>
          </a:p>
        </p:txBody>
      </p:sp>
      <p:graphicFrame>
        <p:nvGraphicFramePr>
          <p:cNvPr id="5" name="Wykres 4"/>
          <p:cNvGraphicFramePr>
            <a:graphicFrameLocks/>
          </p:cNvGraphicFramePr>
          <p:nvPr>
            <p:extLst>
              <p:ext uri="{D42A27DB-BD31-4B8C-83A1-F6EECF244321}">
                <p14:modId xmlns:p14="http://schemas.microsoft.com/office/powerpoint/2010/main" val="444903013"/>
              </p:ext>
            </p:extLst>
          </p:nvPr>
        </p:nvGraphicFramePr>
        <p:xfrm>
          <a:off x="1151467" y="1578768"/>
          <a:ext cx="9999133" cy="41362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109061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ext uri="{D42A27DB-BD31-4B8C-83A1-F6EECF244321}">
                <p14:modId xmlns:p14="http://schemas.microsoft.com/office/powerpoint/2010/main" val="2433474505"/>
              </p:ext>
            </p:extLst>
          </p:nvPr>
        </p:nvGraphicFramePr>
        <p:xfrm>
          <a:off x="941832" y="694944"/>
          <a:ext cx="5239512" cy="549554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Wykres 3"/>
          <p:cNvGraphicFramePr>
            <a:graphicFrameLocks/>
          </p:cNvGraphicFramePr>
          <p:nvPr>
            <p:extLst>
              <p:ext uri="{D42A27DB-BD31-4B8C-83A1-F6EECF244321}">
                <p14:modId xmlns:p14="http://schemas.microsoft.com/office/powerpoint/2010/main" val="3872313254"/>
              </p:ext>
            </p:extLst>
          </p:nvPr>
        </p:nvGraphicFramePr>
        <p:xfrm>
          <a:off x="6272784" y="693335"/>
          <a:ext cx="5266944" cy="5396569"/>
        </p:xfrm>
        <a:graphic>
          <a:graphicData uri="http://schemas.openxmlformats.org/drawingml/2006/chart">
            <c:chart xmlns:c="http://schemas.openxmlformats.org/drawingml/2006/chart" xmlns:r="http://schemas.openxmlformats.org/officeDocument/2006/relationships" r:id="rId3"/>
          </a:graphicData>
        </a:graphic>
      </p:graphicFrame>
      <p:sp>
        <p:nvSpPr>
          <p:cNvPr id="9" name="pole tekstowe 8"/>
          <p:cNvSpPr txBox="1"/>
          <p:nvPr/>
        </p:nvSpPr>
        <p:spPr>
          <a:xfrm>
            <a:off x="1342393" y="5775860"/>
            <a:ext cx="4026552" cy="523220"/>
          </a:xfrm>
          <a:prstGeom prst="rect">
            <a:avLst/>
          </a:prstGeom>
          <a:noFill/>
        </p:spPr>
        <p:txBody>
          <a:bodyPr wrap="none" rtlCol="0">
            <a:spAutoFit/>
          </a:bodyPr>
          <a:lstStyle/>
          <a:p>
            <a:r>
              <a:rPr lang="pl-PL" sz="1400" b="1" dirty="0" smtClean="0">
                <a:solidFill>
                  <a:schemeClr val="bg1">
                    <a:lumMod val="50000"/>
                  </a:schemeClr>
                </a:solidFill>
                <a:latin typeface="Arial" panose="020B0604020202020204" pitchFamily="34" charset="0"/>
                <a:cs typeface="Arial" panose="020B0604020202020204" pitchFamily="34" charset="0"/>
              </a:rPr>
              <a:t>11 675</a:t>
            </a:r>
            <a:r>
              <a:rPr lang="en-US" sz="1400" b="1" dirty="0" smtClean="0">
                <a:solidFill>
                  <a:schemeClr val="bg1">
                    <a:lumMod val="50000"/>
                  </a:schemeClr>
                </a:solidFill>
                <a:latin typeface="Arial" panose="020B0604020202020204" pitchFamily="34" charset="0"/>
                <a:cs typeface="Arial" panose="020B0604020202020204" pitchFamily="34" charset="0"/>
              </a:rPr>
              <a:t> </a:t>
            </a:r>
            <a:r>
              <a:rPr lang="en-US" sz="1400" b="1" dirty="0" err="1">
                <a:solidFill>
                  <a:schemeClr val="bg1">
                    <a:lumMod val="50000"/>
                  </a:schemeClr>
                </a:solidFill>
                <a:latin typeface="Arial" panose="020B0604020202020204" pitchFamily="34" charset="0"/>
                <a:cs typeface="Arial" panose="020B0604020202020204" pitchFamily="34" charset="0"/>
              </a:rPr>
              <a:t>szt</a:t>
            </a:r>
            <a:r>
              <a:rPr lang="en-US" sz="1400" b="1" dirty="0" smtClean="0">
                <a:solidFill>
                  <a:schemeClr val="bg1">
                    <a:lumMod val="50000"/>
                  </a:schemeClr>
                </a:solidFill>
                <a:latin typeface="Arial" panose="020B0604020202020204" pitchFamily="34" charset="0"/>
                <a:cs typeface="Arial" panose="020B0604020202020204" pitchFamily="34" charset="0"/>
              </a:rPr>
              <a:t>.</a:t>
            </a:r>
            <a:r>
              <a:rPr lang="pl-PL" sz="1400" b="1" dirty="0" smtClean="0">
                <a:solidFill>
                  <a:schemeClr val="bg1">
                    <a:lumMod val="50000"/>
                  </a:schemeClr>
                </a:solidFill>
                <a:latin typeface="Arial" panose="020B0604020202020204" pitchFamily="34" charset="0"/>
                <a:cs typeface="Arial" panose="020B0604020202020204" pitchFamily="34" charset="0"/>
              </a:rPr>
              <a:t> </a:t>
            </a:r>
            <a:r>
              <a:rPr lang="pl-PL" sz="1400" dirty="0" smtClean="0">
                <a:solidFill>
                  <a:schemeClr val="bg1">
                    <a:lumMod val="50000"/>
                  </a:schemeClr>
                </a:solidFill>
                <a:latin typeface="Arial" panose="020B0604020202020204" pitchFamily="34" charset="0"/>
                <a:cs typeface="Arial" panose="020B0604020202020204" pitchFamily="34" charset="0"/>
              </a:rPr>
              <a:t>– liczba przejazdów/przejść </a:t>
            </a:r>
            <a:r>
              <a:rPr lang="pl-PL" sz="1400" dirty="0">
                <a:solidFill>
                  <a:schemeClr val="bg1">
                    <a:lumMod val="50000"/>
                  </a:schemeClr>
                </a:solidFill>
                <a:latin typeface="Arial" panose="020B0604020202020204" pitchFamily="34" charset="0"/>
                <a:cs typeface="Arial" panose="020B0604020202020204" pitchFamily="34" charset="0"/>
              </a:rPr>
              <a:t>kat. A-E </a:t>
            </a:r>
            <a:endParaRPr lang="pl-PL" sz="1400" dirty="0" smtClean="0">
              <a:solidFill>
                <a:schemeClr val="bg1">
                  <a:lumMod val="50000"/>
                </a:schemeClr>
              </a:solidFill>
              <a:latin typeface="Arial" panose="020B0604020202020204" pitchFamily="34" charset="0"/>
              <a:cs typeface="Arial" panose="020B0604020202020204" pitchFamily="34" charset="0"/>
            </a:endParaRPr>
          </a:p>
          <a:p>
            <a:r>
              <a:rPr lang="pl-PL" sz="1400" dirty="0" smtClean="0">
                <a:solidFill>
                  <a:schemeClr val="bg1">
                    <a:lumMod val="50000"/>
                  </a:schemeClr>
                </a:solidFill>
                <a:latin typeface="Arial" panose="020B0604020202020204" pitchFamily="34" charset="0"/>
                <a:cs typeface="Arial" panose="020B0604020202020204" pitchFamily="34" charset="0"/>
              </a:rPr>
              <a:t>na liniach eksploatowanych w Polsce</a:t>
            </a:r>
            <a:endParaRPr lang="en-US" sz="1400" dirty="0">
              <a:solidFill>
                <a:schemeClr val="bg1">
                  <a:lumMod val="50000"/>
                </a:schemeClr>
              </a:solidFill>
              <a:latin typeface="Arial" panose="020B0604020202020204" pitchFamily="34" charset="0"/>
              <a:cs typeface="Arial" panose="020B0604020202020204" pitchFamily="34" charset="0"/>
            </a:endParaRPr>
          </a:p>
        </p:txBody>
      </p:sp>
      <p:sp>
        <p:nvSpPr>
          <p:cNvPr id="10" name="pole tekstowe 9"/>
          <p:cNvSpPr txBox="1"/>
          <p:nvPr/>
        </p:nvSpPr>
        <p:spPr>
          <a:xfrm>
            <a:off x="6590801" y="5782127"/>
            <a:ext cx="4432624" cy="523220"/>
          </a:xfrm>
          <a:prstGeom prst="rect">
            <a:avLst/>
          </a:prstGeom>
          <a:noFill/>
        </p:spPr>
        <p:txBody>
          <a:bodyPr wrap="none" rtlCol="0">
            <a:spAutoFit/>
          </a:bodyPr>
          <a:lstStyle/>
          <a:p>
            <a:r>
              <a:rPr lang="pl-PL" sz="1400" b="1" dirty="0" smtClean="0">
                <a:solidFill>
                  <a:schemeClr val="bg1">
                    <a:lumMod val="50000"/>
                  </a:schemeClr>
                </a:solidFill>
                <a:latin typeface="Arial" panose="020B0604020202020204" pitchFamily="34" charset="0"/>
                <a:cs typeface="Arial" panose="020B0604020202020204" pitchFamily="34" charset="0"/>
              </a:rPr>
              <a:t>205</a:t>
            </a:r>
            <a:r>
              <a:rPr lang="en-US" sz="1400" b="1" dirty="0" smtClean="0">
                <a:solidFill>
                  <a:schemeClr val="bg1">
                    <a:lumMod val="50000"/>
                  </a:schemeClr>
                </a:solidFill>
                <a:latin typeface="Arial" panose="020B0604020202020204" pitchFamily="34" charset="0"/>
                <a:cs typeface="Arial" panose="020B0604020202020204" pitchFamily="34" charset="0"/>
              </a:rPr>
              <a:t> </a:t>
            </a:r>
            <a:r>
              <a:rPr lang="en-US" sz="1400" b="1" dirty="0" err="1">
                <a:solidFill>
                  <a:schemeClr val="bg1">
                    <a:lumMod val="50000"/>
                  </a:schemeClr>
                </a:solidFill>
                <a:latin typeface="Arial" panose="020B0604020202020204" pitchFamily="34" charset="0"/>
                <a:cs typeface="Arial" panose="020B0604020202020204" pitchFamily="34" charset="0"/>
              </a:rPr>
              <a:t>szt</a:t>
            </a:r>
            <a:r>
              <a:rPr lang="en-US" sz="1400" b="1" dirty="0" smtClean="0">
                <a:solidFill>
                  <a:schemeClr val="bg1">
                    <a:lumMod val="50000"/>
                  </a:schemeClr>
                </a:solidFill>
                <a:latin typeface="Arial" panose="020B0604020202020204" pitchFamily="34" charset="0"/>
                <a:cs typeface="Arial" panose="020B0604020202020204" pitchFamily="34" charset="0"/>
              </a:rPr>
              <a:t>.</a:t>
            </a:r>
            <a:r>
              <a:rPr lang="pl-PL" sz="1400" b="1" dirty="0" smtClean="0">
                <a:solidFill>
                  <a:schemeClr val="bg1">
                    <a:lumMod val="50000"/>
                  </a:schemeClr>
                </a:solidFill>
                <a:latin typeface="Arial" panose="020B0604020202020204" pitchFamily="34" charset="0"/>
                <a:cs typeface="Arial" panose="020B0604020202020204" pitchFamily="34" charset="0"/>
              </a:rPr>
              <a:t> </a:t>
            </a:r>
            <a:r>
              <a:rPr lang="pl-PL" sz="1400" dirty="0" smtClean="0">
                <a:solidFill>
                  <a:schemeClr val="bg1">
                    <a:lumMod val="50000"/>
                  </a:schemeClr>
                </a:solidFill>
                <a:latin typeface="Arial" panose="020B0604020202020204" pitchFamily="34" charset="0"/>
                <a:cs typeface="Arial" panose="020B0604020202020204" pitchFamily="34" charset="0"/>
              </a:rPr>
              <a:t>– liczba zdarzeń na przejazdach/przejściach </a:t>
            </a:r>
          </a:p>
          <a:p>
            <a:r>
              <a:rPr lang="pl-PL" sz="1400" dirty="0" smtClean="0">
                <a:solidFill>
                  <a:schemeClr val="bg1">
                    <a:lumMod val="50000"/>
                  </a:schemeClr>
                </a:solidFill>
                <a:latin typeface="Arial" panose="020B0604020202020204" pitchFamily="34" charset="0"/>
                <a:cs typeface="Arial" panose="020B0604020202020204" pitchFamily="34" charset="0"/>
              </a:rPr>
              <a:t>                 kat</a:t>
            </a:r>
            <a:r>
              <a:rPr lang="pl-PL" sz="1400" dirty="0">
                <a:solidFill>
                  <a:schemeClr val="bg1">
                    <a:lumMod val="50000"/>
                  </a:schemeClr>
                </a:solidFill>
                <a:latin typeface="Arial" panose="020B0604020202020204" pitchFamily="34" charset="0"/>
                <a:cs typeface="Arial" panose="020B0604020202020204" pitchFamily="34" charset="0"/>
              </a:rPr>
              <a:t>. A-E </a:t>
            </a:r>
            <a:r>
              <a:rPr lang="pl-PL" sz="1400" dirty="0" smtClean="0">
                <a:solidFill>
                  <a:schemeClr val="bg1">
                    <a:lumMod val="50000"/>
                  </a:schemeClr>
                </a:solidFill>
                <a:latin typeface="Arial" panose="020B0604020202020204" pitchFamily="34" charset="0"/>
                <a:cs typeface="Arial" panose="020B0604020202020204" pitchFamily="34" charset="0"/>
              </a:rPr>
              <a:t>w Polsce</a:t>
            </a:r>
            <a:endParaRPr lang="en-US" sz="1400" dirty="0">
              <a:solidFill>
                <a:schemeClr val="bg1">
                  <a:lumMod val="50000"/>
                </a:schemeClr>
              </a:solidFill>
              <a:latin typeface="Arial" panose="020B0604020202020204" pitchFamily="34" charset="0"/>
              <a:cs typeface="Arial" panose="020B0604020202020204" pitchFamily="34" charset="0"/>
            </a:endParaRPr>
          </a:p>
        </p:txBody>
      </p:sp>
      <p:graphicFrame>
        <p:nvGraphicFramePr>
          <p:cNvPr id="11" name="Wykres 10"/>
          <p:cNvGraphicFramePr>
            <a:graphicFrameLocks/>
          </p:cNvGraphicFramePr>
          <p:nvPr>
            <p:extLst>
              <p:ext uri="{D42A27DB-BD31-4B8C-83A1-F6EECF244321}">
                <p14:modId xmlns:p14="http://schemas.microsoft.com/office/powerpoint/2010/main" val="2396273352"/>
              </p:ext>
            </p:extLst>
          </p:nvPr>
        </p:nvGraphicFramePr>
        <p:xfrm>
          <a:off x="6318504" y="704517"/>
          <a:ext cx="5435600" cy="507134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Wykres 11"/>
          <p:cNvGraphicFramePr>
            <a:graphicFrameLocks/>
          </p:cNvGraphicFramePr>
          <p:nvPr>
            <p:extLst>
              <p:ext uri="{D42A27DB-BD31-4B8C-83A1-F6EECF244321}">
                <p14:modId xmlns:p14="http://schemas.microsoft.com/office/powerpoint/2010/main" val="4261779012"/>
              </p:ext>
            </p:extLst>
          </p:nvPr>
        </p:nvGraphicFramePr>
        <p:xfrm>
          <a:off x="561974" y="584743"/>
          <a:ext cx="5896443" cy="520541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3" name="Wykres 12"/>
          <p:cNvGraphicFramePr>
            <a:graphicFrameLocks/>
          </p:cNvGraphicFramePr>
          <p:nvPr>
            <p:extLst>
              <p:ext uri="{D42A27DB-BD31-4B8C-83A1-F6EECF244321}">
                <p14:modId xmlns:p14="http://schemas.microsoft.com/office/powerpoint/2010/main" val="3633822772"/>
              </p:ext>
            </p:extLst>
          </p:nvPr>
        </p:nvGraphicFramePr>
        <p:xfrm>
          <a:off x="0" y="522916"/>
          <a:ext cx="7840344" cy="524735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4" name="Wykres 13"/>
          <p:cNvGraphicFramePr>
            <a:graphicFrameLocks/>
          </p:cNvGraphicFramePr>
          <p:nvPr>
            <p:extLst>
              <p:ext uri="{D42A27DB-BD31-4B8C-83A1-F6EECF244321}">
                <p14:modId xmlns:p14="http://schemas.microsoft.com/office/powerpoint/2010/main" val="988088320"/>
              </p:ext>
            </p:extLst>
          </p:nvPr>
        </p:nvGraphicFramePr>
        <p:xfrm>
          <a:off x="5626267" y="518291"/>
          <a:ext cx="6820073" cy="521876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5337171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ext uri="{D42A27DB-BD31-4B8C-83A1-F6EECF244321}">
                <p14:modId xmlns:p14="http://schemas.microsoft.com/office/powerpoint/2010/main" val="478225199"/>
              </p:ext>
            </p:extLst>
          </p:nvPr>
        </p:nvGraphicFramePr>
        <p:xfrm>
          <a:off x="755628" y="1087932"/>
          <a:ext cx="10797702" cy="498704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210226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graphicFrame>
        <p:nvGraphicFramePr>
          <p:cNvPr id="5" name="Wykres 4"/>
          <p:cNvGraphicFramePr>
            <a:graphicFrameLocks/>
          </p:cNvGraphicFramePr>
          <p:nvPr>
            <p:extLst>
              <p:ext uri="{D42A27DB-BD31-4B8C-83A1-F6EECF244321}">
                <p14:modId xmlns:p14="http://schemas.microsoft.com/office/powerpoint/2010/main" val="3118018345"/>
              </p:ext>
            </p:extLst>
          </p:nvPr>
        </p:nvGraphicFramePr>
        <p:xfrm>
          <a:off x="1340068" y="1045142"/>
          <a:ext cx="9574924" cy="515006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Wykres 6"/>
          <p:cNvGraphicFramePr>
            <a:graphicFrameLocks/>
          </p:cNvGraphicFramePr>
          <p:nvPr>
            <p:extLst>
              <p:ext uri="{D42A27DB-BD31-4B8C-83A1-F6EECF244321}">
                <p14:modId xmlns:p14="http://schemas.microsoft.com/office/powerpoint/2010/main" val="2348030794"/>
              </p:ext>
            </p:extLst>
          </p:nvPr>
        </p:nvGraphicFramePr>
        <p:xfrm>
          <a:off x="963305" y="1853126"/>
          <a:ext cx="9089405" cy="445900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439870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4" name="pole tekstowe 3"/>
          <p:cNvSpPr txBox="1"/>
          <p:nvPr/>
        </p:nvSpPr>
        <p:spPr>
          <a:xfrm>
            <a:off x="1292689" y="882078"/>
            <a:ext cx="9172703" cy="400110"/>
          </a:xfrm>
          <a:prstGeom prst="rect">
            <a:avLst/>
          </a:prstGeom>
          <a:noFill/>
        </p:spPr>
        <p:txBody>
          <a:bodyPr wrap="none" rtlCol="0">
            <a:spAutoFit/>
          </a:bodyPr>
          <a:lstStyle/>
          <a:p>
            <a:pPr algn="ctr">
              <a:defRPr sz="14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2000" b="1" dirty="0">
                <a:solidFill>
                  <a:prstClr val="black">
                    <a:lumMod val="65000"/>
                    <a:lumOff val="35000"/>
                  </a:prstClr>
                </a:solidFill>
                <a:latin typeface="Arial" panose="020B0604020202020204" pitchFamily="34" charset="0"/>
                <a:cs typeface="Arial" panose="020B0604020202020204" pitchFamily="34" charset="0"/>
              </a:rPr>
              <a:t>Liczba ciężko rannych w wypadkach na przejazdach/przejściach </a:t>
            </a:r>
            <a:r>
              <a:rPr lang="pl-PL" sz="2000" b="1" u="sng" dirty="0" smtClean="0">
                <a:solidFill>
                  <a:prstClr val="black">
                    <a:lumMod val="65000"/>
                    <a:lumOff val="35000"/>
                  </a:prstClr>
                </a:solidFill>
                <a:latin typeface="Arial" panose="020B0604020202020204" pitchFamily="34" charset="0"/>
                <a:cs typeface="Arial" panose="020B0604020202020204" pitchFamily="34" charset="0"/>
              </a:rPr>
              <a:t>w </a:t>
            </a:r>
            <a:r>
              <a:rPr lang="pl-PL" sz="2000" b="1" u="sng" dirty="0">
                <a:solidFill>
                  <a:prstClr val="black">
                    <a:lumMod val="65000"/>
                    <a:lumOff val="35000"/>
                  </a:prstClr>
                </a:solidFill>
                <a:latin typeface="Arial" panose="020B0604020202020204" pitchFamily="34" charset="0"/>
                <a:cs typeface="Arial" panose="020B0604020202020204" pitchFamily="34" charset="0"/>
              </a:rPr>
              <a:t>Polsce</a:t>
            </a:r>
          </a:p>
        </p:txBody>
      </p:sp>
      <p:graphicFrame>
        <p:nvGraphicFramePr>
          <p:cNvPr id="6" name="Wykres 5"/>
          <p:cNvGraphicFramePr>
            <a:graphicFrameLocks/>
          </p:cNvGraphicFramePr>
          <p:nvPr>
            <p:extLst>
              <p:ext uri="{D42A27DB-BD31-4B8C-83A1-F6EECF244321}">
                <p14:modId xmlns:p14="http://schemas.microsoft.com/office/powerpoint/2010/main" val="2836341001"/>
              </p:ext>
            </p:extLst>
          </p:nvPr>
        </p:nvGraphicFramePr>
        <p:xfrm>
          <a:off x="922867" y="1481667"/>
          <a:ext cx="10380133" cy="483446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563862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Statystyki</a:t>
            </a:r>
            <a:endParaRPr lang="pl-PL" dirty="0">
              <a:solidFill>
                <a:schemeClr val="bg1"/>
              </a:solidFill>
              <a:latin typeface="Arial" panose="020B0604020202020204" pitchFamily="34" charset="0"/>
              <a:cs typeface="Arial" panose="020B0604020202020204" pitchFamily="34" charset="0"/>
            </a:endParaRPr>
          </a:p>
        </p:txBody>
      </p:sp>
      <p:sp>
        <p:nvSpPr>
          <p:cNvPr id="4" name="pole tekstowe 3"/>
          <p:cNvSpPr txBox="1"/>
          <p:nvPr/>
        </p:nvSpPr>
        <p:spPr>
          <a:xfrm>
            <a:off x="1415475" y="856882"/>
            <a:ext cx="8345554" cy="400110"/>
          </a:xfrm>
          <a:prstGeom prst="rect">
            <a:avLst/>
          </a:prstGeom>
          <a:noFill/>
        </p:spPr>
        <p:txBody>
          <a:bodyPr wrap="none" rtlCol="0">
            <a:spAutoFit/>
          </a:bodyPr>
          <a:lstStyle/>
          <a:p>
            <a:r>
              <a:rPr lang="pl-PL" sz="2000" b="1" dirty="0">
                <a:solidFill>
                  <a:prstClr val="black">
                    <a:lumMod val="65000"/>
                    <a:lumOff val="35000"/>
                  </a:prstClr>
                </a:solidFill>
                <a:latin typeface="Arial" panose="020B0604020202020204" pitchFamily="34" charset="0"/>
                <a:cs typeface="Arial" panose="020B0604020202020204" pitchFamily="34" charset="0"/>
              </a:rPr>
              <a:t>Liczba zabitych w wypadkach na przejazdach/przejściach </a:t>
            </a:r>
            <a:r>
              <a:rPr lang="pl-PL" sz="2000" b="1" u="sng" dirty="0" smtClean="0">
                <a:solidFill>
                  <a:prstClr val="black">
                    <a:lumMod val="65000"/>
                    <a:lumOff val="35000"/>
                  </a:prstClr>
                </a:solidFill>
                <a:latin typeface="Arial" panose="020B0604020202020204" pitchFamily="34" charset="0"/>
                <a:cs typeface="Arial" panose="020B0604020202020204" pitchFamily="34" charset="0"/>
              </a:rPr>
              <a:t>w </a:t>
            </a:r>
            <a:r>
              <a:rPr lang="pl-PL" sz="2000" b="1" u="sng" dirty="0">
                <a:solidFill>
                  <a:prstClr val="black">
                    <a:lumMod val="65000"/>
                    <a:lumOff val="35000"/>
                  </a:prstClr>
                </a:solidFill>
                <a:latin typeface="Arial" panose="020B0604020202020204" pitchFamily="34" charset="0"/>
                <a:cs typeface="Arial" panose="020B0604020202020204" pitchFamily="34" charset="0"/>
              </a:rPr>
              <a:t>Polsce</a:t>
            </a:r>
          </a:p>
        </p:txBody>
      </p:sp>
      <p:graphicFrame>
        <p:nvGraphicFramePr>
          <p:cNvPr id="6" name="Wykres 5"/>
          <p:cNvGraphicFramePr>
            <a:graphicFrameLocks/>
          </p:cNvGraphicFramePr>
          <p:nvPr>
            <p:extLst>
              <p:ext uri="{D42A27DB-BD31-4B8C-83A1-F6EECF244321}">
                <p14:modId xmlns:p14="http://schemas.microsoft.com/office/powerpoint/2010/main" val="974706981"/>
              </p:ext>
            </p:extLst>
          </p:nvPr>
        </p:nvGraphicFramePr>
        <p:xfrm>
          <a:off x="855133" y="1405467"/>
          <a:ext cx="10930467" cy="46989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334348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167633"/>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endParaRPr lang="pl-PL" sz="2200" dirty="0">
              <a:solidFill>
                <a:schemeClr val="bg1">
                  <a:lumMod val="50000"/>
                </a:schemeClr>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rotWithShape="1">
          <a:blip r:embed="rId2"/>
          <a:srcRect l="25994" t="53894" r="54825" b="25028"/>
          <a:stretch/>
        </p:blipFill>
        <p:spPr>
          <a:xfrm>
            <a:off x="2623053" y="1111731"/>
            <a:ext cx="2211977" cy="1367247"/>
          </a:xfrm>
          <a:prstGeom prst="rect">
            <a:avLst/>
          </a:prstGeom>
        </p:spPr>
      </p:pic>
      <p:pic>
        <p:nvPicPr>
          <p:cNvPr id="5" name="Obraz 4"/>
          <p:cNvPicPr>
            <a:picLocks noChangeAspect="1"/>
          </p:cNvPicPr>
          <p:nvPr/>
        </p:nvPicPr>
        <p:blipFill rotWithShape="1">
          <a:blip r:embed="rId3"/>
          <a:srcRect l="25788" t="57382" r="54899" b="21059"/>
          <a:stretch/>
        </p:blipFill>
        <p:spPr>
          <a:xfrm>
            <a:off x="7601773" y="1114604"/>
            <a:ext cx="2246812" cy="1410788"/>
          </a:xfrm>
          <a:prstGeom prst="rect">
            <a:avLst/>
          </a:prstGeom>
        </p:spPr>
      </p:pic>
      <p:pic>
        <p:nvPicPr>
          <p:cNvPr id="6" name="Obraz 5"/>
          <p:cNvPicPr>
            <a:picLocks noChangeAspect="1"/>
          </p:cNvPicPr>
          <p:nvPr/>
        </p:nvPicPr>
        <p:blipFill rotWithShape="1">
          <a:blip r:embed="rId4"/>
          <a:srcRect l="25885" t="44451" r="55028" b="33918"/>
          <a:stretch/>
        </p:blipFill>
        <p:spPr>
          <a:xfrm>
            <a:off x="2649178" y="3641774"/>
            <a:ext cx="2185852" cy="1393372"/>
          </a:xfrm>
          <a:prstGeom prst="rect">
            <a:avLst/>
          </a:prstGeom>
        </p:spPr>
      </p:pic>
      <p:pic>
        <p:nvPicPr>
          <p:cNvPr id="7" name="Obraz 6"/>
          <p:cNvPicPr>
            <a:picLocks noChangeAspect="1"/>
          </p:cNvPicPr>
          <p:nvPr/>
        </p:nvPicPr>
        <p:blipFill rotWithShape="1">
          <a:blip r:embed="rId5"/>
          <a:srcRect l="25887" t="35221" r="54806" b="42864"/>
          <a:stretch/>
        </p:blipFill>
        <p:spPr>
          <a:xfrm>
            <a:off x="7601773" y="3636660"/>
            <a:ext cx="2246812" cy="1434503"/>
          </a:xfrm>
          <a:prstGeom prst="rect">
            <a:avLst/>
          </a:prstGeom>
        </p:spPr>
      </p:pic>
      <p:sp>
        <p:nvSpPr>
          <p:cNvPr id="3" name="pole tekstowe 2"/>
          <p:cNvSpPr txBox="1"/>
          <p:nvPr/>
        </p:nvSpPr>
        <p:spPr>
          <a:xfrm>
            <a:off x="3278858" y="1504101"/>
            <a:ext cx="103102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8" name="pole tekstowe 7"/>
          <p:cNvSpPr txBox="1"/>
          <p:nvPr/>
        </p:nvSpPr>
        <p:spPr>
          <a:xfrm>
            <a:off x="8306926" y="1515680"/>
            <a:ext cx="1041399"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342570" y="4015294"/>
            <a:ext cx="104139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196957" y="4015294"/>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1419755" y="2587012"/>
            <a:ext cx="4618572" cy="430887"/>
          </a:xfrm>
          <a:prstGeom prst="rect">
            <a:avLst/>
          </a:prstGeom>
          <a:noFill/>
        </p:spPr>
        <p:txBody>
          <a:bodyPr wrap="none" rtlCol="0">
            <a:spAutoFit/>
          </a:bodyPr>
          <a:lstStyle/>
          <a:p>
            <a:pPr algn="ctr"/>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dwa na przemian migające sygnały czerwone zezwalają </a:t>
            </a:r>
            <a:endParaRPr lang="pl-PL" sz="1100" b="1" dirty="0" smtClean="0">
              <a:latin typeface="Arial" panose="020B0604020202020204" pitchFamily="34" charset="0"/>
              <a:cs typeface="Arial" panose="020B0604020202020204" pitchFamily="34" charset="0"/>
            </a:endParaRPr>
          </a:p>
          <a:p>
            <a:pPr algn="ctr"/>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wjazd za sygnalizator, jeżeli do przejazdu nie zbliża się pociąg</a:t>
            </a:r>
            <a:r>
              <a:rPr lang="pl-PL" sz="1100" b="1" dirty="0" smtClean="0">
                <a:latin typeface="Arial" panose="020B0604020202020204" pitchFamily="34" charset="0"/>
                <a:cs typeface="Arial" panose="020B0604020202020204" pitchFamily="34" charset="0"/>
              </a:rPr>
              <a:t>?</a:t>
            </a:r>
            <a:endParaRPr lang="pl-PL" dirty="0">
              <a:latin typeface="Arial" panose="020B0604020202020204" pitchFamily="34" charset="0"/>
              <a:cs typeface="Arial" panose="020B0604020202020204" pitchFamily="34" charset="0"/>
            </a:endParaRPr>
          </a:p>
        </p:txBody>
      </p:sp>
      <p:sp>
        <p:nvSpPr>
          <p:cNvPr id="12" name="pole tekstowe 11"/>
          <p:cNvSpPr txBox="1"/>
          <p:nvPr/>
        </p:nvSpPr>
        <p:spPr>
          <a:xfrm>
            <a:off x="7197356" y="2587012"/>
            <a:ext cx="3055645" cy="430887"/>
          </a:xfrm>
          <a:prstGeom prst="rect">
            <a:avLst/>
          </a:prstGeom>
          <a:noFill/>
        </p:spPr>
        <p:txBody>
          <a:bodyPr wrap="none" rtlCol="0">
            <a:spAutoFit/>
          </a:bodyPr>
          <a:lstStyle/>
          <a:p>
            <a:pPr algn="ctr"/>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pojazdy zatrzymały się prawidłowo?</a:t>
            </a:r>
          </a:p>
          <a:p>
            <a:pPr algn="ctr"/>
            <a:endParaRPr lang="pl-PL" sz="1100" dirty="0">
              <a:latin typeface="Arial" panose="020B0604020202020204" pitchFamily="34" charset="0"/>
              <a:cs typeface="Arial" panose="020B0604020202020204" pitchFamily="34" charset="0"/>
            </a:endParaRPr>
          </a:p>
        </p:txBody>
      </p:sp>
      <p:sp>
        <p:nvSpPr>
          <p:cNvPr id="13" name="Prostokąt 12"/>
          <p:cNvSpPr/>
          <p:nvPr/>
        </p:nvSpPr>
        <p:spPr>
          <a:xfrm>
            <a:off x="1693007" y="5175943"/>
            <a:ext cx="4072067" cy="707886"/>
          </a:xfrm>
          <a:prstGeom prst="rect">
            <a:avLst/>
          </a:prstGeom>
        </p:spPr>
        <p:txBody>
          <a:bodyPr wrap="square">
            <a:spAutoFit/>
          </a:bodyPr>
          <a:lstStyle/>
          <a:p>
            <a:pPr algn="ctr" fontAlgn="base"/>
            <a:r>
              <a:rPr lang="pl-PL" sz="1100" b="1" dirty="0" smtClean="0">
                <a:solidFill>
                  <a:srgbClr val="000000"/>
                </a:solidFill>
                <a:latin typeface="Arial" panose="020B0604020202020204" pitchFamily="34" charset="0"/>
                <a:cs typeface="Arial" panose="020B0604020202020204" pitchFamily="34" charset="0"/>
              </a:rPr>
              <a:t>Czy </a:t>
            </a:r>
            <a:r>
              <a:rPr lang="pl-PL" sz="1100" b="1" dirty="0">
                <a:solidFill>
                  <a:srgbClr val="000000"/>
                </a:solidFill>
                <a:latin typeface="Arial" panose="020B0604020202020204" pitchFamily="34" charset="0"/>
                <a:cs typeface="Arial" panose="020B0604020202020204" pitchFamily="34" charset="0"/>
              </a:rPr>
              <a:t>te dwa na przemian migające sygnały </a:t>
            </a:r>
            <a:r>
              <a:rPr lang="pl-PL" sz="1100" b="1" dirty="0" smtClean="0">
                <a:solidFill>
                  <a:srgbClr val="000000"/>
                </a:solidFill>
                <a:latin typeface="Arial" panose="020B0604020202020204" pitchFamily="34" charset="0"/>
                <a:cs typeface="Arial" panose="020B0604020202020204" pitchFamily="34" charset="0"/>
              </a:rPr>
              <a:t>czerwone</a:t>
            </a:r>
          </a:p>
          <a:p>
            <a:pPr algn="ctr" fontAlgn="base"/>
            <a:r>
              <a:rPr lang="pl-PL" sz="1100" b="1" dirty="0" smtClean="0">
                <a:solidFill>
                  <a:srgbClr val="000000"/>
                </a:solidFill>
                <a:latin typeface="Arial" panose="020B0604020202020204" pitchFamily="34" charset="0"/>
                <a:cs typeface="Arial" panose="020B0604020202020204" pitchFamily="34" charset="0"/>
              </a:rPr>
              <a:t>zabraniają </a:t>
            </a:r>
            <a:r>
              <a:rPr lang="pl-PL" sz="1100" b="1" dirty="0">
                <a:solidFill>
                  <a:srgbClr val="000000"/>
                </a:solidFill>
                <a:latin typeface="Arial" panose="020B0604020202020204" pitchFamily="34" charset="0"/>
                <a:cs typeface="Arial" panose="020B0604020202020204" pitchFamily="34" charset="0"/>
              </a:rPr>
              <a:t>wjazdu za sygnalizator?</a:t>
            </a:r>
          </a:p>
          <a:p>
            <a:pPr algn="ctr"/>
            <a:r>
              <a:rPr lang="pl-PL" b="1" dirty="0">
                <a:solidFill>
                  <a:srgbClr val="000000"/>
                </a:solidFill>
                <a:latin typeface="Arial" panose="020B0604020202020204" pitchFamily="34" charset="0"/>
              </a:rPr>
              <a:t> </a:t>
            </a:r>
            <a:endParaRPr lang="pl-PL" dirty="0"/>
          </a:p>
        </p:txBody>
      </p:sp>
      <p:sp>
        <p:nvSpPr>
          <p:cNvPr id="14" name="Prostokąt 13"/>
          <p:cNvSpPr/>
          <p:nvPr/>
        </p:nvSpPr>
        <p:spPr>
          <a:xfrm>
            <a:off x="6740242" y="5175943"/>
            <a:ext cx="4168550"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dwa na przemian migające sygnały czerwone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oznaczają </a:t>
            </a:r>
            <a:r>
              <a:rPr lang="pl-PL" sz="1100" b="1" dirty="0">
                <a:latin typeface="Arial" panose="020B0604020202020204" pitchFamily="34" charset="0"/>
                <a:cs typeface="Arial" panose="020B0604020202020204" pitchFamily="34" charset="0"/>
              </a:rPr>
              <a:t>uszkodzoną sygnalizację świetlną?</a:t>
            </a:r>
            <a:endParaRPr lang="pl-PL" sz="1100" b="1" i="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7789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1664207" y="3786845"/>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pic>
        <p:nvPicPr>
          <p:cNvPr id="4" name="Obraz 3"/>
          <p:cNvPicPr>
            <a:picLocks noChangeAspect="1"/>
          </p:cNvPicPr>
          <p:nvPr/>
        </p:nvPicPr>
        <p:blipFill rotWithShape="1">
          <a:blip r:embed="rId2"/>
          <a:srcRect l="25812" t="44492" r="54804" b="33567"/>
          <a:stretch/>
        </p:blipFill>
        <p:spPr>
          <a:xfrm>
            <a:off x="2152333" y="1064363"/>
            <a:ext cx="2326882" cy="1481668"/>
          </a:xfrm>
          <a:prstGeom prst="rect">
            <a:avLst/>
          </a:prstGeom>
        </p:spPr>
      </p:pic>
      <p:pic>
        <p:nvPicPr>
          <p:cNvPr id="5" name="Obraz 4"/>
          <p:cNvPicPr>
            <a:picLocks noChangeAspect="1"/>
          </p:cNvPicPr>
          <p:nvPr/>
        </p:nvPicPr>
        <p:blipFill rotWithShape="1">
          <a:blip r:embed="rId3"/>
          <a:srcRect l="25941" t="44539" r="54912" b="33643"/>
          <a:stretch/>
        </p:blipFill>
        <p:spPr>
          <a:xfrm>
            <a:off x="7068196" y="1064363"/>
            <a:ext cx="2285516" cy="1464976"/>
          </a:xfrm>
          <a:prstGeom prst="rect">
            <a:avLst/>
          </a:prstGeom>
        </p:spPr>
      </p:pic>
      <p:sp>
        <p:nvSpPr>
          <p:cNvPr id="9" name="pole tekstowe 8"/>
          <p:cNvSpPr txBox="1"/>
          <p:nvPr/>
        </p:nvSpPr>
        <p:spPr>
          <a:xfrm>
            <a:off x="2770627" y="4127197"/>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721399" y="150985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7686263" y="150985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4" name="Prostokąt 13"/>
          <p:cNvSpPr/>
          <p:nvPr/>
        </p:nvSpPr>
        <p:spPr>
          <a:xfrm>
            <a:off x="6580071" y="3786845"/>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2" name="pole tekstowe 11"/>
          <p:cNvSpPr txBox="1"/>
          <p:nvPr/>
        </p:nvSpPr>
        <p:spPr>
          <a:xfrm>
            <a:off x="7686263" y="412719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rostokąt 7"/>
          <p:cNvSpPr/>
          <p:nvPr/>
        </p:nvSpPr>
        <p:spPr>
          <a:xfrm>
            <a:off x="1642077" y="2686246"/>
            <a:ext cx="3347391" cy="261610"/>
          </a:xfrm>
          <a:prstGeom prst="rect">
            <a:avLst/>
          </a:prstGeom>
        </p:spPr>
        <p:txBody>
          <a:bodyPr wrap="non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pojazd 2 jest zaparkowany nieprawidłowo?</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518022" y="2685606"/>
            <a:ext cx="3385863" cy="261610"/>
          </a:xfrm>
          <a:prstGeom prst="rect">
            <a:avLst/>
          </a:prstGeom>
        </p:spPr>
        <p:txBody>
          <a:bodyPr wrap="non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pojazd 3 jest zaparkowany nieprawidłowo?</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975585" y="5113880"/>
            <a:ext cx="4680373"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wjeżdża na tory bez upewnienia się, czy nie zbliża się pociąg?</a:t>
            </a:r>
            <a:endParaRPr lang="pl-PL" sz="1100" b="1" i="0" dirty="0">
              <a:effectLst/>
              <a:latin typeface="Arial" panose="020B0604020202020204" pitchFamily="34" charset="0"/>
              <a:cs typeface="Arial" panose="020B0604020202020204" pitchFamily="34" charset="0"/>
            </a:endParaRPr>
          </a:p>
        </p:txBody>
      </p:sp>
      <p:sp>
        <p:nvSpPr>
          <p:cNvPr id="16" name="Prostokąt 15"/>
          <p:cNvSpPr/>
          <p:nvPr/>
        </p:nvSpPr>
        <p:spPr>
          <a:xfrm>
            <a:off x="5976692" y="5113878"/>
            <a:ext cx="4468522" cy="877163"/>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wyprzedza pojazdy bezpośrednio przed przejazdem?</a:t>
            </a:r>
          </a:p>
          <a:p>
            <a:pPr algn="ctr"/>
            <a:r>
              <a:rPr lang="pl-PL" b="1" dirty="0">
                <a:solidFill>
                  <a:srgbClr val="000000"/>
                </a:solidFill>
                <a:latin typeface="Arial" panose="020B0604020202020204" pitchFamily="34" charset="0"/>
              </a:rPr>
              <a:t> </a:t>
            </a:r>
            <a:endParaRPr lang="pl-PL" dirty="0"/>
          </a:p>
        </p:txBody>
      </p:sp>
      <p:sp>
        <p:nvSpPr>
          <p:cNvPr id="1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41326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randombar(horizont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p:cNvPicPr>
            <a:picLocks noChangeAspect="1"/>
          </p:cNvPicPr>
          <p:nvPr/>
        </p:nvPicPr>
        <p:blipFill rotWithShape="1">
          <a:blip r:embed="rId2"/>
          <a:srcRect l="25841" t="44641" r="54853" b="33427"/>
          <a:stretch/>
        </p:blipFill>
        <p:spPr>
          <a:xfrm>
            <a:off x="6883401" y="974988"/>
            <a:ext cx="2412274" cy="1541417"/>
          </a:xfrm>
          <a:prstGeom prst="rect">
            <a:avLst/>
          </a:prstGeom>
        </p:spPr>
      </p:pic>
      <p:pic>
        <p:nvPicPr>
          <p:cNvPr id="6" name="Obraz 5"/>
          <p:cNvPicPr>
            <a:picLocks noChangeAspect="1"/>
          </p:cNvPicPr>
          <p:nvPr/>
        </p:nvPicPr>
        <p:blipFill rotWithShape="1">
          <a:blip r:embed="rId3"/>
          <a:srcRect l="25880" t="44848" r="54764" b="33265"/>
          <a:stretch/>
        </p:blipFill>
        <p:spPr>
          <a:xfrm>
            <a:off x="1991688" y="3574708"/>
            <a:ext cx="2464526" cy="1567543"/>
          </a:xfrm>
          <a:prstGeom prst="rect">
            <a:avLst/>
          </a:prstGeom>
        </p:spPr>
      </p:pic>
      <p:pic>
        <p:nvPicPr>
          <p:cNvPr id="7" name="Obraz 6"/>
          <p:cNvPicPr>
            <a:picLocks noChangeAspect="1"/>
          </p:cNvPicPr>
          <p:nvPr/>
        </p:nvPicPr>
        <p:blipFill rotWithShape="1">
          <a:blip r:embed="rId4"/>
          <a:srcRect l="25848" t="53830" r="54832" b="24167"/>
          <a:stretch/>
        </p:blipFill>
        <p:spPr>
          <a:xfrm>
            <a:off x="6883401" y="3574708"/>
            <a:ext cx="2405259" cy="1540933"/>
          </a:xfrm>
          <a:prstGeom prst="rect">
            <a:avLst/>
          </a:prstGeom>
        </p:spPr>
      </p:pic>
      <p:sp>
        <p:nvSpPr>
          <p:cNvPr id="12" name="Prostokąt 11"/>
          <p:cNvSpPr/>
          <p:nvPr/>
        </p:nvSpPr>
        <p:spPr>
          <a:xfrm>
            <a:off x="1392153" y="1239743"/>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8" name="pole tekstowe 7"/>
          <p:cNvSpPr txBox="1"/>
          <p:nvPr/>
        </p:nvSpPr>
        <p:spPr>
          <a:xfrm>
            <a:off x="2727565" y="1422530"/>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7677091" y="1388791"/>
            <a:ext cx="1151465"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2695632" y="397109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7611535" y="4020199"/>
            <a:ext cx="1151464"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3" name="Prostokąt 2"/>
          <p:cNvSpPr/>
          <p:nvPr/>
        </p:nvSpPr>
        <p:spPr>
          <a:xfrm>
            <a:off x="1059024" y="2662538"/>
            <a:ext cx="4427376"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wyprzedza pojazdy na przejeździe?</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088764" y="2662538"/>
            <a:ext cx="3994531"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nie ma obowiązku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upewnienia </a:t>
            </a:r>
            <a:r>
              <a:rPr lang="pl-PL" sz="1100" b="1" dirty="0">
                <a:latin typeface="Arial" panose="020B0604020202020204" pitchFamily="34" charset="0"/>
                <a:cs typeface="Arial" panose="020B0604020202020204" pitchFamily="34" charset="0"/>
              </a:rPr>
              <a:t>się, czy nadjeżdża pociąg?</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307443" y="5283691"/>
            <a:ext cx="383301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a:t>
            </a:r>
            <a:r>
              <a:rPr lang="pl-PL" sz="1100" b="1" dirty="0" smtClean="0">
                <a:latin typeface="Arial" panose="020B0604020202020204" pitchFamily="34" charset="0"/>
                <a:cs typeface="Arial" panose="020B0604020202020204" pitchFamily="34" charset="0"/>
              </a:rPr>
              <a:t>powinien</a:t>
            </a:r>
          </a:p>
          <a:p>
            <a:pPr algn="ctr" fontAlgn="base"/>
            <a:r>
              <a:rPr lang="pl-PL" sz="1100" b="1" dirty="0" smtClean="0">
                <a:latin typeface="Arial" panose="020B0604020202020204" pitchFamily="34" charset="0"/>
                <a:cs typeface="Arial" panose="020B0604020202020204" pitchFamily="34" charset="0"/>
              </a:rPr>
              <a:t>zachować </a:t>
            </a:r>
            <a:r>
              <a:rPr lang="pl-PL" sz="1100" b="1" dirty="0">
                <a:latin typeface="Arial" panose="020B0604020202020204" pitchFamily="34" charset="0"/>
                <a:cs typeface="Arial" panose="020B0604020202020204" pitchFamily="34" charset="0"/>
              </a:rPr>
              <a:t>szczególną ostrożność?</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6367655" y="5283691"/>
            <a:ext cx="3436747"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obserwować </a:t>
            </a:r>
            <a:r>
              <a:rPr lang="pl-PL" sz="1100" b="1" dirty="0">
                <a:latin typeface="Arial" panose="020B0604020202020204" pitchFamily="34" charset="0"/>
                <a:cs typeface="Arial" panose="020B0604020202020204" pitchFamily="34" charset="0"/>
              </a:rPr>
              <a:t>tylko prawą stronę drogi?</a:t>
            </a:r>
          </a:p>
          <a:p>
            <a:pPr algn="ctr"/>
            <a:r>
              <a:rPr lang="pl-PL" sz="1100" b="1" dirty="0">
                <a:latin typeface="Arial" panose="020B0604020202020204" pitchFamily="34" charset="0"/>
                <a:cs typeface="Arial" panose="020B0604020202020204" pitchFamily="34" charset="0"/>
              </a:rPr>
              <a:t> </a:t>
            </a:r>
            <a:endParaRPr lang="pl-PL" sz="1100" dirty="0">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30670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58" t="35650" r="54847" b="42746"/>
          <a:stretch/>
        </p:blipFill>
        <p:spPr>
          <a:xfrm>
            <a:off x="2150535" y="1149531"/>
            <a:ext cx="2682241" cy="1698172"/>
          </a:xfrm>
          <a:prstGeom prst="rect">
            <a:avLst/>
          </a:prstGeom>
        </p:spPr>
      </p:pic>
      <p:pic>
        <p:nvPicPr>
          <p:cNvPr id="5" name="Obraz 4"/>
          <p:cNvPicPr>
            <a:picLocks noChangeAspect="1"/>
          </p:cNvPicPr>
          <p:nvPr/>
        </p:nvPicPr>
        <p:blipFill rotWithShape="1">
          <a:blip r:embed="rId3"/>
          <a:srcRect l="25844" t="35402" r="54761" b="42850"/>
          <a:stretch/>
        </p:blipFill>
        <p:spPr>
          <a:xfrm>
            <a:off x="7538236" y="1166950"/>
            <a:ext cx="2664823" cy="1680753"/>
          </a:xfrm>
          <a:prstGeom prst="rect">
            <a:avLst/>
          </a:prstGeom>
        </p:spPr>
      </p:pic>
      <p:pic>
        <p:nvPicPr>
          <p:cNvPr id="6" name="Obraz 5"/>
          <p:cNvPicPr>
            <a:picLocks noChangeAspect="1"/>
          </p:cNvPicPr>
          <p:nvPr/>
        </p:nvPicPr>
        <p:blipFill rotWithShape="1">
          <a:blip r:embed="rId4"/>
          <a:srcRect l="25811" t="35358" r="54922" b="42708"/>
          <a:stretch/>
        </p:blipFill>
        <p:spPr>
          <a:xfrm>
            <a:off x="2150536" y="3740090"/>
            <a:ext cx="2740218" cy="1754778"/>
          </a:xfrm>
          <a:prstGeom prst="rect">
            <a:avLst/>
          </a:prstGeom>
        </p:spPr>
      </p:pic>
      <p:pic>
        <p:nvPicPr>
          <p:cNvPr id="7" name="Obraz 6"/>
          <p:cNvPicPr>
            <a:picLocks noChangeAspect="1"/>
          </p:cNvPicPr>
          <p:nvPr/>
        </p:nvPicPr>
        <p:blipFill rotWithShape="1">
          <a:blip r:embed="rId5"/>
          <a:srcRect l="25844" t="46798" r="54837" b="35297"/>
          <a:stretch/>
        </p:blipFill>
        <p:spPr>
          <a:xfrm>
            <a:off x="7538236" y="3897357"/>
            <a:ext cx="2656115" cy="1384663"/>
          </a:xfrm>
          <a:prstGeom prst="rect">
            <a:avLst/>
          </a:prstGeom>
        </p:spPr>
      </p:pic>
      <p:sp>
        <p:nvSpPr>
          <p:cNvPr id="8" name="pole tekstowe 7"/>
          <p:cNvSpPr txBox="1"/>
          <p:nvPr/>
        </p:nvSpPr>
        <p:spPr>
          <a:xfrm>
            <a:off x="8335071" y="1684160"/>
            <a:ext cx="1071151"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2984649" y="1675451"/>
            <a:ext cx="1014012"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028033" y="4296701"/>
            <a:ext cx="985223" cy="641555"/>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1" name="pole tekstowe 10"/>
          <p:cNvSpPr txBox="1"/>
          <p:nvPr/>
        </p:nvSpPr>
        <p:spPr>
          <a:xfrm>
            <a:off x="8405193" y="429649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3" name="Prostokąt 2"/>
          <p:cNvSpPr/>
          <p:nvPr/>
        </p:nvSpPr>
        <p:spPr>
          <a:xfrm>
            <a:off x="1381761" y="2964685"/>
            <a:ext cx="4219787"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zatrzymać </a:t>
            </a:r>
            <a:r>
              <a:rPr lang="pl-PL" sz="1100" b="1" dirty="0">
                <a:latin typeface="Arial" panose="020B0604020202020204" pitchFamily="34" charset="0"/>
                <a:cs typeface="Arial" panose="020B0604020202020204" pitchFamily="34" charset="0"/>
              </a:rPr>
              <a:t>pojazd przed znakiem stop?</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490853" y="2964685"/>
            <a:ext cx="49189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może przejechać przez przejazd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bez </a:t>
            </a:r>
            <a:r>
              <a:rPr lang="pl-PL" sz="1100" b="1" dirty="0">
                <a:latin typeface="Arial" panose="020B0604020202020204" pitchFamily="34" charset="0"/>
                <a:cs typeface="Arial" panose="020B0604020202020204" pitchFamily="34" charset="0"/>
              </a:rPr>
              <a:t>zatrzymania, jeżeli upewnił się, że nie zbliża się pociąg?</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1186722" y="5620592"/>
            <a:ext cx="4667843"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może nie upewniać się,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nadjeżdża pociąg, gdyż przejazd strzeżony jest przez dróżnika?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6427788" y="5620592"/>
            <a:ext cx="504510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przekraczającej </a:t>
            </a:r>
            <a:r>
              <a:rPr lang="pl-PL" sz="1100" b="1" dirty="0">
                <a:latin typeface="Arial" panose="020B0604020202020204" pitchFamily="34" charset="0"/>
                <a:cs typeface="Arial" panose="020B0604020202020204" pitchFamily="34" charset="0"/>
              </a:rPr>
              <a:t>60 km/h, kierujący pojazdem jest ostrzeżony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z zaporami?</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78431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200" b="1" dirty="0" smtClean="0">
                <a:solidFill>
                  <a:schemeClr val="bg1"/>
                </a:solidFill>
                <a:latin typeface="Arial" panose="020B0604020202020204" pitchFamily="34" charset="0"/>
                <a:cs typeface="Arial" panose="020B0604020202020204" pitchFamily="34" charset="0"/>
              </a:rPr>
              <a:t>Przejazdy kolejowo-drogowe w Koninie</a:t>
            </a:r>
            <a:endParaRPr lang="pl-PL" sz="3200" b="1" dirty="0">
              <a:solidFill>
                <a:schemeClr val="bg1"/>
              </a:solidFill>
              <a:latin typeface="Arial" panose="020B0604020202020204" pitchFamily="34" charset="0"/>
              <a:cs typeface="Arial" panose="020B0604020202020204" pitchFamily="34" charset="0"/>
            </a:endParaRPr>
          </a:p>
        </p:txBody>
      </p:sp>
      <p:graphicFrame>
        <p:nvGraphicFramePr>
          <p:cNvPr id="4" name="Tabela 3"/>
          <p:cNvGraphicFramePr>
            <a:graphicFrameLocks noGrp="1"/>
          </p:cNvGraphicFramePr>
          <p:nvPr>
            <p:extLst>
              <p:ext uri="{D42A27DB-BD31-4B8C-83A1-F6EECF244321}">
                <p14:modId xmlns:p14="http://schemas.microsoft.com/office/powerpoint/2010/main" val="772788679"/>
              </p:ext>
            </p:extLst>
          </p:nvPr>
        </p:nvGraphicFramePr>
        <p:xfrm>
          <a:off x="3129312" y="945086"/>
          <a:ext cx="5540555" cy="5167846"/>
        </p:xfrm>
        <a:graphic>
          <a:graphicData uri="http://schemas.openxmlformats.org/drawingml/2006/table">
            <a:tbl>
              <a:tblPr firstRow="1" firstCol="1" bandRow="1">
                <a:tableStyleId>{073A0DAA-6AF3-43AB-8588-CEC1D06C72B9}</a:tableStyleId>
              </a:tblPr>
              <a:tblGrid>
                <a:gridCol w="554056"/>
                <a:gridCol w="554056"/>
                <a:gridCol w="761826"/>
                <a:gridCol w="854169"/>
                <a:gridCol w="2816448"/>
              </a:tblGrid>
              <a:tr h="411185">
                <a:tc>
                  <a:txBody>
                    <a:bodyPr/>
                    <a:lstStyle/>
                    <a:p>
                      <a:pPr algn="ctr">
                        <a:spcAft>
                          <a:spcPts val="0"/>
                        </a:spcAft>
                      </a:pPr>
                      <a:r>
                        <a:rPr lang="pl-PL" sz="900" dirty="0">
                          <a:effectLst/>
                        </a:rPr>
                        <a:t>l.pl</a:t>
                      </a:r>
                      <a:endParaRPr lang="pl-PL"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smtClean="0">
                          <a:effectLst/>
                        </a:rPr>
                        <a:t>Nr linii</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dirty="0">
                          <a:effectLst/>
                        </a:rPr>
                        <a:t>Km</a:t>
                      </a:r>
                      <a:br>
                        <a:rPr lang="pl-PL" sz="900" dirty="0">
                          <a:effectLst/>
                        </a:rPr>
                      </a:br>
                      <a:r>
                        <a:rPr lang="pl-PL" sz="900" dirty="0">
                          <a:effectLst/>
                        </a:rPr>
                        <a:t>przejazdu</a:t>
                      </a:r>
                      <a:endParaRPr lang="pl-PL"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a:effectLst/>
                        </a:rPr>
                        <a:t>Kategoria</a:t>
                      </a:r>
                      <a:br>
                        <a:rPr lang="pl-PL" sz="900">
                          <a:effectLst/>
                        </a:rPr>
                      </a:br>
                      <a:r>
                        <a:rPr lang="pl-PL" sz="900">
                          <a:effectLst/>
                        </a:rPr>
                        <a:t>przejazdu</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a:effectLst/>
                        </a:rPr>
                        <a:t>Nazwa drogi lub nazwa ulicy</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r>
              <a:tr h="411185">
                <a:tc>
                  <a:txBody>
                    <a:bodyPr/>
                    <a:lstStyle/>
                    <a:p>
                      <a:pPr algn="ctr">
                        <a:spcAft>
                          <a:spcPts val="0"/>
                        </a:spcAft>
                      </a:pPr>
                      <a:r>
                        <a:rPr lang="pl-PL" sz="900">
                          <a:effectLst/>
                        </a:rPr>
                        <a:t>1</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smtClean="0">
                          <a:effectLst/>
                        </a:rPr>
                        <a:t>3</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a:effectLst/>
                        </a:rPr>
                        <a:t>199,678</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a:effectLst/>
                        </a:rPr>
                        <a:t>B</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a:effectLst/>
                        </a:rPr>
                        <a:t>ul. Rudzicka</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r>
              <a:tr h="411185">
                <a:tc>
                  <a:txBody>
                    <a:bodyPr/>
                    <a:lstStyle/>
                    <a:p>
                      <a:pPr algn="ctr">
                        <a:spcAft>
                          <a:spcPts val="0"/>
                        </a:spcAft>
                      </a:pPr>
                      <a:r>
                        <a:rPr lang="pl-PL" sz="900">
                          <a:effectLst/>
                        </a:rPr>
                        <a:t>2</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smtClean="0">
                          <a:effectLst/>
                        </a:rPr>
                        <a:t>3</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a:effectLst/>
                        </a:rPr>
                        <a:t>202,988</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a:effectLst/>
                        </a:rPr>
                        <a:t>B</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a:effectLst/>
                        </a:rPr>
                        <a:t>ul. Staromorzysławska</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r>
              <a:tr h="411185">
                <a:tc>
                  <a:txBody>
                    <a:bodyPr/>
                    <a:lstStyle/>
                    <a:p>
                      <a:pPr algn="ctr">
                        <a:spcAft>
                          <a:spcPts val="0"/>
                        </a:spcAft>
                      </a:pPr>
                      <a:r>
                        <a:rPr lang="pl-PL" sz="900">
                          <a:effectLst/>
                        </a:rPr>
                        <a:t>3</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smtClean="0">
                          <a:effectLst/>
                        </a:rPr>
                        <a:t>3</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a:effectLst/>
                        </a:rPr>
                        <a:t>202,535</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a:effectLst/>
                        </a:rPr>
                        <a:t>A</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a:effectLst/>
                        </a:rPr>
                        <a:t>ul. Okólna</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r>
              <a:tr h="411185">
                <a:tc>
                  <a:txBody>
                    <a:bodyPr/>
                    <a:lstStyle/>
                    <a:p>
                      <a:pPr algn="ctr">
                        <a:spcAft>
                          <a:spcPts val="0"/>
                        </a:spcAft>
                      </a:pPr>
                      <a:r>
                        <a:rPr lang="pl-PL" sz="900">
                          <a:effectLst/>
                        </a:rPr>
                        <a:t>4</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smtClean="0">
                          <a:effectLst/>
                        </a:rPr>
                        <a:t>3</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a:effectLst/>
                        </a:rPr>
                        <a:t>203,912</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dirty="0">
                          <a:effectLst/>
                        </a:rPr>
                        <a:t>A</a:t>
                      </a:r>
                      <a:endParaRPr lang="pl-PL"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a:effectLst/>
                        </a:rPr>
                        <a:t>ul. Torowa</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r>
              <a:tr h="411185">
                <a:tc>
                  <a:txBody>
                    <a:bodyPr/>
                    <a:lstStyle/>
                    <a:p>
                      <a:pPr algn="ctr">
                        <a:spcAft>
                          <a:spcPts val="0"/>
                        </a:spcAft>
                      </a:pPr>
                      <a:r>
                        <a:rPr lang="pl-PL" sz="900">
                          <a:effectLst/>
                        </a:rPr>
                        <a:t>5</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smtClean="0">
                          <a:effectLst/>
                        </a:rPr>
                        <a:t>3</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a:effectLst/>
                        </a:rPr>
                        <a:t>207,808</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a:effectLst/>
                        </a:rPr>
                        <a:t>B</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a:effectLst/>
                        </a:rPr>
                        <a:t>ul. Rumiankowa</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r>
              <a:tr h="252317">
                <a:tc gridSpan="5">
                  <a:txBody>
                    <a:bodyPr/>
                    <a:lstStyle/>
                    <a:p>
                      <a:pPr algn="ctr">
                        <a:spcAft>
                          <a:spcPts val="0"/>
                        </a:spcAft>
                      </a:pPr>
                      <a:r>
                        <a:rPr lang="pl-PL" sz="900" smtClean="0">
                          <a:effectLst/>
                        </a:rPr>
                        <a:t>linia nr 3 (tor dojazdowy do bocznic Konin-Pątnów) </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r>
              <a:tr h="392494">
                <a:tc>
                  <a:txBody>
                    <a:bodyPr/>
                    <a:lstStyle/>
                    <a:p>
                      <a:pPr algn="ctr">
                        <a:spcAft>
                          <a:spcPts val="0"/>
                        </a:spcAft>
                      </a:pPr>
                      <a:r>
                        <a:rPr lang="pl-PL" sz="900">
                          <a:effectLst/>
                        </a:rPr>
                        <a:t>6</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smtClean="0">
                          <a:effectLst/>
                        </a:rPr>
                        <a:t>3</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a:effectLst/>
                        </a:rPr>
                        <a:t>203,132</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a:effectLst/>
                        </a:rPr>
                        <a:t>A</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a:effectLst/>
                        </a:rPr>
                        <a:t>ul. Padarewskiego</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r>
              <a:tr h="411185">
                <a:tc>
                  <a:txBody>
                    <a:bodyPr/>
                    <a:lstStyle/>
                    <a:p>
                      <a:pPr algn="ctr">
                        <a:spcAft>
                          <a:spcPts val="0"/>
                        </a:spcAft>
                      </a:pPr>
                      <a:r>
                        <a:rPr lang="pl-PL" sz="900">
                          <a:effectLst/>
                        </a:rPr>
                        <a:t>7</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smtClean="0">
                          <a:effectLst/>
                        </a:rPr>
                        <a:t>3</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a:effectLst/>
                        </a:rPr>
                        <a:t>202,091</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a:effectLst/>
                        </a:rPr>
                        <a:t>D</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a:effectLst/>
                        </a:rPr>
                        <a:t>ul.Gajowa</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r>
              <a:tr h="411185">
                <a:tc>
                  <a:txBody>
                    <a:bodyPr/>
                    <a:lstStyle/>
                    <a:p>
                      <a:pPr algn="ctr">
                        <a:spcAft>
                          <a:spcPts val="0"/>
                        </a:spcAft>
                      </a:pPr>
                      <a:r>
                        <a:rPr lang="pl-PL" sz="900">
                          <a:effectLst/>
                        </a:rPr>
                        <a:t>8</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smtClean="0">
                          <a:effectLst/>
                        </a:rPr>
                        <a:t>3</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a:effectLst/>
                        </a:rPr>
                        <a:t>201,068</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a:effectLst/>
                        </a:rPr>
                        <a:t>D</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a:effectLst/>
                        </a:rPr>
                        <a:t>droga dojazdowa do FUGO</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r>
              <a:tr h="411185">
                <a:tc>
                  <a:txBody>
                    <a:bodyPr/>
                    <a:lstStyle/>
                    <a:p>
                      <a:pPr algn="ctr">
                        <a:spcAft>
                          <a:spcPts val="0"/>
                        </a:spcAft>
                      </a:pPr>
                      <a:r>
                        <a:rPr lang="pl-PL" sz="900">
                          <a:effectLst/>
                        </a:rPr>
                        <a:t>9</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smtClean="0">
                          <a:effectLst/>
                        </a:rPr>
                        <a:t>3</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a:effectLst/>
                        </a:rPr>
                        <a:t>199,842</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a:effectLst/>
                        </a:rPr>
                        <a:t>D</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a:effectLst/>
                        </a:rPr>
                        <a:t>ul.Brunatna</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r>
              <a:tr h="411185">
                <a:tc>
                  <a:txBody>
                    <a:bodyPr/>
                    <a:lstStyle/>
                    <a:p>
                      <a:pPr algn="ctr">
                        <a:spcAft>
                          <a:spcPts val="0"/>
                        </a:spcAft>
                      </a:pPr>
                      <a:r>
                        <a:rPr lang="pl-PL" sz="900">
                          <a:effectLst/>
                        </a:rPr>
                        <a:t>10</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smtClean="0">
                          <a:effectLst/>
                        </a:rPr>
                        <a:t>3</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a:effectLst/>
                        </a:rPr>
                        <a:t>197,407</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a:effectLst/>
                        </a:rPr>
                        <a:t>D</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a:effectLst/>
                        </a:rPr>
                        <a:t>ul.Jędrzejewskiego</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r>
              <a:tr h="411185">
                <a:tc>
                  <a:txBody>
                    <a:bodyPr/>
                    <a:lstStyle/>
                    <a:p>
                      <a:pPr algn="ctr">
                        <a:spcAft>
                          <a:spcPts val="0"/>
                        </a:spcAft>
                      </a:pPr>
                      <a:r>
                        <a:rPr lang="pl-PL" sz="900">
                          <a:effectLst/>
                        </a:rPr>
                        <a:t>11</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dirty="0" smtClean="0">
                          <a:effectLst/>
                        </a:rPr>
                        <a:t>3</a:t>
                      </a:r>
                      <a:endParaRPr lang="pl-PL"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dirty="0">
                          <a:effectLst/>
                        </a:rPr>
                        <a:t>197</a:t>
                      </a:r>
                      <a:endParaRPr lang="pl-PL"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a:effectLst/>
                        </a:rPr>
                        <a:t>D</a:t>
                      </a:r>
                      <a:endParaRPr lang="pl-PL" sz="90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c>
                  <a:txBody>
                    <a:bodyPr/>
                    <a:lstStyle/>
                    <a:p>
                      <a:pPr algn="ctr">
                        <a:spcAft>
                          <a:spcPts val="0"/>
                        </a:spcAft>
                      </a:pPr>
                      <a:r>
                        <a:rPr lang="pl-PL" sz="900" dirty="0" err="1">
                          <a:effectLst/>
                        </a:rPr>
                        <a:t>ul.Gosławicka</a:t>
                      </a:r>
                      <a:endParaRPr lang="pl-PL"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6720" marR="36720" marT="0" marB="0" anchor="b"/>
                </a:tc>
              </a:tr>
            </a:tbl>
          </a:graphicData>
        </a:graphic>
      </p:graphicFrame>
    </p:spTree>
    <p:extLst>
      <p:ext uri="{BB962C8B-B14F-4D97-AF65-F5344CB8AC3E}">
        <p14:creationId xmlns:p14="http://schemas.microsoft.com/office/powerpoint/2010/main" val="30562472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82" t="56248" r="54884" b="25829"/>
          <a:stretch/>
        </p:blipFill>
        <p:spPr>
          <a:xfrm>
            <a:off x="1989668" y="1393371"/>
            <a:ext cx="2708366" cy="1419498"/>
          </a:xfrm>
          <a:prstGeom prst="rect">
            <a:avLst/>
          </a:prstGeom>
        </p:spPr>
      </p:pic>
      <p:pic>
        <p:nvPicPr>
          <p:cNvPr id="4" name="Obraz 3"/>
          <p:cNvPicPr>
            <a:picLocks noChangeAspect="1"/>
          </p:cNvPicPr>
          <p:nvPr/>
        </p:nvPicPr>
        <p:blipFill rotWithShape="1">
          <a:blip r:embed="rId3"/>
          <a:srcRect l="25946" t="46762" r="54747" b="35414"/>
          <a:stretch/>
        </p:blipFill>
        <p:spPr>
          <a:xfrm>
            <a:off x="7595084" y="1428205"/>
            <a:ext cx="2666516" cy="1384664"/>
          </a:xfrm>
          <a:prstGeom prst="rect">
            <a:avLst/>
          </a:prstGeom>
        </p:spPr>
      </p:pic>
      <p:pic>
        <p:nvPicPr>
          <p:cNvPr id="5" name="Obraz 4"/>
          <p:cNvPicPr>
            <a:picLocks noChangeAspect="1"/>
          </p:cNvPicPr>
          <p:nvPr/>
        </p:nvPicPr>
        <p:blipFill rotWithShape="1">
          <a:blip r:embed="rId4"/>
          <a:srcRect l="25958" t="37692" r="54984" b="44822"/>
          <a:stretch/>
        </p:blipFill>
        <p:spPr>
          <a:xfrm>
            <a:off x="1994022" y="3870150"/>
            <a:ext cx="2699658" cy="1393372"/>
          </a:xfrm>
          <a:prstGeom prst="rect">
            <a:avLst/>
          </a:prstGeom>
        </p:spPr>
      </p:pic>
      <p:pic>
        <p:nvPicPr>
          <p:cNvPr id="6" name="Obraz 5"/>
          <p:cNvPicPr>
            <a:picLocks noChangeAspect="1"/>
          </p:cNvPicPr>
          <p:nvPr/>
        </p:nvPicPr>
        <p:blipFill rotWithShape="1">
          <a:blip r:embed="rId5"/>
          <a:srcRect l="25931" t="37944" r="54769" b="44679"/>
          <a:stretch/>
        </p:blipFill>
        <p:spPr>
          <a:xfrm>
            <a:off x="7595084" y="3887967"/>
            <a:ext cx="2699657" cy="1367245"/>
          </a:xfrm>
          <a:prstGeom prst="rect">
            <a:avLst/>
          </a:prstGeom>
        </p:spPr>
      </p:pic>
      <p:sp>
        <p:nvSpPr>
          <p:cNvPr id="7" name="pole tekstowe 6"/>
          <p:cNvSpPr txBox="1"/>
          <p:nvPr/>
        </p:nvSpPr>
        <p:spPr>
          <a:xfrm>
            <a:off x="2890764" y="1712137"/>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505321" y="178180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798704" y="4243670"/>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8505320" y="4204072"/>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8" name="Prostokąt 7"/>
          <p:cNvSpPr/>
          <p:nvPr/>
        </p:nvSpPr>
        <p:spPr>
          <a:xfrm>
            <a:off x="885106" y="2975269"/>
            <a:ext cx="4917488"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przekraczającej </a:t>
            </a:r>
            <a:r>
              <a:rPr lang="pl-PL" sz="1100" b="1" dirty="0">
                <a:latin typeface="Arial" panose="020B0604020202020204" pitchFamily="34" charset="0"/>
                <a:cs typeface="Arial" panose="020B0604020202020204" pitchFamily="34" charset="0"/>
              </a:rPr>
              <a:t>60 km/h, kierujący pojazdem jest ostrzeżony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bez zapór?</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441996" y="2975269"/>
            <a:ext cx="5005831" cy="600164"/>
          </a:xfrm>
          <a:prstGeom prst="rect">
            <a:avLst/>
          </a:prstGeom>
        </p:spPr>
        <p:txBody>
          <a:bodyPr wrap="square">
            <a:spAutoFit/>
          </a:bodyPr>
          <a:lstStyle/>
          <a:p>
            <a:pPr algn="ctr" fontAlgn="base"/>
            <a:r>
              <a:rPr lang="pl-PL" sz="1100" b="1" dirty="0" smtClean="0">
                <a:latin typeface="inherit"/>
              </a:rPr>
              <a:t>Czy </a:t>
            </a:r>
            <a:r>
              <a:rPr lang="pl-PL" sz="1100" b="1" dirty="0">
                <a:latin typeface="inherit"/>
              </a:rPr>
              <a:t>widząc te znaki umieszczone na drodze o dopuszczalnej prędkości </a:t>
            </a:r>
            <a:endParaRPr lang="pl-PL" sz="1100" b="1" dirty="0" smtClean="0">
              <a:latin typeface="inherit"/>
            </a:endParaRPr>
          </a:p>
          <a:p>
            <a:pPr algn="ctr" fontAlgn="base"/>
            <a:r>
              <a:rPr lang="pl-PL" sz="1100" b="1" dirty="0" smtClean="0">
                <a:latin typeface="inherit"/>
              </a:rPr>
              <a:t>przekraczającej </a:t>
            </a:r>
            <a:r>
              <a:rPr lang="pl-PL" sz="1100" b="1" dirty="0">
                <a:latin typeface="inherit"/>
              </a:rPr>
              <a:t>60 km/h, kierujący pojazdem </a:t>
            </a:r>
            <a:endParaRPr lang="pl-PL" sz="1100" b="1" dirty="0" smtClean="0">
              <a:latin typeface="inherit"/>
            </a:endParaRPr>
          </a:p>
          <a:p>
            <a:pPr algn="ctr" fontAlgn="base"/>
            <a:r>
              <a:rPr lang="pl-PL" sz="1100" b="1" dirty="0" smtClean="0">
                <a:latin typeface="inherit"/>
              </a:rPr>
              <a:t>jest w </a:t>
            </a:r>
            <a:r>
              <a:rPr lang="pl-PL" sz="1100" b="1" dirty="0">
                <a:latin typeface="inherit"/>
              </a:rPr>
              <a:t>odległości 150-300 m od przejazdu kolejowego?</a:t>
            </a:r>
            <a:endParaRPr lang="pl-PL" sz="1100" b="1" i="0" dirty="0">
              <a:effectLst/>
              <a:latin typeface="inherit"/>
            </a:endParaRPr>
          </a:p>
        </p:txBody>
      </p:sp>
      <p:sp>
        <p:nvSpPr>
          <p:cNvPr id="13" name="Prostokąt 12"/>
          <p:cNvSpPr/>
          <p:nvPr/>
        </p:nvSpPr>
        <p:spPr>
          <a:xfrm>
            <a:off x="944354" y="5408442"/>
            <a:ext cx="498311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ostrzegany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bez zapór?</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6379706" y="5408442"/>
            <a:ext cx="509727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ostrzegany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z zaporami?</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94501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925" t="37688" r="54881" b="44816"/>
          <a:stretch/>
        </p:blipFill>
        <p:spPr>
          <a:xfrm>
            <a:off x="2284479" y="1212353"/>
            <a:ext cx="2409856" cy="1235651"/>
          </a:xfrm>
          <a:prstGeom prst="rect">
            <a:avLst/>
          </a:prstGeom>
        </p:spPr>
      </p:pic>
      <p:pic>
        <p:nvPicPr>
          <p:cNvPr id="4" name="Obraz 3"/>
          <p:cNvPicPr>
            <a:picLocks noChangeAspect="1"/>
          </p:cNvPicPr>
          <p:nvPr/>
        </p:nvPicPr>
        <p:blipFill rotWithShape="1">
          <a:blip r:embed="rId3"/>
          <a:srcRect l="25897" t="26426" r="54760" b="52310"/>
          <a:stretch/>
        </p:blipFill>
        <p:spPr>
          <a:xfrm>
            <a:off x="7324875" y="961741"/>
            <a:ext cx="2403325" cy="1486263"/>
          </a:xfrm>
          <a:prstGeom prst="rect">
            <a:avLst/>
          </a:prstGeom>
        </p:spPr>
      </p:pic>
      <p:pic>
        <p:nvPicPr>
          <p:cNvPr id="5" name="Obraz 4"/>
          <p:cNvPicPr>
            <a:picLocks noChangeAspect="1"/>
          </p:cNvPicPr>
          <p:nvPr/>
        </p:nvPicPr>
        <p:blipFill rotWithShape="1">
          <a:blip r:embed="rId4"/>
          <a:srcRect l="26035" t="35633" r="54903" b="42834"/>
          <a:stretch/>
        </p:blipFill>
        <p:spPr>
          <a:xfrm>
            <a:off x="2187722" y="3492137"/>
            <a:ext cx="2508069" cy="1593669"/>
          </a:xfrm>
          <a:prstGeom prst="rect">
            <a:avLst/>
          </a:prstGeom>
        </p:spPr>
      </p:pic>
      <p:pic>
        <p:nvPicPr>
          <p:cNvPr id="6" name="Obraz 5"/>
          <p:cNvPicPr>
            <a:picLocks noChangeAspect="1"/>
          </p:cNvPicPr>
          <p:nvPr/>
        </p:nvPicPr>
        <p:blipFill rotWithShape="1">
          <a:blip r:embed="rId5"/>
          <a:srcRect l="25953" t="26322" r="54755" b="52061"/>
          <a:stretch/>
        </p:blipFill>
        <p:spPr>
          <a:xfrm>
            <a:off x="7324875" y="3526970"/>
            <a:ext cx="2473235" cy="1558836"/>
          </a:xfrm>
          <a:prstGeom prst="rect">
            <a:avLst/>
          </a:prstGeom>
        </p:spPr>
      </p:pic>
      <p:sp>
        <p:nvSpPr>
          <p:cNvPr id="7" name="pole tekstowe 6"/>
          <p:cNvSpPr txBox="1"/>
          <p:nvPr/>
        </p:nvSpPr>
        <p:spPr>
          <a:xfrm>
            <a:off x="3012614" y="149362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ole tekstowe 7"/>
          <p:cNvSpPr txBox="1"/>
          <p:nvPr/>
        </p:nvSpPr>
        <p:spPr>
          <a:xfrm>
            <a:off x="8034868" y="1385848"/>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2939725" y="3938663"/>
            <a:ext cx="117358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8080723" y="3981203"/>
            <a:ext cx="105314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1" name="Prostokąt 10"/>
          <p:cNvSpPr/>
          <p:nvPr/>
        </p:nvSpPr>
        <p:spPr>
          <a:xfrm>
            <a:off x="983580" y="2595327"/>
            <a:ext cx="5148360"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w odległości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do </a:t>
            </a:r>
            <a:r>
              <a:rPr lang="pl-PL" sz="1100" b="1" dirty="0">
                <a:latin typeface="Arial" panose="020B0604020202020204" pitchFamily="34" charset="0"/>
                <a:cs typeface="Arial" panose="020B0604020202020204" pitchFamily="34" charset="0"/>
              </a:rPr>
              <a:t>100 m </a:t>
            </a:r>
            <a:r>
              <a:rPr lang="pl-PL" sz="1100" b="1" dirty="0" smtClean="0">
                <a:latin typeface="Arial" panose="020B0604020202020204" pitchFamily="34" charset="0"/>
                <a:cs typeface="Arial" panose="020B0604020202020204" pitchFamily="34" charset="0"/>
              </a:rPr>
              <a:t>od </a:t>
            </a:r>
            <a:r>
              <a:rPr lang="pl-PL" sz="1100" b="1" dirty="0">
                <a:latin typeface="Arial" panose="020B0604020202020204" pitchFamily="34" charset="0"/>
                <a:cs typeface="Arial" panose="020B0604020202020204" pitchFamily="34" charset="0"/>
              </a:rPr>
              <a:t>przejazdu kolejowego?</a:t>
            </a:r>
            <a:endParaRPr lang="pl-PL" sz="1100" b="1" i="0" dirty="0">
              <a:effectLst/>
              <a:latin typeface="Arial" panose="020B0604020202020204" pitchFamily="34" charset="0"/>
              <a:cs typeface="Arial" panose="020B0604020202020204" pitchFamily="34" charset="0"/>
            </a:endParaRPr>
          </a:p>
        </p:txBody>
      </p:sp>
      <p:sp>
        <p:nvSpPr>
          <p:cNvPr id="12" name="Prostokąt 11"/>
          <p:cNvSpPr/>
          <p:nvPr/>
        </p:nvSpPr>
        <p:spPr>
          <a:xfrm>
            <a:off x="6996006" y="2589897"/>
            <a:ext cx="31309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powinien zatrzymać </a:t>
            </a:r>
            <a:r>
              <a:rPr lang="pl-PL" sz="1100" b="1" dirty="0">
                <a:latin typeface="Arial" panose="020B0604020202020204" pitchFamily="34" charset="0"/>
                <a:cs typeface="Arial" panose="020B0604020202020204" pitchFamily="34" charset="0"/>
              </a:rPr>
              <a:t>pojazd przed znakiem?</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1911366" y="5227699"/>
            <a:ext cx="3060779"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może </a:t>
            </a:r>
            <a:r>
              <a:rPr lang="pl-PL" sz="1100" b="1" dirty="0">
                <a:latin typeface="Arial" panose="020B0604020202020204" pitchFamily="34" charset="0"/>
                <a:cs typeface="Arial" panose="020B0604020202020204" pitchFamily="34" charset="0"/>
              </a:rPr>
              <a:t>nie zatrzymywać pojazdu</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przy znaku nie ma dróżnika?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7089067" y="5227699"/>
            <a:ext cx="2874940"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może </a:t>
            </a:r>
            <a:r>
              <a:rPr lang="pl-PL" sz="1100" b="1" dirty="0">
                <a:latin typeface="Arial" panose="020B0604020202020204" pitchFamily="34" charset="0"/>
                <a:cs typeface="Arial" panose="020B0604020202020204" pitchFamily="34" charset="0"/>
              </a:rPr>
              <a:t>zatrzymać pojazd za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bezpośrednio </a:t>
            </a:r>
            <a:r>
              <a:rPr lang="pl-PL" sz="1100" b="1" dirty="0">
                <a:latin typeface="Arial" panose="020B0604020202020204" pitchFamily="34" charset="0"/>
                <a:cs typeface="Arial" panose="020B0604020202020204" pitchFamily="34" charset="0"/>
              </a:rPr>
              <a:t>przed torem kolejowym?</a:t>
            </a:r>
            <a:endParaRPr lang="pl-PL" sz="1100" b="1" i="0" dirty="0">
              <a:effectLst/>
              <a:latin typeface="Arial" panose="020B0604020202020204" pitchFamily="34" charset="0"/>
              <a:cs typeface="Arial" panose="020B0604020202020204" pitchFamily="34" charset="0"/>
            </a:endParaRPr>
          </a:p>
        </p:txBody>
      </p:sp>
      <p:sp>
        <p:nvSpPr>
          <p:cNvPr id="1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30454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34" t="26485" r="54890" b="52114"/>
          <a:stretch/>
        </p:blipFill>
        <p:spPr>
          <a:xfrm>
            <a:off x="2149324" y="1025891"/>
            <a:ext cx="2481943" cy="1550126"/>
          </a:xfrm>
          <a:prstGeom prst="rect">
            <a:avLst/>
          </a:prstGeom>
        </p:spPr>
      </p:pic>
      <p:pic>
        <p:nvPicPr>
          <p:cNvPr id="4" name="Obraz 3"/>
          <p:cNvPicPr>
            <a:picLocks noChangeAspect="1"/>
          </p:cNvPicPr>
          <p:nvPr/>
        </p:nvPicPr>
        <p:blipFill rotWithShape="1">
          <a:blip r:embed="rId3"/>
          <a:srcRect l="26016" t="26089" r="54928" b="52111"/>
          <a:stretch/>
        </p:blipFill>
        <p:spPr>
          <a:xfrm>
            <a:off x="7421319" y="1014763"/>
            <a:ext cx="2426304" cy="1561254"/>
          </a:xfrm>
          <a:prstGeom prst="rect">
            <a:avLst/>
          </a:prstGeom>
        </p:spPr>
      </p:pic>
      <p:pic>
        <p:nvPicPr>
          <p:cNvPr id="6" name="Obraz 5"/>
          <p:cNvPicPr>
            <a:picLocks noChangeAspect="1"/>
          </p:cNvPicPr>
          <p:nvPr/>
        </p:nvPicPr>
        <p:blipFill rotWithShape="1">
          <a:blip r:embed="rId4"/>
          <a:srcRect l="25924" t="35492" r="54843" b="42729"/>
          <a:stretch/>
        </p:blipFill>
        <p:spPr>
          <a:xfrm>
            <a:off x="2149324" y="3401255"/>
            <a:ext cx="2542903" cy="1619794"/>
          </a:xfrm>
          <a:prstGeom prst="rect">
            <a:avLst/>
          </a:prstGeom>
        </p:spPr>
      </p:pic>
      <p:sp>
        <p:nvSpPr>
          <p:cNvPr id="8" name="pole tekstowe 7"/>
          <p:cNvSpPr txBox="1"/>
          <p:nvPr/>
        </p:nvSpPr>
        <p:spPr>
          <a:xfrm>
            <a:off x="2853268" y="150649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8111068" y="149348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0" name="pole tekstowe 9"/>
          <p:cNvSpPr txBox="1"/>
          <p:nvPr/>
        </p:nvSpPr>
        <p:spPr>
          <a:xfrm>
            <a:off x="2975081" y="3846779"/>
            <a:ext cx="968480"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2" name="Prostokąt 11"/>
          <p:cNvSpPr/>
          <p:nvPr/>
        </p:nvSpPr>
        <p:spPr>
          <a:xfrm>
            <a:off x="6388047" y="3714581"/>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1" name="pole tekstowe 10"/>
          <p:cNvSpPr txBox="1"/>
          <p:nvPr/>
        </p:nvSpPr>
        <p:spPr>
          <a:xfrm>
            <a:off x="8111067" y="3846779"/>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5" name="Prostokąt 4"/>
          <p:cNvSpPr/>
          <p:nvPr/>
        </p:nvSpPr>
        <p:spPr>
          <a:xfrm>
            <a:off x="1504743" y="2671798"/>
            <a:ext cx="3771103"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a:t>
            </a:r>
            <a:r>
              <a:rPr lang="pl-PL" sz="1100" b="1" dirty="0">
                <a:latin typeface="Arial" panose="020B0604020202020204" pitchFamily="34" charset="0"/>
                <a:cs typeface="Arial" panose="020B0604020202020204" pitchFamily="34" charset="0"/>
              </a:rPr>
              <a:t>powinien </a:t>
            </a:r>
            <a:r>
              <a:rPr lang="pl-PL" sz="1100" b="1" dirty="0" smtClean="0">
                <a:latin typeface="Arial" panose="020B0604020202020204" pitchFamily="34" charset="0"/>
                <a:cs typeface="Arial" panose="020B0604020202020204" pitchFamily="34" charset="0"/>
              </a:rPr>
              <a:t>oczekiwać </a:t>
            </a:r>
            <a:r>
              <a:rPr lang="pl-PL" sz="1100" b="1" dirty="0">
                <a:latin typeface="Arial" panose="020B0604020202020204" pitchFamily="34" charset="0"/>
                <a:cs typeface="Arial" panose="020B0604020202020204" pitchFamily="34" charset="0"/>
              </a:rPr>
              <a:t>na nadejście dróżnika?</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6158377" y="2741924"/>
            <a:ext cx="49956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a:t>
            </a:r>
            <a:r>
              <a:rPr lang="pl-PL" sz="1100" b="1" dirty="0">
                <a:latin typeface="Arial" panose="020B0604020202020204" pitchFamily="34" charset="0"/>
                <a:cs typeface="Arial" panose="020B0604020202020204" pitchFamily="34" charset="0"/>
              </a:rPr>
              <a:t>nie może </a:t>
            </a:r>
            <a:r>
              <a:rPr lang="pl-PL" sz="1100" b="1" dirty="0" smtClean="0">
                <a:latin typeface="Arial" panose="020B0604020202020204" pitchFamily="34" charset="0"/>
                <a:cs typeface="Arial" panose="020B0604020202020204" pitchFamily="34" charset="0"/>
              </a:rPr>
              <a:t>kontynuować </a:t>
            </a:r>
            <a:r>
              <a:rPr lang="pl-PL" sz="1100" b="1" dirty="0">
                <a:latin typeface="Arial" panose="020B0604020202020204" pitchFamily="34" charset="0"/>
                <a:cs typeface="Arial" panose="020B0604020202020204" pitchFamily="34" charset="0"/>
              </a:rPr>
              <a:t>jazdy, jeżeli dróżnik na to nie zezwala?</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343698" y="5166491"/>
            <a:ext cx="410943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może kontynuować </a:t>
            </a:r>
            <a:r>
              <a:rPr lang="pl-PL" sz="1100" b="1" dirty="0">
                <a:latin typeface="Arial" panose="020B0604020202020204" pitchFamily="34" charset="0"/>
                <a:cs typeface="Arial" panose="020B0604020202020204" pitchFamily="34" charset="0"/>
              </a:rPr>
              <a:t>jazdę, jeżeli nie ma dróżnika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i </a:t>
            </a:r>
            <a:r>
              <a:rPr lang="pl-PL" sz="1100" b="1" dirty="0">
                <a:latin typeface="Arial" panose="020B0604020202020204" pitchFamily="34" charset="0"/>
                <a:cs typeface="Arial" panose="020B0604020202020204" pitchFamily="34" charset="0"/>
              </a:rPr>
              <a:t>upewnił się, że nie zbliża się pociąg?</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5801761" y="5166491"/>
            <a:ext cx="5708904"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Widząc </a:t>
            </a:r>
            <a:r>
              <a:rPr lang="pl-PL" sz="1100" b="1" dirty="0">
                <a:latin typeface="Arial" panose="020B0604020202020204" pitchFamily="34" charset="0"/>
                <a:cs typeface="Arial" panose="020B0604020202020204" pitchFamily="34" charset="0"/>
              </a:rPr>
              <a:t>dwa na przemian migające czerwone sygnały przed przejazdem </a:t>
            </a:r>
            <a:r>
              <a:rPr lang="pl-PL" sz="1100" b="1" dirty="0" smtClean="0">
                <a:latin typeface="Arial" panose="020B0604020202020204" pitchFamily="34" charset="0"/>
                <a:cs typeface="Arial" panose="020B0604020202020204" pitchFamily="34" charset="0"/>
              </a:rPr>
              <a:t>kolejowym</a:t>
            </a:r>
            <a:r>
              <a:rPr lang="pl-PL" sz="1100" b="1" dirty="0">
                <a:latin typeface="Arial" panose="020B0604020202020204" pitchFamily="34" charset="0"/>
                <a:cs typeface="Arial" panose="020B0604020202020204" pitchFamily="34" charset="0"/>
              </a:rPr>
              <a:t>, kierujący pojazdem powinien zatrzymać pojazd?</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66606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rostokąt 11"/>
          <p:cNvSpPr/>
          <p:nvPr/>
        </p:nvSpPr>
        <p:spPr>
          <a:xfrm>
            <a:off x="1085551" y="939808"/>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7" name="pole tekstowe 6"/>
          <p:cNvSpPr txBox="1"/>
          <p:nvPr/>
        </p:nvSpPr>
        <p:spPr>
          <a:xfrm>
            <a:off x="2538343" y="1285682"/>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4" name="Prostokąt 13"/>
          <p:cNvSpPr/>
          <p:nvPr/>
        </p:nvSpPr>
        <p:spPr>
          <a:xfrm>
            <a:off x="6873827" y="1030646"/>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3" name="Prostokąt 12"/>
          <p:cNvSpPr/>
          <p:nvPr/>
        </p:nvSpPr>
        <p:spPr>
          <a:xfrm>
            <a:off x="1023788" y="3509000"/>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9" name="pole tekstowe 8"/>
          <p:cNvSpPr txBox="1"/>
          <p:nvPr/>
        </p:nvSpPr>
        <p:spPr>
          <a:xfrm>
            <a:off x="2538342" y="366789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rostokąt 10"/>
          <p:cNvSpPr/>
          <p:nvPr/>
        </p:nvSpPr>
        <p:spPr>
          <a:xfrm>
            <a:off x="6873827" y="3390742"/>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0" name="pole tekstowe 9"/>
          <p:cNvSpPr txBox="1"/>
          <p:nvPr/>
        </p:nvSpPr>
        <p:spPr>
          <a:xfrm>
            <a:off x="7986580" y="3657364"/>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8" name="pole tekstowe 7"/>
          <p:cNvSpPr txBox="1"/>
          <p:nvPr/>
        </p:nvSpPr>
        <p:spPr>
          <a:xfrm>
            <a:off x="7986580" y="128568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5" name="Prostokąt 14"/>
          <p:cNvSpPr/>
          <p:nvPr/>
        </p:nvSpPr>
        <p:spPr>
          <a:xfrm>
            <a:off x="745941" y="2422262"/>
            <a:ext cx="4675094" cy="600164"/>
          </a:xfrm>
          <a:prstGeom prst="rect">
            <a:avLst/>
          </a:prstGeom>
        </p:spPr>
        <p:txBody>
          <a:bodyPr wrap="square">
            <a:spAutoFit/>
          </a:bodyPr>
          <a:lstStyle/>
          <a:p>
            <a:pPr algn="ctr" fontAlgn="base"/>
            <a:r>
              <a:rPr lang="pl-PL" sz="1100" b="1" dirty="0" smtClean="0">
                <a:latin typeface="inherit"/>
              </a:rPr>
              <a:t>Widząc </a:t>
            </a:r>
            <a:r>
              <a:rPr lang="pl-PL" sz="1100" b="1" dirty="0">
                <a:latin typeface="inherit"/>
              </a:rPr>
              <a:t>dwa na przemian migające czerwone sygnały </a:t>
            </a:r>
            <a:endParaRPr lang="pl-PL" sz="1100" b="1" dirty="0" smtClean="0">
              <a:latin typeface="inherit"/>
            </a:endParaRPr>
          </a:p>
          <a:p>
            <a:pPr algn="ctr" fontAlgn="base"/>
            <a:r>
              <a:rPr lang="pl-PL" sz="1100" b="1" dirty="0" smtClean="0">
                <a:latin typeface="inherit"/>
              </a:rPr>
              <a:t>przed </a:t>
            </a:r>
            <a:r>
              <a:rPr lang="pl-PL" sz="1100" b="1" dirty="0">
                <a:latin typeface="inherit"/>
              </a:rPr>
              <a:t>przejazdem kolejowym, kierujący pojazdem może przejechać </a:t>
            </a:r>
            <a:endParaRPr lang="pl-PL" sz="1100" b="1" dirty="0" smtClean="0">
              <a:latin typeface="inherit"/>
            </a:endParaRPr>
          </a:p>
          <a:p>
            <a:pPr algn="ctr" fontAlgn="base"/>
            <a:r>
              <a:rPr lang="pl-PL" sz="1100" b="1" dirty="0" smtClean="0">
                <a:latin typeface="inherit"/>
              </a:rPr>
              <a:t>przez </a:t>
            </a:r>
            <a:r>
              <a:rPr lang="pl-PL" sz="1100" b="1" dirty="0">
                <a:latin typeface="inherit"/>
              </a:rPr>
              <a:t>przejazd, jeżeli upewnił się, że nie zbliża się pociąg?</a:t>
            </a:r>
            <a:endParaRPr lang="pl-PL" sz="1100" b="1" i="0" dirty="0">
              <a:effectLst/>
              <a:latin typeface="inherit"/>
            </a:endParaRPr>
          </a:p>
        </p:txBody>
      </p:sp>
      <p:sp>
        <p:nvSpPr>
          <p:cNvPr id="16" name="Prostokąt 15"/>
          <p:cNvSpPr/>
          <p:nvPr/>
        </p:nvSpPr>
        <p:spPr>
          <a:xfrm>
            <a:off x="6435379" y="2416328"/>
            <a:ext cx="4192694"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Widząc </a:t>
            </a:r>
            <a:r>
              <a:rPr lang="pl-PL" sz="1100" b="1" dirty="0">
                <a:latin typeface="Arial" panose="020B0604020202020204" pitchFamily="34" charset="0"/>
                <a:cs typeface="Arial" panose="020B0604020202020204" pitchFamily="34" charset="0"/>
              </a:rPr>
              <a:t>dwa na przemian migające czerwone sygnały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przed </a:t>
            </a:r>
            <a:r>
              <a:rPr lang="pl-PL" sz="1100" b="1" dirty="0">
                <a:latin typeface="Arial" panose="020B0604020202020204" pitchFamily="34" charset="0"/>
                <a:cs typeface="Arial" panose="020B0604020202020204" pitchFamily="34" charset="0"/>
              </a:rPr>
              <a:t>przejazdem kolejowym,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zachować </a:t>
            </a:r>
            <a:r>
              <a:rPr lang="pl-PL" sz="1100" b="1" dirty="0">
                <a:latin typeface="Arial" panose="020B0604020202020204" pitchFamily="34" charset="0"/>
                <a:cs typeface="Arial" panose="020B0604020202020204" pitchFamily="34" charset="0"/>
              </a:rPr>
              <a:t>szczególną ostrożność?</a:t>
            </a:r>
            <a:endParaRPr lang="pl-PL" sz="1100" b="1" i="0" dirty="0">
              <a:effectLst/>
              <a:latin typeface="Arial" panose="020B0604020202020204" pitchFamily="34" charset="0"/>
              <a:cs typeface="Arial" panose="020B0604020202020204" pitchFamily="34" charset="0"/>
            </a:endParaRPr>
          </a:p>
        </p:txBody>
      </p:sp>
      <p:sp>
        <p:nvSpPr>
          <p:cNvPr id="17" name="Prostokąt 16"/>
          <p:cNvSpPr/>
          <p:nvPr/>
        </p:nvSpPr>
        <p:spPr>
          <a:xfrm>
            <a:off x="736797" y="4836911"/>
            <a:ext cx="469338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opuszczanie zapór zostało rozpoczęte?</a:t>
            </a:r>
            <a:endParaRPr lang="pl-PL" sz="1100" b="1" i="0" dirty="0">
              <a:effectLst/>
              <a:latin typeface="Arial" panose="020B0604020202020204" pitchFamily="34" charset="0"/>
              <a:cs typeface="Arial" panose="020B0604020202020204" pitchFamily="34" charset="0"/>
            </a:endParaRPr>
          </a:p>
        </p:txBody>
      </p:sp>
      <p:sp>
        <p:nvSpPr>
          <p:cNvPr id="18" name="Prostokąt 17"/>
          <p:cNvSpPr/>
          <p:nvPr/>
        </p:nvSpPr>
        <p:spPr>
          <a:xfrm>
            <a:off x="6147343" y="4836911"/>
            <a:ext cx="476876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podnoszenie zapór nie zostało zakończone?</a:t>
            </a:r>
            <a:endParaRPr lang="pl-PL" sz="1100" b="1" i="0" dirty="0">
              <a:effectLst/>
              <a:latin typeface="Arial" panose="020B0604020202020204" pitchFamily="34" charset="0"/>
              <a:cs typeface="Arial" panose="020B0604020202020204" pitchFamily="34" charset="0"/>
            </a:endParaRPr>
          </a:p>
        </p:txBody>
      </p:sp>
      <p:sp>
        <p:nvSpPr>
          <p:cNvPr id="19"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46886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19" t="35297" r="54871" b="42552"/>
          <a:stretch/>
        </p:blipFill>
        <p:spPr>
          <a:xfrm>
            <a:off x="8019740" y="797761"/>
            <a:ext cx="2577738" cy="1672047"/>
          </a:xfrm>
          <a:prstGeom prst="rect">
            <a:avLst/>
          </a:prstGeom>
        </p:spPr>
      </p:pic>
      <p:pic>
        <p:nvPicPr>
          <p:cNvPr id="5" name="Obraz 4"/>
          <p:cNvPicPr>
            <a:picLocks noChangeAspect="1"/>
          </p:cNvPicPr>
          <p:nvPr/>
        </p:nvPicPr>
        <p:blipFill rotWithShape="1">
          <a:blip r:embed="rId3"/>
          <a:srcRect l="25898" t="35416" r="54801" b="42831"/>
          <a:stretch/>
        </p:blipFill>
        <p:spPr>
          <a:xfrm>
            <a:off x="2233108" y="3457303"/>
            <a:ext cx="2569028" cy="1628503"/>
          </a:xfrm>
          <a:prstGeom prst="rect">
            <a:avLst/>
          </a:prstGeom>
        </p:spPr>
      </p:pic>
      <p:pic>
        <p:nvPicPr>
          <p:cNvPr id="6" name="Obraz 5"/>
          <p:cNvPicPr>
            <a:picLocks noChangeAspect="1"/>
          </p:cNvPicPr>
          <p:nvPr/>
        </p:nvPicPr>
        <p:blipFill rotWithShape="1">
          <a:blip r:embed="rId4"/>
          <a:srcRect l="26031" t="44687" r="54756" b="33515"/>
          <a:stretch/>
        </p:blipFill>
        <p:spPr>
          <a:xfrm>
            <a:off x="8019740" y="3457303"/>
            <a:ext cx="2551611" cy="1628503"/>
          </a:xfrm>
          <a:prstGeom prst="rect">
            <a:avLst/>
          </a:prstGeom>
        </p:spPr>
      </p:pic>
      <p:sp>
        <p:nvSpPr>
          <p:cNvPr id="8" name="pole tekstowe 7"/>
          <p:cNvSpPr txBox="1"/>
          <p:nvPr/>
        </p:nvSpPr>
        <p:spPr>
          <a:xfrm>
            <a:off x="8763462" y="135664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9" name="pole tekstowe 8"/>
          <p:cNvSpPr txBox="1"/>
          <p:nvPr/>
        </p:nvSpPr>
        <p:spPr>
          <a:xfrm>
            <a:off x="3014594" y="390450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rostokąt 10"/>
          <p:cNvSpPr/>
          <p:nvPr/>
        </p:nvSpPr>
        <p:spPr>
          <a:xfrm>
            <a:off x="1451078" y="1335811"/>
            <a:ext cx="2066544" cy="117957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
        <p:nvSpPr>
          <p:cNvPr id="10" name="pole tekstowe 9"/>
          <p:cNvSpPr txBox="1"/>
          <p:nvPr/>
        </p:nvSpPr>
        <p:spPr>
          <a:xfrm>
            <a:off x="8826239" y="3948388"/>
            <a:ext cx="96473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7" name="pole tekstowe 6"/>
          <p:cNvSpPr txBox="1"/>
          <p:nvPr/>
        </p:nvSpPr>
        <p:spPr>
          <a:xfrm>
            <a:off x="3042460" y="1516823"/>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2" name="Prostokąt 11"/>
          <p:cNvSpPr/>
          <p:nvPr/>
        </p:nvSpPr>
        <p:spPr>
          <a:xfrm>
            <a:off x="990709" y="2555457"/>
            <a:ext cx="5193794"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po drugiej stronie przejazdu nie ma miejsca do kontynuowania jazdy?</a:t>
            </a:r>
            <a:endParaRPr lang="pl-PL" sz="1100" b="1" i="0" dirty="0">
              <a:effectLst/>
              <a:latin typeface="Arial" panose="020B0604020202020204" pitchFamily="34" charset="0"/>
              <a:cs typeface="Arial" panose="020B0604020202020204" pitchFamily="34" charset="0"/>
            </a:endParaRPr>
          </a:p>
        </p:txBody>
      </p:sp>
      <p:sp>
        <p:nvSpPr>
          <p:cNvPr id="13" name="Prostokąt 12"/>
          <p:cNvSpPr/>
          <p:nvPr/>
        </p:nvSpPr>
        <p:spPr>
          <a:xfrm>
            <a:off x="7898854" y="2635127"/>
            <a:ext cx="2819507"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nie </a:t>
            </a:r>
            <a:r>
              <a:rPr lang="pl-PL" sz="1100" b="1" dirty="0">
                <a:latin typeface="Arial" panose="020B0604020202020204" pitchFamily="34" charset="0"/>
                <a:cs typeface="Arial" panose="020B0604020202020204" pitchFamily="34" charset="0"/>
              </a:rPr>
              <a:t>może wyprzedzić pojazdów 2 i 3?</a:t>
            </a:r>
            <a:endParaRPr lang="pl-PL" sz="1100" b="1" i="0" dirty="0">
              <a:effectLst/>
              <a:latin typeface="Arial" panose="020B0604020202020204" pitchFamily="34" charset="0"/>
              <a:cs typeface="Arial" panose="020B0604020202020204" pitchFamily="34" charset="0"/>
            </a:endParaRPr>
          </a:p>
        </p:txBody>
      </p:sp>
      <p:sp>
        <p:nvSpPr>
          <p:cNvPr id="14" name="Prostokąt 13"/>
          <p:cNvSpPr/>
          <p:nvPr/>
        </p:nvSpPr>
        <p:spPr>
          <a:xfrm>
            <a:off x="1103605" y="5286923"/>
            <a:ext cx="4828034" cy="261610"/>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nie może ominąć pojazdu 3?</a:t>
            </a:r>
            <a:endParaRPr lang="pl-PL" sz="1100" b="1" i="0" dirty="0">
              <a:effectLst/>
              <a:latin typeface="Arial" panose="020B0604020202020204" pitchFamily="34" charset="0"/>
              <a:cs typeface="Arial" panose="020B0604020202020204" pitchFamily="34" charset="0"/>
            </a:endParaRPr>
          </a:p>
        </p:txBody>
      </p:sp>
      <p:sp>
        <p:nvSpPr>
          <p:cNvPr id="15" name="Prostokąt 14"/>
          <p:cNvSpPr/>
          <p:nvPr/>
        </p:nvSpPr>
        <p:spPr>
          <a:xfrm>
            <a:off x="6754261" y="5286923"/>
            <a:ext cx="5096363" cy="261610"/>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może przejechać przez przejazd?</a:t>
            </a:r>
            <a:endParaRPr lang="pl-PL" sz="1100" b="1" i="0" dirty="0">
              <a:effectLst/>
              <a:latin typeface="Arial" panose="020B0604020202020204" pitchFamily="34" charset="0"/>
              <a:cs typeface="Arial" panose="020B0604020202020204" pitchFamily="34" charset="0"/>
            </a:endParaRPr>
          </a:p>
        </p:txBody>
      </p:sp>
      <p:sp>
        <p:nvSpPr>
          <p:cNvPr id="16"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58672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43" t="44949" r="54878" b="33430"/>
          <a:stretch/>
        </p:blipFill>
        <p:spPr>
          <a:xfrm>
            <a:off x="4868091" y="2570375"/>
            <a:ext cx="2429691" cy="1532709"/>
          </a:xfrm>
          <a:prstGeom prst="rect">
            <a:avLst/>
          </a:prstGeom>
        </p:spPr>
      </p:pic>
      <p:sp>
        <p:nvSpPr>
          <p:cNvPr id="4" name="pole tekstowe 3"/>
          <p:cNvSpPr txBox="1"/>
          <p:nvPr/>
        </p:nvSpPr>
        <p:spPr>
          <a:xfrm>
            <a:off x="5749224" y="4757699"/>
            <a:ext cx="667424" cy="646331"/>
          </a:xfrm>
          <a:prstGeom prst="rect">
            <a:avLst/>
          </a:prstGeom>
          <a:noFill/>
        </p:spPr>
        <p:txBody>
          <a:bodyPr wrap="square" rtlCol="0">
            <a:spAutoFit/>
          </a:bodyPr>
          <a:lstStyle/>
          <a:p>
            <a:pPr algn="ctr"/>
            <a:r>
              <a:rPr lang="pl-PL" sz="3600" b="1" dirty="0">
                <a:solidFill>
                  <a:srgbClr val="92D050"/>
                </a:solidFill>
                <a:latin typeface="Arial" panose="020B0604020202020204" pitchFamily="34" charset="0"/>
                <a:cs typeface="Arial" panose="020B0604020202020204" pitchFamily="34" charset="0"/>
              </a:rPr>
              <a:t>2</a:t>
            </a:r>
          </a:p>
        </p:txBody>
      </p:sp>
      <p:sp>
        <p:nvSpPr>
          <p:cNvPr id="5" name="Prostokąt 4"/>
          <p:cNvSpPr/>
          <p:nvPr/>
        </p:nvSpPr>
        <p:spPr>
          <a:xfrm>
            <a:off x="4038163" y="4214948"/>
            <a:ext cx="408954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 </a:t>
            </a:r>
            <a:r>
              <a:rPr lang="pl-PL" sz="1100" b="1" dirty="0">
                <a:latin typeface="Arial" panose="020B0604020202020204" pitchFamily="34" charset="0"/>
                <a:cs typeface="Arial" panose="020B0604020202020204" pitchFamily="34" charset="0"/>
              </a:rPr>
              <a:t>tej sytuacji, gdy zatrzymanie trwa ponad jedną minutę,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światła </a:t>
            </a:r>
            <a:r>
              <a:rPr lang="pl-PL" sz="1100" b="1" dirty="0">
                <a:latin typeface="Arial" panose="020B0604020202020204" pitchFamily="34" charset="0"/>
                <a:cs typeface="Arial" panose="020B0604020202020204" pitchFamily="34" charset="0"/>
              </a:rPr>
              <a:t>zewnętrzne może wyłączyć kierujący pojazdem:</a:t>
            </a:r>
            <a:endParaRPr lang="pl-PL" sz="1100" b="1" i="0" dirty="0">
              <a:effectLst/>
              <a:latin typeface="Arial" panose="020B0604020202020204" pitchFamily="34" charset="0"/>
              <a:cs typeface="Arial" panose="020B0604020202020204" pitchFamily="34" charset="0"/>
            </a:endParaRPr>
          </a:p>
        </p:txBody>
      </p:sp>
      <p:sp>
        <p:nvSpPr>
          <p:cNvPr id="7" name="Tytuł 1"/>
          <p:cNvSpPr>
            <a:spLocks noGrp="1"/>
          </p:cNvSpPr>
          <p:nvPr>
            <p:ph type="title"/>
          </p:nvPr>
        </p:nvSpPr>
        <p:spPr>
          <a:xfrm>
            <a:off x="0" y="308730"/>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Testy egzaminacyjne</a:t>
            </a:r>
            <a:br>
              <a:rPr lang="pl-PL" dirty="0" smtClean="0">
                <a:solidFill>
                  <a:schemeClr val="bg1"/>
                </a:solidFill>
                <a:latin typeface="Arial" panose="020B0604020202020204" pitchFamily="34" charset="0"/>
                <a:cs typeface="Arial" panose="020B0604020202020204" pitchFamily="34" charset="0"/>
              </a:rPr>
            </a:br>
            <a:r>
              <a:rPr lang="pl-PL" sz="2200" dirty="0" smtClean="0">
                <a:solidFill>
                  <a:schemeClr val="bg1">
                    <a:lumMod val="50000"/>
                  </a:schemeClr>
                </a:solidFill>
                <a:latin typeface="Arial" panose="020B0604020202020204" pitchFamily="34" charset="0"/>
                <a:cs typeface="Arial" panose="020B0604020202020204" pitchFamily="34" charset="0"/>
              </a:rPr>
              <a:t>Przykładowe pytania testów egzaminacyjnych</a:t>
            </a:r>
            <a:endParaRPr lang="pl-PL" sz="22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24648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144062"/>
            <a:ext cx="10515600" cy="328210"/>
          </a:xfrm>
        </p:spPr>
        <p:txBody>
          <a:bodyPr>
            <a:noAutofit/>
          </a:bodyPr>
          <a:lstStyle/>
          <a:p>
            <a:r>
              <a:rPr lang="pl-PL" sz="3600" dirty="0" smtClean="0">
                <a:solidFill>
                  <a:schemeClr val="bg1"/>
                </a:solidFill>
                <a:latin typeface="Arial" panose="020B0604020202020204" pitchFamily="34" charset="0"/>
                <a:cs typeface="Arial" panose="020B0604020202020204" pitchFamily="34" charset="0"/>
              </a:rPr>
              <a:t>10 niewłaściwych zachowań kierowców</a:t>
            </a:r>
            <a:endParaRPr lang="pl-PL" sz="3600"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880534" y="1544561"/>
            <a:ext cx="10907153" cy="4154984"/>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ignorowanie </a:t>
            </a:r>
            <a:r>
              <a:rPr lang="pl-PL" sz="2400" dirty="0">
                <a:latin typeface="Arial" panose="020B0604020202020204" pitchFamily="34" charset="0"/>
                <a:cs typeface="Arial" panose="020B0604020202020204" pitchFamily="34" charset="0"/>
              </a:rPr>
              <a:t>znaku STOP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włączonej sygnalizacji </a:t>
            </a:r>
            <a:r>
              <a:rPr lang="pl-PL" sz="2400" dirty="0" smtClean="0">
                <a:latin typeface="Arial" panose="020B0604020202020204" pitchFamily="34" charset="0"/>
                <a:cs typeface="Arial" panose="020B0604020202020204" pitchFamily="34" charset="0"/>
              </a:rPr>
              <a:t>ostrzegawczej</a:t>
            </a: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przy zamykających się </a:t>
            </a:r>
            <a:r>
              <a:rPr lang="pl-PL" sz="2400" dirty="0" smtClean="0">
                <a:latin typeface="Arial" panose="020B0604020202020204" pitchFamily="34" charset="0"/>
                <a:cs typeface="Arial" panose="020B0604020202020204" pitchFamily="34" charset="0"/>
              </a:rPr>
              <a:t>rogatkach</a:t>
            </a: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omijanie </a:t>
            </a:r>
            <a:r>
              <a:rPr lang="pl-PL" sz="2400" dirty="0">
                <a:latin typeface="Arial" panose="020B0604020202020204" pitchFamily="34" charset="0"/>
                <a:cs typeface="Arial" panose="020B0604020202020204" pitchFamily="34" charset="0"/>
              </a:rPr>
              <a:t>zamkniętych rogatek</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przy otwierających się rogatkach</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zbliżającego się pociągu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bez uprzedniego upewnienia się, że nie nadjeżdża pociąg</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wjazd </a:t>
            </a:r>
            <a:r>
              <a:rPr lang="pl-PL" sz="2400" dirty="0">
                <a:latin typeface="Arial" panose="020B0604020202020204" pitchFamily="34" charset="0"/>
                <a:cs typeface="Arial" panose="020B0604020202020204" pitchFamily="34" charset="0"/>
              </a:rPr>
              <a:t>na przejazd pomimo braku możliwości kontynuowania dalszej jazdy</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jazda </a:t>
            </a:r>
            <a:r>
              <a:rPr lang="pl-PL" sz="2400" dirty="0">
                <a:latin typeface="Arial" panose="020B0604020202020204" pitchFamily="34" charset="0"/>
                <a:cs typeface="Arial" panose="020B0604020202020204" pitchFamily="34" charset="0"/>
              </a:rPr>
              <a:t>„na pamięć”, czyli „po tych torach nic nie jeździ” </a:t>
            </a:r>
            <a:endParaRPr lang="pl-PL" sz="2400" dirty="0" smtClean="0">
              <a:latin typeface="Arial" panose="020B0604020202020204" pitchFamily="34" charset="0"/>
              <a:cs typeface="Arial" panose="020B0604020202020204" pitchFamily="34" charset="0"/>
            </a:endParaRPr>
          </a:p>
          <a:p>
            <a:pPr marL="271463"/>
            <a:r>
              <a:rPr lang="pl-PL" sz="2400" dirty="0" smtClean="0">
                <a:latin typeface="Arial" panose="020B0604020202020204" pitchFamily="34" charset="0"/>
                <a:cs typeface="Arial" panose="020B0604020202020204" pitchFamily="34" charset="0"/>
              </a:rPr>
              <a:t>lub </a:t>
            </a:r>
            <a:r>
              <a:rPr lang="pl-PL" sz="2400" dirty="0">
                <a:latin typeface="Arial" panose="020B0604020202020204" pitchFamily="34" charset="0"/>
                <a:cs typeface="Arial" panose="020B0604020202020204" pitchFamily="34" charset="0"/>
              </a:rPr>
              <a:t>„o tej porze nic nie jeździ</a:t>
            </a:r>
            <a:r>
              <a:rPr lang="pl-PL" sz="2400" dirty="0" smtClean="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wjeżdżanie w zamknięte rogatki</a:t>
            </a:r>
          </a:p>
        </p:txBody>
      </p:sp>
    </p:spTree>
    <p:extLst>
      <p:ext uri="{BB962C8B-B14F-4D97-AF65-F5344CB8AC3E}">
        <p14:creationId xmlns:p14="http://schemas.microsoft.com/office/powerpoint/2010/main" val="38187938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100" dirty="0">
                <a:solidFill>
                  <a:schemeClr val="bg1"/>
                </a:solidFill>
                <a:latin typeface="Arial" panose="020B0604020202020204" pitchFamily="34" charset="0"/>
                <a:cs typeface="Arial" panose="020B0604020202020204" pitchFamily="34" charset="0"/>
              </a:rPr>
              <a:t>Z</a:t>
            </a:r>
            <a:r>
              <a:rPr lang="pl-PL" sz="3100" dirty="0" smtClean="0">
                <a:solidFill>
                  <a:schemeClr val="bg1"/>
                </a:solidFill>
                <a:latin typeface="Arial" panose="020B0604020202020204" pitchFamily="34" charset="0"/>
                <a:cs typeface="Arial" panose="020B0604020202020204" pitchFamily="34" charset="0"/>
              </a:rPr>
              <a:t>achowania </a:t>
            </a:r>
            <a:r>
              <a:rPr lang="pl-PL" sz="3100" dirty="0">
                <a:solidFill>
                  <a:schemeClr val="bg1"/>
                </a:solidFill>
                <a:latin typeface="Arial" panose="020B0604020202020204" pitchFamily="34" charset="0"/>
                <a:cs typeface="Arial" panose="020B0604020202020204" pitchFamily="34" charset="0"/>
              </a:rPr>
              <a:t>w grupie kierowców na przejeździe</a:t>
            </a:r>
          </a:p>
        </p:txBody>
      </p:sp>
      <p:sp>
        <p:nvSpPr>
          <p:cNvPr id="3" name="pole tekstowe 2"/>
          <p:cNvSpPr txBox="1"/>
          <p:nvPr/>
        </p:nvSpPr>
        <p:spPr>
          <a:xfrm>
            <a:off x="781570" y="2386728"/>
            <a:ext cx="6478766" cy="2308324"/>
          </a:xfrm>
          <a:prstGeom prst="rect">
            <a:avLst/>
          </a:prstGeom>
          <a:noFill/>
        </p:spPr>
        <p:txBody>
          <a:bodyPr wrap="square" rtlCol="0">
            <a:spAutoFit/>
          </a:bodyPr>
          <a:lstStyle/>
          <a:p>
            <a:r>
              <a:rPr lang="pl-PL" sz="2400" dirty="0" smtClean="0">
                <a:latin typeface="Arial" panose="020B0604020202020204" pitchFamily="34" charset="0"/>
                <a:cs typeface="Arial" panose="020B0604020202020204" pitchFamily="34" charset="0"/>
              </a:rPr>
              <a:t>Mylna ocena sytuacji:</a:t>
            </a:r>
          </a:p>
          <a:p>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kierowca przede mną zdążył, ja też zdążę</a:t>
            </a:r>
          </a:p>
          <a:p>
            <a:pPr marL="285750" indent="-285750">
              <a:buFontTx/>
              <a:buChar char="-"/>
            </a:pP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nie będę hamował przed przejazdem, </a:t>
            </a:r>
            <a:r>
              <a:rPr lang="pl-PL" sz="2400" dirty="0">
                <a:latin typeface="Arial" panose="020B0604020202020204" pitchFamily="34" charset="0"/>
                <a:cs typeface="Arial" panose="020B0604020202020204" pitchFamily="34" charset="0"/>
              </a:rPr>
              <a:t/>
            </a:r>
            <a:br>
              <a:rPr lang="pl-PL" sz="2400" dirty="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bo kierowca za mną nie zdąży wyhamować </a:t>
            </a: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0729" y="2048256"/>
            <a:ext cx="4421127" cy="2951102"/>
          </a:xfrm>
          <a:prstGeom prst="rect">
            <a:avLst/>
          </a:prstGeom>
        </p:spPr>
      </p:pic>
    </p:spTree>
    <p:extLst>
      <p:ext uri="{BB962C8B-B14F-4D97-AF65-F5344CB8AC3E}">
        <p14:creationId xmlns:p14="http://schemas.microsoft.com/office/powerpoint/2010/main" val="76238896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Zasada ograniczonego zaufania</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998325" y="1671320"/>
            <a:ext cx="10918374" cy="4154984"/>
          </a:xfrm>
          <a:prstGeom prst="rect">
            <a:avLst/>
          </a:prstGeom>
          <a:noFill/>
        </p:spPr>
        <p:txBody>
          <a:bodyPr wrap="none" rtlCol="0">
            <a:spAutoFit/>
          </a:bodyPr>
          <a:lstStyle/>
          <a:p>
            <a:r>
              <a:rPr lang="pl-PL" sz="2400" dirty="0" smtClean="0">
                <a:latin typeface="Arial" panose="020B0604020202020204" pitchFamily="34" charset="0"/>
                <a:cs typeface="Arial" panose="020B0604020202020204" pitchFamily="34" charset="0"/>
              </a:rPr>
              <a:t>Przejazdy kat. A-C wyposażone są w urządzenia elektroniczne, </a:t>
            </a:r>
          </a:p>
          <a:p>
            <a:r>
              <a:rPr lang="pl-PL" sz="2400" dirty="0" smtClean="0">
                <a:latin typeface="Arial" panose="020B0604020202020204" pitchFamily="34" charset="0"/>
                <a:cs typeface="Arial" panose="020B0604020202020204" pitchFamily="34" charset="0"/>
              </a:rPr>
              <a:t>które pomagają kierowcom pokonać przejazd w bezpieczniejszy sposób. </a:t>
            </a:r>
          </a:p>
          <a:p>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Należy pamiętać jednak, że tak jak inne urządzenia elektroniczne, tak i rogatki </a:t>
            </a:r>
          </a:p>
          <a:p>
            <a:r>
              <a:rPr lang="pl-PL" sz="2400" dirty="0" smtClean="0">
                <a:latin typeface="Arial" panose="020B0604020202020204" pitchFamily="34" charset="0"/>
                <a:cs typeface="Arial" panose="020B0604020202020204" pitchFamily="34" charset="0"/>
              </a:rPr>
              <a:t>czy sygnalizacja świetlna lub dźwiękowa może ulec uszkodzeniu.</a:t>
            </a:r>
          </a:p>
          <a:p>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Podobnie jest z dróżnikami, którzy mogą np. zasłabnąć i nie zamknąć rogatek </a:t>
            </a:r>
          </a:p>
          <a:p>
            <a:r>
              <a:rPr lang="pl-PL" sz="2400" dirty="0" smtClean="0">
                <a:latin typeface="Arial" panose="020B0604020202020204" pitchFamily="34" charset="0"/>
                <a:cs typeface="Arial" panose="020B0604020202020204" pitchFamily="34" charset="0"/>
              </a:rPr>
              <a:t>w odpowiednim momencie.</a:t>
            </a:r>
          </a:p>
          <a:p>
            <a:endParaRPr lang="pl-PL" sz="2400" dirty="0" smtClean="0">
              <a:latin typeface="Arial" panose="020B0604020202020204" pitchFamily="34" charset="0"/>
              <a:cs typeface="Arial" panose="020B0604020202020204" pitchFamily="34" charset="0"/>
            </a:endParaRPr>
          </a:p>
          <a:p>
            <a:r>
              <a:rPr lang="pl-PL" sz="2400" dirty="0" smtClean="0">
                <a:solidFill>
                  <a:srgbClr val="FF0000"/>
                </a:solidFill>
                <a:latin typeface="Arial" panose="020B0604020202020204" pitchFamily="34" charset="0"/>
                <a:cs typeface="Arial" panose="020B0604020202020204" pitchFamily="34" charset="0"/>
              </a:rPr>
              <a:t>DLATEGO DOJEŻDŻAJĄC DO KAŻDEGO PRZEJAZDU,</a:t>
            </a:r>
          </a:p>
          <a:p>
            <a:r>
              <a:rPr lang="pl-PL" sz="2400" dirty="0" smtClean="0">
                <a:solidFill>
                  <a:srgbClr val="FF0000"/>
                </a:solidFill>
                <a:latin typeface="Arial" panose="020B0604020202020204" pitchFamily="34" charset="0"/>
                <a:cs typeface="Arial" panose="020B0604020202020204" pitchFamily="34" charset="0"/>
              </a:rPr>
              <a:t>UPEWNIJ SIĘ DODATKOWO, CZY W POBLIŻU NIE MA POCIĄGU!!!</a:t>
            </a:r>
          </a:p>
        </p:txBody>
      </p:sp>
    </p:spTree>
    <p:extLst>
      <p:ext uri="{BB962C8B-B14F-4D97-AF65-F5344CB8AC3E}">
        <p14:creationId xmlns:p14="http://schemas.microsoft.com/office/powerpoint/2010/main" val="29650187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a:solidFill>
                  <a:schemeClr val="bg1"/>
                </a:solidFill>
                <a:latin typeface="Arial" panose="020B0604020202020204" pitchFamily="34" charset="0"/>
                <a:cs typeface="Arial" panose="020B0604020202020204" pitchFamily="34" charset="0"/>
              </a:rPr>
              <a:t>Z</a:t>
            </a:r>
            <a:r>
              <a:rPr lang="pl-PL" dirty="0" smtClean="0">
                <a:solidFill>
                  <a:schemeClr val="bg1"/>
                </a:solidFill>
                <a:latin typeface="Arial" panose="020B0604020202020204" pitchFamily="34" charset="0"/>
                <a:cs typeface="Arial" panose="020B0604020202020204" pitchFamily="34" charset="0"/>
              </a:rPr>
              <a:t>asada </a:t>
            </a:r>
            <a:r>
              <a:rPr lang="pl-PL" dirty="0">
                <a:solidFill>
                  <a:schemeClr val="bg1"/>
                </a:solidFill>
                <a:latin typeface="Arial" panose="020B0604020202020204" pitchFamily="34" charset="0"/>
                <a:cs typeface="Arial" panose="020B0604020202020204" pitchFamily="34" charset="0"/>
              </a:rPr>
              <a:t>działania przejazdu kat. B</a:t>
            </a:r>
          </a:p>
        </p:txBody>
      </p:sp>
      <p:sp>
        <p:nvSpPr>
          <p:cNvPr id="3" name="pole tekstowe 2"/>
          <p:cNvSpPr txBox="1"/>
          <p:nvPr/>
        </p:nvSpPr>
        <p:spPr>
          <a:xfrm>
            <a:off x="657543" y="681440"/>
            <a:ext cx="11085724" cy="5632311"/>
          </a:xfrm>
          <a:prstGeom prst="rect">
            <a:avLst/>
          </a:prstGeom>
          <a:noFill/>
        </p:spPr>
        <p:txBody>
          <a:bodyPr wrap="squar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przejazdy kat. B są aktywowane po najechaniu pociągu na czujnik załączający </a:t>
            </a: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przed zamknięciem rogatek włącza się sygnalizacja dźwiękowa i świetlna,</a:t>
            </a:r>
            <a:r>
              <a:rPr lang="pl-PL" sz="2400" dirty="0">
                <a:latin typeface="Arial" panose="020B0604020202020204" pitchFamily="34" charset="0"/>
                <a:cs typeface="Arial" panose="020B0604020202020204" pitchFamily="34" charset="0"/>
              </a:rPr>
              <a:t> </a:t>
            </a:r>
            <a:r>
              <a:rPr lang="pl-PL" sz="2400" dirty="0" smtClean="0">
                <a:latin typeface="Arial" panose="020B0604020202020204" pitchFamily="34" charset="0"/>
                <a:cs typeface="Arial" panose="020B0604020202020204" pitchFamily="34" charset="0"/>
              </a:rPr>
              <a:t>jest to </a:t>
            </a:r>
            <a:r>
              <a:rPr lang="pl-PL" sz="2400" dirty="0" smtClean="0">
                <a:latin typeface="Arial" panose="020B0604020202020204" pitchFamily="34" charset="0"/>
                <a:cs typeface="Arial" panose="020B0604020202020204" pitchFamily="34" charset="0"/>
              </a:rPr>
              <a:t>informacja o zakazie </a:t>
            </a:r>
            <a:r>
              <a:rPr lang="pl-PL" sz="2400" dirty="0" smtClean="0">
                <a:latin typeface="Arial" panose="020B0604020202020204" pitchFamily="34" charset="0"/>
                <a:cs typeface="Arial" panose="020B0604020202020204" pitchFamily="34" charset="0"/>
              </a:rPr>
              <a:t>wjazdu na przejazd – służy do opuszczenia           przejazdu przez pojazdy, które są </a:t>
            </a:r>
            <a:r>
              <a:rPr lang="pl-PL" sz="2400" dirty="0" smtClean="0">
                <a:latin typeface="Arial" panose="020B0604020202020204" pitchFamily="34" charset="0"/>
                <a:cs typeface="Arial" panose="020B0604020202020204" pitchFamily="34" charset="0"/>
              </a:rPr>
              <a:t>już na przejeździe</a:t>
            </a:r>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około 10 sekund – opadają rogatki</a:t>
            </a: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a:latin typeface="Arial" panose="020B0604020202020204" pitchFamily="34" charset="0"/>
                <a:cs typeface="Arial" panose="020B0604020202020204" pitchFamily="34" charset="0"/>
              </a:rPr>
              <a:t>o</a:t>
            </a:r>
            <a:r>
              <a:rPr lang="pl-PL" sz="2400" dirty="0" smtClean="0">
                <a:latin typeface="Arial" panose="020B0604020202020204" pitchFamily="34" charset="0"/>
                <a:cs typeface="Arial" panose="020B0604020202020204" pitchFamily="34" charset="0"/>
              </a:rPr>
              <a:t>koło 10 sekund od zamknięcia rogatek  czoło pociągu może pojawić się na przejeździe</a:t>
            </a:r>
          </a:p>
          <a:p>
            <a:pPr marL="285750" indent="-285750">
              <a:buFont typeface="Arial" panose="020B0604020202020204" pitchFamily="34" charset="0"/>
              <a:buChar char="•"/>
            </a:pPr>
            <a:endParaRPr lang="pl-PL" sz="2400" dirty="0" smtClean="0">
              <a:latin typeface="Arial" panose="020B0604020202020204" pitchFamily="34" charset="0"/>
              <a:cs typeface="Arial" panose="020B0604020202020204" pitchFamily="34" charset="0"/>
            </a:endParaRPr>
          </a:p>
          <a:p>
            <a:pPr marL="266700"/>
            <a:r>
              <a:rPr lang="pl-PL" sz="2400" dirty="0" smtClean="0">
                <a:solidFill>
                  <a:srgbClr val="FF0000"/>
                </a:solidFill>
                <a:latin typeface="Arial" panose="020B0604020202020204" pitchFamily="34" charset="0"/>
                <a:cs typeface="Arial" panose="020B0604020202020204" pitchFamily="34" charset="0"/>
              </a:rPr>
              <a:t>WAŻNE!!! NIE LEKCEWAŻ SYGNALIZACJI! </a:t>
            </a:r>
          </a:p>
          <a:p>
            <a:pPr marL="266700"/>
            <a:r>
              <a:rPr lang="pl-PL" sz="2400" dirty="0" smtClean="0">
                <a:solidFill>
                  <a:srgbClr val="FF0000"/>
                </a:solidFill>
                <a:latin typeface="Arial" panose="020B0604020202020204" pitchFamily="34" charset="0"/>
                <a:cs typeface="Arial" panose="020B0604020202020204" pitchFamily="34" charset="0"/>
              </a:rPr>
              <a:t>W MOMENCIE GDY ŚWIATŁA ZACZNĄ MIGAĆ, MOŻESZ NIE MIEĆ </a:t>
            </a:r>
          </a:p>
          <a:p>
            <a:pPr marL="266700"/>
            <a:r>
              <a:rPr lang="pl-PL" sz="2400" dirty="0" smtClean="0">
                <a:solidFill>
                  <a:srgbClr val="FF0000"/>
                </a:solidFill>
                <a:latin typeface="Arial" panose="020B0604020202020204" pitchFamily="34" charset="0"/>
                <a:cs typeface="Arial" panose="020B0604020202020204" pitchFamily="34" charset="0"/>
              </a:rPr>
              <a:t>JUŻ CZASU, ABY OPUŚCIĆ PRZEJAZD, NARAŻAJĄC TYM SAMYM SWOJE ŻYCIE, A TAKŻE ŻYCIE INNYCH!</a:t>
            </a:r>
          </a:p>
          <a:p>
            <a:endParaRPr lang="pl-PL" sz="2400" dirty="0">
              <a:latin typeface="Arial" panose="020B0604020202020204" pitchFamily="34" charset="0"/>
              <a:cs typeface="Arial" panose="020B0604020202020204" pitchFamily="34" charset="0"/>
            </a:endParaRPr>
          </a:p>
          <a:p>
            <a:r>
              <a:rPr lang="pl-PL" sz="2400" dirty="0">
                <a:latin typeface="Arial" panose="020B0604020202020204" pitchFamily="34" charset="0"/>
                <a:cs typeface="Arial" panose="020B0604020202020204" pitchFamily="34" charset="0"/>
              </a:rPr>
              <a:t>W</a:t>
            </a:r>
            <a:r>
              <a:rPr lang="pl-PL" sz="2400" dirty="0" smtClean="0">
                <a:latin typeface="Arial" panose="020B0604020202020204" pitchFamily="34" charset="0"/>
                <a:cs typeface="Arial" panose="020B0604020202020204" pitchFamily="34" charset="0"/>
              </a:rPr>
              <a:t> </a:t>
            </a:r>
            <a:r>
              <a:rPr lang="pl-PL" sz="2400" dirty="0">
                <a:latin typeface="Arial" panose="020B0604020202020204" pitchFamily="34" charset="0"/>
                <a:cs typeface="Arial" panose="020B0604020202020204" pitchFamily="34" charset="0"/>
              </a:rPr>
              <a:t>czasie, który mija od zapalenia się sygnalizacji świetlnej do </a:t>
            </a:r>
            <a:r>
              <a:rPr lang="pl-PL" sz="2400" dirty="0" smtClean="0">
                <a:latin typeface="Arial" panose="020B0604020202020204" pitchFamily="34" charset="0"/>
                <a:cs typeface="Arial" panose="020B0604020202020204" pitchFamily="34" charset="0"/>
              </a:rPr>
              <a:t>zamknięcia jezdni przez rogatki, pociąg </a:t>
            </a:r>
            <a:r>
              <a:rPr lang="pl-PL" sz="2400" dirty="0">
                <a:latin typeface="Arial" panose="020B0604020202020204" pitchFamily="34" charset="0"/>
                <a:cs typeface="Arial" panose="020B0604020202020204" pitchFamily="34" charset="0"/>
              </a:rPr>
              <a:t>jadący z prędkością </a:t>
            </a:r>
            <a:r>
              <a:rPr lang="pl-PL" sz="2400" dirty="0" smtClean="0">
                <a:latin typeface="Arial" panose="020B0604020202020204" pitchFamily="34" charset="0"/>
                <a:cs typeface="Arial" panose="020B0604020202020204" pitchFamily="34" charset="0"/>
              </a:rPr>
              <a:t>160 </a:t>
            </a:r>
            <a:r>
              <a:rPr lang="pl-PL" sz="2400" dirty="0">
                <a:latin typeface="Arial" panose="020B0604020202020204" pitchFamily="34" charset="0"/>
                <a:cs typeface="Arial" panose="020B0604020202020204" pitchFamily="34" charset="0"/>
              </a:rPr>
              <a:t>km/h </a:t>
            </a:r>
            <a:r>
              <a:rPr lang="pl-PL" sz="2400" b="1" dirty="0">
                <a:latin typeface="Arial" panose="020B0604020202020204" pitchFamily="34" charset="0"/>
                <a:cs typeface="Arial" panose="020B0604020202020204" pitchFamily="34" charset="0"/>
              </a:rPr>
              <a:t>przebywa drogę </a:t>
            </a:r>
            <a:r>
              <a:rPr lang="pl-PL" sz="2400" b="1" dirty="0" smtClean="0">
                <a:latin typeface="Arial" panose="020B0604020202020204" pitchFamily="34" charset="0"/>
                <a:cs typeface="Arial" panose="020B0604020202020204" pitchFamily="34" charset="0"/>
              </a:rPr>
              <a:t>1022 m.</a:t>
            </a:r>
            <a:endParaRPr lang="pl-PL"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64993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3200" b="1" dirty="0" smtClean="0">
                <a:solidFill>
                  <a:schemeClr val="bg1"/>
                </a:solidFill>
                <a:latin typeface="Arial" panose="020B0604020202020204" pitchFamily="34" charset="0"/>
                <a:cs typeface="Arial" panose="020B0604020202020204" pitchFamily="34" charset="0"/>
              </a:rPr>
              <a:t>Akty prawne</a:t>
            </a:r>
            <a:endParaRPr lang="pl-PL" sz="3200" b="1"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770466" y="916367"/>
            <a:ext cx="8451994" cy="461665"/>
          </a:xfrm>
          <a:prstGeom prst="rect">
            <a:avLst/>
          </a:prstGeom>
          <a:noFill/>
        </p:spPr>
        <p:txBody>
          <a:bodyPr wrap="none" rtlCol="0">
            <a:spAutoFit/>
          </a:bodyPr>
          <a:lstStyle/>
          <a:p>
            <a:r>
              <a:rPr lang="pl-PL" sz="2400" dirty="0" smtClean="0">
                <a:latin typeface="Arial" panose="020B0604020202020204" pitchFamily="34" charset="0"/>
                <a:cs typeface="Arial" panose="020B0604020202020204" pitchFamily="34" charset="0"/>
              </a:rPr>
              <a:t>Ustawa </a:t>
            </a:r>
            <a:r>
              <a:rPr lang="pl-PL" sz="2400" dirty="0">
                <a:latin typeface="Arial" panose="020B0604020202020204" pitchFamily="34" charset="0"/>
                <a:cs typeface="Arial" panose="020B0604020202020204" pitchFamily="34" charset="0"/>
              </a:rPr>
              <a:t>z dnia 20 czerwca </a:t>
            </a:r>
            <a:r>
              <a:rPr lang="pl-PL" sz="2400" dirty="0" smtClean="0">
                <a:latin typeface="Arial" panose="020B0604020202020204" pitchFamily="34" charset="0"/>
                <a:cs typeface="Arial" panose="020B0604020202020204" pitchFamily="34" charset="0"/>
              </a:rPr>
              <a:t>1997 r</a:t>
            </a:r>
            <a:r>
              <a:rPr lang="pl-PL" sz="2400" dirty="0">
                <a:latin typeface="Arial" panose="020B0604020202020204" pitchFamily="34" charset="0"/>
                <a:cs typeface="Arial" panose="020B0604020202020204" pitchFamily="34" charset="0"/>
              </a:rPr>
              <a:t>. Prawo o ruchu drogowym </a:t>
            </a:r>
          </a:p>
        </p:txBody>
      </p:sp>
      <p:sp>
        <p:nvSpPr>
          <p:cNvPr id="4" name="pole tekstowe 3"/>
          <p:cNvSpPr txBox="1"/>
          <p:nvPr/>
        </p:nvSpPr>
        <p:spPr>
          <a:xfrm>
            <a:off x="770466" y="1627665"/>
            <a:ext cx="11391132" cy="830997"/>
          </a:xfrm>
          <a:prstGeom prst="rect">
            <a:avLst/>
          </a:prstGeom>
          <a:noFill/>
        </p:spPr>
        <p:txBody>
          <a:bodyPr wrap="none" rtlCol="0">
            <a:spAutoFit/>
          </a:bodyPr>
          <a:lstStyle/>
          <a:p>
            <a:r>
              <a:rPr lang="pl-PL" sz="2400" dirty="0" smtClean="0">
                <a:latin typeface="Arial" panose="020B0604020202020204" pitchFamily="34" charset="0"/>
                <a:cs typeface="Arial" panose="020B0604020202020204" pitchFamily="34" charset="0"/>
              </a:rPr>
              <a:t>Rozporządzenie </a:t>
            </a:r>
            <a:r>
              <a:rPr lang="pl-PL" sz="2400" dirty="0">
                <a:latin typeface="Arial" panose="020B0604020202020204" pitchFamily="34" charset="0"/>
                <a:cs typeface="Arial" panose="020B0604020202020204" pitchFamily="34" charset="0"/>
              </a:rPr>
              <a:t>Ministrów Infrastruktury oraz Spraw Wewnętrznych i </a:t>
            </a:r>
            <a:r>
              <a:rPr lang="pl-PL" sz="2400" dirty="0" smtClean="0">
                <a:latin typeface="Arial" panose="020B0604020202020204" pitchFamily="34" charset="0"/>
                <a:cs typeface="Arial" panose="020B0604020202020204" pitchFamily="34" charset="0"/>
              </a:rPr>
              <a:t>Administracji</a:t>
            </a:r>
          </a:p>
          <a:p>
            <a:r>
              <a:rPr lang="pl-PL" sz="2400" dirty="0" smtClean="0">
                <a:latin typeface="Arial" panose="020B0604020202020204" pitchFamily="34" charset="0"/>
                <a:cs typeface="Arial" panose="020B0604020202020204" pitchFamily="34" charset="0"/>
              </a:rPr>
              <a:t>z </a:t>
            </a:r>
            <a:r>
              <a:rPr lang="pl-PL" sz="2400" dirty="0">
                <a:latin typeface="Arial" panose="020B0604020202020204" pitchFamily="34" charset="0"/>
                <a:cs typeface="Arial" panose="020B0604020202020204" pitchFamily="34" charset="0"/>
              </a:rPr>
              <a:t>dnia 31 lipca </a:t>
            </a:r>
            <a:r>
              <a:rPr lang="pl-PL" sz="2400" dirty="0" smtClean="0">
                <a:latin typeface="Arial" panose="020B0604020202020204" pitchFamily="34" charset="0"/>
                <a:cs typeface="Arial" panose="020B0604020202020204" pitchFamily="34" charset="0"/>
              </a:rPr>
              <a:t>2002 r</a:t>
            </a:r>
            <a:r>
              <a:rPr lang="pl-PL" sz="2400" dirty="0">
                <a:latin typeface="Arial" panose="020B0604020202020204" pitchFamily="34" charset="0"/>
                <a:cs typeface="Arial" panose="020B0604020202020204" pitchFamily="34" charset="0"/>
              </a:rPr>
              <a:t>. </a:t>
            </a:r>
            <a:r>
              <a:rPr lang="pl-PL" sz="2400" dirty="0" smtClean="0">
                <a:latin typeface="Arial" panose="020B0604020202020204" pitchFamily="34" charset="0"/>
                <a:cs typeface="Arial" panose="020B0604020202020204" pitchFamily="34" charset="0"/>
              </a:rPr>
              <a:t>w </a:t>
            </a:r>
            <a:r>
              <a:rPr lang="pl-PL" sz="2400" dirty="0">
                <a:latin typeface="Arial" panose="020B0604020202020204" pitchFamily="34" charset="0"/>
                <a:cs typeface="Arial" panose="020B0604020202020204" pitchFamily="34" charset="0"/>
              </a:rPr>
              <a:t>sprawie znaków i sygnałów </a:t>
            </a:r>
            <a:r>
              <a:rPr lang="pl-PL" sz="2400" dirty="0" smtClean="0">
                <a:latin typeface="Arial" panose="020B0604020202020204" pitchFamily="34" charset="0"/>
                <a:cs typeface="Arial" panose="020B0604020202020204" pitchFamily="34" charset="0"/>
              </a:rPr>
              <a:t>drogowych</a:t>
            </a:r>
          </a:p>
        </p:txBody>
      </p:sp>
      <p:sp>
        <p:nvSpPr>
          <p:cNvPr id="6" name="pole tekstowe 5"/>
          <p:cNvSpPr txBox="1"/>
          <p:nvPr/>
        </p:nvSpPr>
        <p:spPr>
          <a:xfrm>
            <a:off x="709506" y="4525994"/>
            <a:ext cx="11056873" cy="1938992"/>
          </a:xfrm>
          <a:prstGeom prst="rect">
            <a:avLst/>
          </a:prstGeom>
          <a:noFill/>
        </p:spPr>
        <p:txBody>
          <a:bodyPr wrap="none" rtlCol="0">
            <a:spAutoFit/>
          </a:bodyPr>
          <a:lstStyle/>
          <a:p>
            <a:r>
              <a:rPr lang="pl-PL" sz="2400" dirty="0">
                <a:latin typeface="Arial" panose="020B0604020202020204" pitchFamily="34" charset="0"/>
                <a:cs typeface="Arial" panose="020B0604020202020204" pitchFamily="34" charset="0"/>
              </a:rPr>
              <a:t>Rozporządzenie Ministra Infrastruktury i Rozwoju z dnia 20 października 2015 r</a:t>
            </a:r>
            <a:r>
              <a:rPr lang="pl-PL" sz="2400" dirty="0" smtClean="0">
                <a:latin typeface="Arial" panose="020B0604020202020204" pitchFamily="34" charset="0"/>
                <a:cs typeface="Arial" panose="020B0604020202020204" pitchFamily="34" charset="0"/>
              </a:rPr>
              <a:t>.</a:t>
            </a:r>
          </a:p>
          <a:p>
            <a:r>
              <a:rPr lang="pl-PL" sz="2400" dirty="0" smtClean="0">
                <a:latin typeface="Arial" panose="020B0604020202020204" pitchFamily="34" charset="0"/>
                <a:cs typeface="Arial" panose="020B0604020202020204" pitchFamily="34" charset="0"/>
              </a:rPr>
              <a:t>w </a:t>
            </a:r>
            <a:r>
              <a:rPr lang="pl-PL" sz="2400" dirty="0">
                <a:latin typeface="Arial" panose="020B0604020202020204" pitchFamily="34" charset="0"/>
                <a:cs typeface="Arial" panose="020B0604020202020204" pitchFamily="34" charset="0"/>
              </a:rPr>
              <a:t>sprawie warunków technicznych jakim powinny odpowiadać skrzyżowania </a:t>
            </a:r>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linii </a:t>
            </a:r>
            <a:r>
              <a:rPr lang="pl-PL" sz="2400" dirty="0">
                <a:latin typeface="Arial" panose="020B0604020202020204" pitchFamily="34" charset="0"/>
                <a:cs typeface="Arial" panose="020B0604020202020204" pitchFamily="34" charset="0"/>
              </a:rPr>
              <a:t>kolejowych oraz bocznic z </a:t>
            </a:r>
            <a:r>
              <a:rPr lang="pl-PL" sz="2400" dirty="0" smtClean="0">
                <a:latin typeface="Arial" panose="020B0604020202020204" pitchFamily="34" charset="0"/>
                <a:cs typeface="Arial" panose="020B0604020202020204" pitchFamily="34" charset="0"/>
              </a:rPr>
              <a:t>drogami </a:t>
            </a:r>
            <a:r>
              <a:rPr lang="pl-PL" sz="2400" dirty="0">
                <a:latin typeface="Arial" panose="020B0604020202020204" pitchFamily="34" charset="0"/>
                <a:cs typeface="Arial" panose="020B0604020202020204" pitchFamily="34" charset="0"/>
              </a:rPr>
              <a:t>i ich usytuowanie. </a:t>
            </a:r>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Nowelizacja </a:t>
            </a:r>
            <a:r>
              <a:rPr lang="pl-PL" sz="2400" dirty="0">
                <a:latin typeface="Arial" panose="020B0604020202020204" pitchFamily="34" charset="0"/>
                <a:cs typeface="Arial" panose="020B0604020202020204" pitchFamily="34" charset="0"/>
              </a:rPr>
              <a:t>tego rozporządzenia z dnia </a:t>
            </a:r>
            <a:r>
              <a:rPr lang="pl-PL" sz="2400" dirty="0" smtClean="0">
                <a:latin typeface="Arial" panose="020B0604020202020204" pitchFamily="34" charset="0"/>
                <a:cs typeface="Arial" panose="020B0604020202020204" pitchFamily="34" charset="0"/>
              </a:rPr>
              <a:t>2 </a:t>
            </a:r>
            <a:r>
              <a:rPr lang="pl-PL" sz="2400" dirty="0">
                <a:latin typeface="Arial" panose="020B0604020202020204" pitchFamily="34" charset="0"/>
                <a:cs typeface="Arial" panose="020B0604020202020204" pitchFamily="34" charset="0"/>
              </a:rPr>
              <a:t>października </a:t>
            </a:r>
            <a:r>
              <a:rPr lang="pl-PL" sz="2400" dirty="0" smtClean="0">
                <a:latin typeface="Arial" panose="020B0604020202020204" pitchFamily="34" charset="0"/>
                <a:cs typeface="Arial" panose="020B0604020202020204" pitchFamily="34" charset="0"/>
              </a:rPr>
              <a:t>2018 r. </a:t>
            </a:r>
          </a:p>
          <a:p>
            <a:r>
              <a:rPr lang="pl-PL" sz="2400" dirty="0" smtClean="0">
                <a:latin typeface="Arial" panose="020B0604020202020204" pitchFamily="34" charset="0"/>
                <a:cs typeface="Arial" panose="020B0604020202020204" pitchFamily="34" charset="0"/>
              </a:rPr>
              <a:t>weszła </a:t>
            </a:r>
            <a:r>
              <a:rPr lang="pl-PL" sz="2400" dirty="0">
                <a:latin typeface="Arial" panose="020B0604020202020204" pitchFamily="34" charset="0"/>
                <a:cs typeface="Arial" panose="020B0604020202020204" pitchFamily="34" charset="0"/>
              </a:rPr>
              <a:t>w życie 16 października </a:t>
            </a:r>
            <a:r>
              <a:rPr lang="pl-PL" sz="2400" dirty="0" smtClean="0">
                <a:latin typeface="Arial" panose="020B0604020202020204" pitchFamily="34" charset="0"/>
                <a:cs typeface="Arial" panose="020B0604020202020204" pitchFamily="34" charset="0"/>
              </a:rPr>
              <a:t>2018 r</a:t>
            </a:r>
            <a:r>
              <a:rPr lang="pl-PL" sz="2400" dirty="0">
                <a:latin typeface="Arial" panose="020B0604020202020204" pitchFamily="34" charset="0"/>
                <a:cs typeface="Arial" panose="020B0604020202020204" pitchFamily="34" charset="0"/>
              </a:rPr>
              <a:t>.</a:t>
            </a:r>
          </a:p>
        </p:txBody>
      </p:sp>
      <p:sp>
        <p:nvSpPr>
          <p:cNvPr id="7" name="pole tekstowe 6"/>
          <p:cNvSpPr txBox="1"/>
          <p:nvPr/>
        </p:nvSpPr>
        <p:spPr>
          <a:xfrm>
            <a:off x="770466" y="2708295"/>
            <a:ext cx="10067180" cy="1569660"/>
          </a:xfrm>
          <a:prstGeom prst="rect">
            <a:avLst/>
          </a:prstGeom>
          <a:noFill/>
        </p:spPr>
        <p:txBody>
          <a:bodyPr wrap="none" rtlCol="0">
            <a:spAutoFit/>
          </a:bodyPr>
          <a:lstStyle/>
          <a:p>
            <a:r>
              <a:rPr lang="pl-PL" sz="2400" dirty="0" smtClean="0">
                <a:latin typeface="Arial" panose="020B0604020202020204" pitchFamily="34" charset="0"/>
                <a:cs typeface="Arial" panose="020B0604020202020204" pitchFamily="34" charset="0"/>
              </a:rPr>
              <a:t>Rozporządzenie Ministra Infrastruktury z </a:t>
            </a:r>
            <a:r>
              <a:rPr lang="pl-PL" sz="2400" dirty="0">
                <a:latin typeface="Arial" panose="020B0604020202020204" pitchFamily="34" charset="0"/>
                <a:cs typeface="Arial" panose="020B0604020202020204" pitchFamily="34" charset="0"/>
              </a:rPr>
              <a:t>dnia 3 lipca 2003 r.</a:t>
            </a:r>
          </a:p>
          <a:p>
            <a:r>
              <a:rPr lang="pl-PL" sz="2400" dirty="0">
                <a:latin typeface="Arial" panose="020B0604020202020204" pitchFamily="34" charset="0"/>
                <a:cs typeface="Arial" panose="020B0604020202020204" pitchFamily="34" charset="0"/>
              </a:rPr>
              <a:t>w sprawie </a:t>
            </a:r>
            <a:r>
              <a:rPr lang="pl-PL" sz="2400" dirty="0" smtClean="0">
                <a:latin typeface="Arial" panose="020B0604020202020204" pitchFamily="34" charset="0"/>
                <a:cs typeface="Arial" panose="020B0604020202020204" pitchFamily="34" charset="0"/>
              </a:rPr>
              <a:t>szczegółowych </a:t>
            </a:r>
            <a:r>
              <a:rPr lang="pl-PL" sz="2400" dirty="0">
                <a:latin typeface="Arial" panose="020B0604020202020204" pitchFamily="34" charset="0"/>
                <a:cs typeface="Arial" panose="020B0604020202020204" pitchFamily="34" charset="0"/>
              </a:rPr>
              <a:t>warunków technicznych dla </a:t>
            </a:r>
            <a:r>
              <a:rPr lang="pl-PL" sz="2400" dirty="0" smtClean="0">
                <a:latin typeface="Arial" panose="020B0604020202020204" pitchFamily="34" charset="0"/>
                <a:cs typeface="Arial" panose="020B0604020202020204" pitchFamily="34" charset="0"/>
              </a:rPr>
              <a:t>znaków</a:t>
            </a:r>
          </a:p>
          <a:p>
            <a:r>
              <a:rPr lang="pl-PL" sz="2400" dirty="0" smtClean="0">
                <a:latin typeface="Arial" panose="020B0604020202020204" pitchFamily="34" charset="0"/>
                <a:cs typeface="Arial" panose="020B0604020202020204" pitchFamily="34" charset="0"/>
              </a:rPr>
              <a:t>i sygnałów drogowych </a:t>
            </a:r>
            <a:r>
              <a:rPr lang="pl-PL" sz="2400" dirty="0">
                <a:latin typeface="Arial" panose="020B0604020202020204" pitchFamily="34" charset="0"/>
                <a:cs typeface="Arial" panose="020B0604020202020204" pitchFamily="34" charset="0"/>
              </a:rPr>
              <a:t>oraz </a:t>
            </a:r>
            <a:r>
              <a:rPr lang="pl-PL" sz="2400" dirty="0" smtClean="0">
                <a:latin typeface="Arial" panose="020B0604020202020204" pitchFamily="34" charset="0"/>
                <a:cs typeface="Arial" panose="020B0604020202020204" pitchFamily="34" charset="0"/>
              </a:rPr>
              <a:t>urządzeń</a:t>
            </a:r>
            <a:r>
              <a:rPr lang="pl-PL" sz="2400" dirty="0">
                <a:latin typeface="Arial" panose="020B0604020202020204" pitchFamily="34" charset="0"/>
                <a:cs typeface="Arial" panose="020B0604020202020204" pitchFamily="34" charset="0"/>
              </a:rPr>
              <a:t> </a:t>
            </a:r>
            <a:r>
              <a:rPr lang="pl-PL" sz="2400" dirty="0" smtClean="0">
                <a:latin typeface="Arial" panose="020B0604020202020204" pitchFamily="34" charset="0"/>
                <a:cs typeface="Arial" panose="020B0604020202020204" pitchFamily="34" charset="0"/>
              </a:rPr>
              <a:t>bezpieczeństwa </a:t>
            </a:r>
            <a:r>
              <a:rPr lang="pl-PL" sz="2400" dirty="0">
                <a:latin typeface="Arial" panose="020B0604020202020204" pitchFamily="34" charset="0"/>
                <a:cs typeface="Arial" panose="020B0604020202020204" pitchFamily="34" charset="0"/>
              </a:rPr>
              <a:t>ruchu drogowego </a:t>
            </a:r>
            <a:endParaRPr lang="pl-PL" sz="2400" dirty="0" smtClean="0">
              <a:latin typeface="Arial" panose="020B0604020202020204" pitchFamily="34" charset="0"/>
              <a:cs typeface="Arial" panose="020B0604020202020204" pitchFamily="34" charset="0"/>
            </a:endParaRPr>
          </a:p>
          <a:p>
            <a:r>
              <a:rPr lang="pl-PL" sz="2400" dirty="0" smtClean="0">
                <a:latin typeface="Arial" panose="020B0604020202020204" pitchFamily="34" charset="0"/>
                <a:cs typeface="Arial" panose="020B0604020202020204" pitchFamily="34" charset="0"/>
              </a:rPr>
              <a:t>i </a:t>
            </a:r>
            <a:r>
              <a:rPr lang="pl-PL" sz="2400" dirty="0">
                <a:latin typeface="Arial" panose="020B0604020202020204" pitchFamily="34" charset="0"/>
                <a:cs typeface="Arial" panose="020B0604020202020204" pitchFamily="34" charset="0"/>
              </a:rPr>
              <a:t>warunków ich umieszczania na drogach</a:t>
            </a:r>
            <a:endParaRPr lang="pl-PL" sz="24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315748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Co się dzieje w głowie kierowcy?</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949820" y="1730780"/>
            <a:ext cx="11242180" cy="4339650"/>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zawsze jestem „obecny” (świadomie kontroluję wszystko) </a:t>
            </a:r>
          </a:p>
          <a:p>
            <a:pPr marL="269875"/>
            <a:r>
              <a:rPr lang="pl-PL" sz="2400" dirty="0" smtClean="0">
                <a:latin typeface="Arial" panose="020B0604020202020204" pitchFamily="34" charset="0"/>
                <a:cs typeface="Arial" panose="020B0604020202020204" pitchFamily="34" charset="0"/>
              </a:rPr>
              <a:t>podczas prowadzenia pojazdu?</a:t>
            </a:r>
          </a:p>
          <a:p>
            <a:pPr marL="269875"/>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zdarza mi się „jeździć na pamięć”?</a:t>
            </a:r>
          </a:p>
          <a:p>
            <a:pPr marL="285750" indent="-285750">
              <a:buFont typeface="Arial" panose="020B0604020202020204" pitchFamily="34" charset="0"/>
              <a:buChar char="•"/>
            </a:pPr>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wykonuję czynności mechanicznie?</a:t>
            </a:r>
          </a:p>
          <a:p>
            <a:pPr marL="285750" indent="-285750">
              <a:buFont typeface="Arial" panose="020B0604020202020204" pitchFamily="34" charset="0"/>
              <a:buChar char="•"/>
            </a:pPr>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niska częstotliwość z jaką poruszają się pociągi na niektórych </a:t>
            </a:r>
            <a:r>
              <a:rPr lang="pl-PL" sz="2400" dirty="0">
                <a:latin typeface="Arial" panose="020B0604020202020204" pitchFamily="34" charset="0"/>
                <a:cs typeface="Arial" panose="020B0604020202020204" pitchFamily="34" charset="0"/>
              </a:rPr>
              <a:t>przejazdach </a:t>
            </a:r>
            <a:endParaRPr lang="pl-PL" sz="2400" dirty="0" smtClean="0">
              <a:latin typeface="Arial" panose="020B0604020202020204" pitchFamily="34" charset="0"/>
              <a:cs typeface="Arial" panose="020B0604020202020204" pitchFamily="34" charset="0"/>
            </a:endParaRPr>
          </a:p>
          <a:p>
            <a:pPr marL="93663"/>
            <a:r>
              <a:rPr lang="pl-PL" sz="2400" dirty="0" smtClean="0">
                <a:latin typeface="Arial" panose="020B0604020202020204" pitchFamily="34" charset="0"/>
                <a:cs typeface="Arial" panose="020B0604020202020204" pitchFamily="34" charset="0"/>
              </a:rPr>
              <a:t>  (</a:t>
            </a:r>
            <a:r>
              <a:rPr lang="pl-PL" sz="2400" dirty="0">
                <a:latin typeface="Arial" panose="020B0604020202020204" pitchFamily="34" charset="0"/>
                <a:cs typeface="Arial" panose="020B0604020202020204" pitchFamily="34" charset="0"/>
              </a:rPr>
              <a:t>małe prawdopodobieństwo wystąpienia </a:t>
            </a:r>
            <a:r>
              <a:rPr lang="pl-PL" sz="2400" dirty="0" smtClean="0">
                <a:latin typeface="Arial" panose="020B0604020202020204" pitchFamily="34" charset="0"/>
                <a:cs typeface="Arial" panose="020B0604020202020204" pitchFamily="34" charset="0"/>
              </a:rPr>
              <a:t>wypadku) powoduje wzrost chęci </a:t>
            </a:r>
          </a:p>
          <a:p>
            <a:pPr marL="271463"/>
            <a:r>
              <a:rPr lang="pl-PL" sz="2400" dirty="0" smtClean="0">
                <a:latin typeface="Arial" panose="020B0604020202020204" pitchFamily="34" charset="0"/>
                <a:cs typeface="Arial" panose="020B0604020202020204" pitchFamily="34" charset="0"/>
              </a:rPr>
              <a:t>do ryzykowania podczas przekraczania przejazdów kolejowo-drogowych?</a:t>
            </a:r>
          </a:p>
          <a:p>
            <a:pPr marL="357188" indent="-269875">
              <a:buFontTx/>
              <a:buChar char="-"/>
            </a:pPr>
            <a:endParaRPr lang="pl-PL" dirty="0" smtClean="0"/>
          </a:p>
          <a:p>
            <a:r>
              <a:rPr lang="pl-PL" dirty="0" smtClean="0"/>
              <a:t> </a:t>
            </a:r>
            <a:endParaRPr lang="pl-PL" dirty="0"/>
          </a:p>
        </p:txBody>
      </p:sp>
    </p:spTree>
    <p:extLst>
      <p:ext uri="{BB962C8B-B14F-4D97-AF65-F5344CB8AC3E}">
        <p14:creationId xmlns:p14="http://schemas.microsoft.com/office/powerpoint/2010/main" val="36148210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Pożądane zachowania kierowców</a:t>
            </a:r>
            <a:endParaRPr lang="pl-PL" dirty="0">
              <a:solidFill>
                <a:schemeClr val="bg1"/>
              </a:solidFill>
              <a:latin typeface="Arial" panose="020B0604020202020204" pitchFamily="34" charset="0"/>
              <a:cs typeface="Arial" panose="020B0604020202020204" pitchFamily="34" charset="0"/>
            </a:endParaRPr>
          </a:p>
        </p:txBody>
      </p:sp>
      <p:sp>
        <p:nvSpPr>
          <p:cNvPr id="3" name="pole tekstowe 2"/>
          <p:cNvSpPr txBox="1"/>
          <p:nvPr/>
        </p:nvSpPr>
        <p:spPr>
          <a:xfrm>
            <a:off x="767834" y="830594"/>
            <a:ext cx="11103039" cy="5632311"/>
          </a:xfrm>
          <a:prstGeom prst="rect">
            <a:avLst/>
          </a:prstGeom>
          <a:noFill/>
        </p:spPr>
        <p:txBody>
          <a:bodyPr wrap="non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zachowanie odpowiedniej odległości przed poprzedzającym samochodem, </a:t>
            </a:r>
          </a:p>
          <a:p>
            <a:r>
              <a:rPr lang="pl-PL" sz="2400" dirty="0" smtClean="0">
                <a:latin typeface="Arial" panose="020B0604020202020204" pitchFamily="34" charset="0"/>
                <a:cs typeface="Arial" panose="020B0604020202020204" pitchFamily="34" charset="0"/>
              </a:rPr>
              <a:t>ma na celu zapobieganie sytuacjom, w których kierowca jadący z tyłu zostaje </a:t>
            </a:r>
          </a:p>
          <a:p>
            <a:r>
              <a:rPr lang="pl-PL" sz="2400" dirty="0" smtClean="0">
                <a:latin typeface="Arial" panose="020B0604020202020204" pitchFamily="34" charset="0"/>
                <a:cs typeface="Arial" panose="020B0604020202020204" pitchFamily="34" charset="0"/>
              </a:rPr>
              <a:t>„uwięziony” na przejeździe z powodu braku możliwości kontynuowania jazdy</a:t>
            </a:r>
          </a:p>
          <a:p>
            <a:pPr marL="285750" indent="-285750">
              <a:buFont typeface="Arial" panose="020B0604020202020204" pitchFamily="34" charset="0"/>
              <a:buChar char="•"/>
            </a:pP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co zrobić gdy już się zostanie „zamkniętym” na przejeździe? </a:t>
            </a:r>
          </a:p>
          <a:p>
            <a:pPr marL="501650" indent="-342900">
              <a:buFont typeface="Courier New" panose="02070309020205020404" pitchFamily="49" charset="0"/>
              <a:buChar char="o"/>
            </a:pPr>
            <a:r>
              <a:rPr lang="pl-PL" sz="2400" dirty="0" smtClean="0">
                <a:latin typeface="Arial" panose="020B0604020202020204" pitchFamily="34" charset="0"/>
                <a:cs typeface="Arial" panose="020B0604020202020204" pitchFamily="34" charset="0"/>
              </a:rPr>
              <a:t>wyłamać rogatkę</a:t>
            </a:r>
          </a:p>
          <a:p>
            <a:pPr marL="501650" indent="-342900">
              <a:buFont typeface="Courier New" panose="02070309020205020404" pitchFamily="49" charset="0"/>
              <a:buChar char="o"/>
            </a:pPr>
            <a:r>
              <a:rPr lang="pl-PL" sz="2400" dirty="0" smtClean="0">
                <a:latin typeface="Arial" panose="020B0604020202020204" pitchFamily="34" charset="0"/>
                <a:cs typeface="Arial" panose="020B0604020202020204" pitchFamily="34" charset="0"/>
              </a:rPr>
              <a:t>w momencie, gdy samochód jest unieruchomiony:</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należy włączyć pierwszy bieg i z przekręconym kluczykiem w stacyjce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zjechać z torów  </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można próbować go zepchnąć z przejazdu, pod warunkiem,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że nie nadjeżdża jeszcze pociąg</a:t>
            </a:r>
          </a:p>
          <a:p>
            <a:pPr marL="684213" indent="-342900">
              <a:buFont typeface="Wingdings" panose="05000000000000000000" pitchFamily="2" charset="2"/>
              <a:buChar char="§"/>
            </a:pPr>
            <a:r>
              <a:rPr lang="pl-PL" sz="2400" dirty="0" smtClean="0">
                <a:latin typeface="Arial" panose="020B0604020202020204" pitchFamily="34" charset="0"/>
                <a:cs typeface="Arial" panose="020B0604020202020204" pitchFamily="34" charset="0"/>
              </a:rPr>
              <a:t>gdy widać już pociąg, uciec jak najdalej od miejsca potencjalnego wypadku</a:t>
            </a:r>
          </a:p>
          <a:p>
            <a:pPr marL="684213" indent="-342900">
              <a:buFont typeface="Wingdings" panose="05000000000000000000" pitchFamily="2" charset="2"/>
              <a:buChar char="§"/>
            </a:pPr>
            <a:r>
              <a:rPr lang="pl-PL" sz="2400" dirty="0">
                <a:latin typeface="Arial" panose="020B0604020202020204" pitchFamily="34" charset="0"/>
                <a:cs typeface="Arial" panose="020B0604020202020204" pitchFamily="34" charset="0"/>
              </a:rPr>
              <a:t>gdy nie masz możliwości zjechania z przejazdu, </a:t>
            </a:r>
          </a:p>
          <a:p>
            <a:pPr marL="627063"/>
            <a:r>
              <a:rPr lang="pl-PL" sz="2400" dirty="0">
                <a:latin typeface="Arial" panose="020B0604020202020204" pitchFamily="34" charset="0"/>
                <a:cs typeface="Arial" panose="020B0604020202020204" pitchFamily="34" charset="0"/>
              </a:rPr>
              <a:t>opuść samochód </a:t>
            </a:r>
            <a:r>
              <a:rPr lang="pl-PL" sz="2400" dirty="0" smtClean="0">
                <a:latin typeface="Arial" panose="020B0604020202020204" pitchFamily="34" charset="0"/>
                <a:cs typeface="Arial" panose="020B0604020202020204" pitchFamily="34" charset="0"/>
              </a:rPr>
              <a:t>razem </a:t>
            </a:r>
            <a:r>
              <a:rPr lang="pl-PL" sz="2400" dirty="0">
                <a:latin typeface="Arial" panose="020B0604020202020204" pitchFamily="34" charset="0"/>
                <a:cs typeface="Arial" panose="020B0604020202020204" pitchFamily="34" charset="0"/>
              </a:rPr>
              <a:t>z pasażerami i skorzystaj z </a:t>
            </a:r>
            <a:r>
              <a:rPr lang="pl-PL" sz="2400" b="1" dirty="0">
                <a:latin typeface="Arial" panose="020B0604020202020204" pitchFamily="34" charset="0"/>
                <a:cs typeface="Arial" panose="020B0604020202020204" pitchFamily="34" charset="0"/>
              </a:rPr>
              <a:t>„Żółtej naklejki PLK”</a:t>
            </a:r>
          </a:p>
          <a:p>
            <a:pPr marL="684213" indent="-342900">
              <a:buFont typeface="Wingdings" panose="05000000000000000000" pitchFamily="2" charset="2"/>
              <a:buChar char="§"/>
            </a:pPr>
            <a:endParaRPr lang="pl-PL" sz="24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830936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5"/>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3" name="pole tekstowe 2"/>
          <p:cNvSpPr txBox="1"/>
          <p:nvPr/>
        </p:nvSpPr>
        <p:spPr>
          <a:xfrm>
            <a:off x="477763" y="491067"/>
            <a:ext cx="11240104" cy="954107"/>
          </a:xfrm>
          <a:prstGeom prst="rect">
            <a:avLst/>
          </a:prstGeom>
          <a:noFill/>
        </p:spPr>
        <p:txBody>
          <a:bodyPr wrap="square" rtlCol="0">
            <a:spAutoFit/>
          </a:bodyPr>
          <a:lstStyle/>
          <a:p>
            <a:r>
              <a:rPr lang="pl-PL" sz="2800" b="1" dirty="0" smtClean="0">
                <a:solidFill>
                  <a:prstClr val="black"/>
                </a:solidFill>
                <a:latin typeface="Arial" panose="020B0604020202020204" pitchFamily="34" charset="0"/>
                <a:cs typeface="Arial" panose="020B0604020202020204" pitchFamily="34" charset="0"/>
              </a:rPr>
              <a:t>Znakowanie przejazdów kolejowo-drogowych</a:t>
            </a:r>
            <a:r>
              <a:rPr lang="pl-PL" sz="2800" b="1" dirty="0">
                <a:solidFill>
                  <a:prstClr val="black"/>
                </a:solidFill>
                <a:latin typeface="Arial" panose="020B0604020202020204" pitchFamily="34" charset="0"/>
                <a:cs typeface="Arial" panose="020B0604020202020204" pitchFamily="34" charset="0"/>
              </a:rPr>
              <a:t> </a:t>
            </a:r>
            <a:r>
              <a:rPr lang="pl-PL" sz="2800" b="1" dirty="0" smtClean="0">
                <a:solidFill>
                  <a:prstClr val="black"/>
                </a:solidFill>
                <a:latin typeface="Arial" panose="020B0604020202020204" pitchFamily="34" charset="0"/>
                <a:cs typeface="Arial" panose="020B0604020202020204" pitchFamily="34" charset="0"/>
              </a:rPr>
              <a:t>naklejkami </a:t>
            </a:r>
          </a:p>
          <a:p>
            <a:r>
              <a:rPr lang="pl-PL" sz="2800" b="1" dirty="0" smtClean="0">
                <a:solidFill>
                  <a:prstClr val="black"/>
                </a:solidFill>
                <a:latin typeface="Arial" panose="020B0604020202020204" pitchFamily="34" charset="0"/>
                <a:cs typeface="Arial" panose="020B0604020202020204" pitchFamily="34" charset="0"/>
              </a:rPr>
              <a:t>z Indywidualnym </a:t>
            </a:r>
            <a:r>
              <a:rPr lang="pl-PL" sz="2800" b="1" dirty="0">
                <a:solidFill>
                  <a:prstClr val="black"/>
                </a:solidFill>
                <a:latin typeface="Arial" panose="020B0604020202020204" pitchFamily="34" charset="0"/>
                <a:cs typeface="Arial" panose="020B0604020202020204" pitchFamily="34" charset="0"/>
              </a:rPr>
              <a:t>N</a:t>
            </a:r>
            <a:r>
              <a:rPr lang="pl-PL" sz="2800" b="1" dirty="0" smtClean="0">
                <a:solidFill>
                  <a:prstClr val="black"/>
                </a:solidFill>
                <a:latin typeface="Arial" panose="020B0604020202020204" pitchFamily="34" charset="0"/>
                <a:cs typeface="Arial" panose="020B0604020202020204" pitchFamily="34" charset="0"/>
              </a:rPr>
              <a:t>umerem </a:t>
            </a:r>
            <a:r>
              <a:rPr lang="pl-PL" sz="2800" b="1" dirty="0">
                <a:solidFill>
                  <a:prstClr val="black"/>
                </a:solidFill>
                <a:latin typeface="Arial" panose="020B0604020202020204" pitchFamily="34" charset="0"/>
                <a:cs typeface="Arial" panose="020B0604020202020204" pitchFamily="34" charset="0"/>
              </a:rPr>
              <a:t>I</a:t>
            </a:r>
            <a:r>
              <a:rPr lang="pl-PL" sz="2800" b="1" dirty="0" smtClean="0">
                <a:solidFill>
                  <a:prstClr val="black"/>
                </a:solidFill>
                <a:latin typeface="Arial" panose="020B0604020202020204" pitchFamily="34" charset="0"/>
                <a:cs typeface="Arial" panose="020B0604020202020204" pitchFamily="34" charset="0"/>
              </a:rPr>
              <a:t>dentyfikacyjnym</a:t>
            </a:r>
            <a:endParaRPr lang="pl-PL" sz="2800" b="1" dirty="0">
              <a:solidFill>
                <a:prstClr val="black"/>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a:stretch>
            <a:fillRect/>
          </a:stretch>
        </p:blipFill>
        <p:spPr>
          <a:xfrm>
            <a:off x="2013540" y="2507980"/>
            <a:ext cx="7816376" cy="1945486"/>
          </a:xfrm>
          <a:prstGeom prst="rect">
            <a:avLst/>
          </a:prstGeom>
        </p:spPr>
      </p:pic>
    </p:spTree>
    <p:extLst>
      <p:ext uri="{BB962C8B-B14F-4D97-AF65-F5344CB8AC3E}">
        <p14:creationId xmlns:p14="http://schemas.microsoft.com/office/powerpoint/2010/main" val="404126938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rostokąt zaokrąglony 20"/>
          <p:cNvSpPr/>
          <p:nvPr/>
        </p:nvSpPr>
        <p:spPr>
          <a:xfrm>
            <a:off x="542175" y="1519402"/>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 name="Tytuł 1"/>
          <p:cNvSpPr>
            <a:spLocks noGrp="1"/>
          </p:cNvSpPr>
          <p:nvPr>
            <p:ph type="ctrTitle"/>
          </p:nvPr>
        </p:nvSpPr>
        <p:spPr>
          <a:xfrm>
            <a:off x="421658" y="415331"/>
            <a:ext cx="9144000" cy="503237"/>
          </a:xfrm>
        </p:spPr>
        <p:txBody>
          <a:bodyPr>
            <a:normAutofit/>
          </a:bodyPr>
          <a:lstStyle/>
          <a:p>
            <a:pPr algn="l"/>
            <a:r>
              <a:rPr lang="pl-PL" sz="2800" b="1" dirty="0" smtClean="0">
                <a:latin typeface="Arial" panose="020B0604020202020204" pitchFamily="34" charset="0"/>
                <a:cs typeface="Arial" panose="020B0604020202020204" pitchFamily="34" charset="0"/>
              </a:rPr>
              <a:t>Po co wdrożyliśmy ten projekt?</a:t>
            </a:r>
            <a:endParaRPr lang="pl-PL" sz="2800" b="1" dirty="0">
              <a:latin typeface="Arial" panose="020B0604020202020204" pitchFamily="34" charset="0"/>
              <a:cs typeface="Arial" panose="020B0604020202020204" pitchFamily="34" charset="0"/>
            </a:endParaRPr>
          </a:p>
        </p:txBody>
      </p:sp>
      <p:sp>
        <p:nvSpPr>
          <p:cNvPr id="4" name="Prostokąt zaokrąglony 3"/>
          <p:cNvSpPr/>
          <p:nvPr/>
        </p:nvSpPr>
        <p:spPr>
          <a:xfrm>
            <a:off x="622563" y="1601649"/>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grpSp>
        <p:nvGrpSpPr>
          <p:cNvPr id="12" name="Grupa 11"/>
          <p:cNvGrpSpPr/>
          <p:nvPr/>
        </p:nvGrpSpPr>
        <p:grpSpPr>
          <a:xfrm>
            <a:off x="814009" y="2153315"/>
            <a:ext cx="993732" cy="549484"/>
            <a:chOff x="1920098" y="3124428"/>
            <a:chExt cx="2336239" cy="1291823"/>
          </a:xfrm>
        </p:grpSpPr>
        <p:grpSp>
          <p:nvGrpSpPr>
            <p:cNvPr id="11" name="Grupa 10"/>
            <p:cNvGrpSpPr/>
            <p:nvPr/>
          </p:nvGrpSpPr>
          <p:grpSpPr>
            <a:xfrm rot="19045921">
              <a:off x="1920098" y="3124428"/>
              <a:ext cx="2336239" cy="110532"/>
              <a:chOff x="2190541" y="3858567"/>
              <a:chExt cx="2336239" cy="110532"/>
            </a:xfrm>
          </p:grpSpPr>
          <p:sp>
            <p:nvSpPr>
              <p:cNvPr id="6" name="Prostokąt 5"/>
              <p:cNvSpPr/>
              <p:nvPr/>
            </p:nvSpPr>
            <p:spPr>
              <a:xfrm>
                <a:off x="2190541" y="3858567"/>
                <a:ext cx="341644" cy="11053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sp>
            <p:nvSpPr>
              <p:cNvPr id="7" name="Prostokąt 6"/>
              <p:cNvSpPr/>
              <p:nvPr/>
            </p:nvSpPr>
            <p:spPr>
              <a:xfrm>
                <a:off x="2855406" y="3858567"/>
                <a:ext cx="341644" cy="110532"/>
              </a:xfrm>
              <a:prstGeom prst="rect">
                <a:avLst/>
              </a:prstGeom>
              <a:solidFill>
                <a:srgbClr val="FF0000"/>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sp>
            <p:nvSpPr>
              <p:cNvPr id="8" name="Prostokąt 7"/>
              <p:cNvSpPr/>
              <p:nvPr/>
            </p:nvSpPr>
            <p:spPr>
              <a:xfrm>
                <a:off x="3520271" y="3858567"/>
                <a:ext cx="341644" cy="11053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sp>
            <p:nvSpPr>
              <p:cNvPr id="9" name="Prostokąt 8"/>
              <p:cNvSpPr/>
              <p:nvPr/>
            </p:nvSpPr>
            <p:spPr>
              <a:xfrm>
                <a:off x="4185136" y="3858567"/>
                <a:ext cx="341644" cy="110532"/>
              </a:xfrm>
              <a:prstGeom prst="rect">
                <a:avLst/>
              </a:prstGeom>
              <a:solidFill>
                <a:srgbClr val="FF0000"/>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grpSp>
        <p:sp>
          <p:nvSpPr>
            <p:cNvPr id="10" name="Prostokąt 9"/>
            <p:cNvSpPr/>
            <p:nvPr/>
          </p:nvSpPr>
          <p:spPr>
            <a:xfrm>
              <a:off x="1934308" y="3969099"/>
              <a:ext cx="256233" cy="44715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grpSp>
      <p:sp>
        <p:nvSpPr>
          <p:cNvPr id="13" name="pole tekstowe 12"/>
          <p:cNvSpPr txBox="1"/>
          <p:nvPr/>
        </p:nvSpPr>
        <p:spPr>
          <a:xfrm>
            <a:off x="2207465" y="2701566"/>
            <a:ext cx="6225335" cy="369332"/>
          </a:xfrm>
          <a:prstGeom prst="rect">
            <a:avLst/>
          </a:prstGeom>
          <a:noFill/>
        </p:spPr>
        <p:txBody>
          <a:bodyPr wrap="square" rtlCol="0">
            <a:spAutoFit/>
          </a:bodyPr>
          <a:lstStyle/>
          <a:p>
            <a:r>
              <a:rPr lang="pl-PL" dirty="0">
                <a:solidFill>
                  <a:prstClr val="black"/>
                </a:solidFill>
                <a:latin typeface="Arial" panose="020B0604020202020204" pitchFamily="34" charset="0"/>
                <a:cs typeface="Arial" panose="020B0604020202020204" pitchFamily="34" charset="0"/>
              </a:rPr>
              <a:t>Z</a:t>
            </a:r>
            <a:r>
              <a:rPr lang="pl-PL" dirty="0" smtClean="0">
                <a:solidFill>
                  <a:prstClr val="black"/>
                </a:solidFill>
                <a:latin typeface="Arial" panose="020B0604020202020204" pitchFamily="34" charset="0"/>
                <a:cs typeface="Arial" panose="020B0604020202020204" pitchFamily="34" charset="0"/>
              </a:rPr>
              <a:t>arządzamy prawie 14 000 </a:t>
            </a:r>
            <a:r>
              <a:rPr lang="pl-PL" dirty="0">
                <a:solidFill>
                  <a:prstClr val="black"/>
                </a:solidFill>
                <a:latin typeface="Arial" panose="020B0604020202020204" pitchFamily="34" charset="0"/>
                <a:cs typeface="Arial" panose="020B0604020202020204" pitchFamily="34" charset="0"/>
              </a:rPr>
              <a:t>s</a:t>
            </a:r>
            <a:r>
              <a:rPr lang="pl-PL" dirty="0" smtClean="0">
                <a:solidFill>
                  <a:prstClr val="black"/>
                </a:solidFill>
                <a:latin typeface="Arial" panose="020B0604020202020204" pitchFamily="34" charset="0"/>
                <a:cs typeface="Arial" panose="020B0604020202020204" pitchFamily="34" charset="0"/>
              </a:rPr>
              <a:t>krzyżowań w poziomie szyn.</a:t>
            </a:r>
            <a:endParaRPr lang="pl-PL" dirty="0">
              <a:solidFill>
                <a:prstClr val="black"/>
              </a:solidFill>
              <a:latin typeface="Arial" panose="020B0604020202020204" pitchFamily="34" charset="0"/>
              <a:cs typeface="Arial" panose="020B0604020202020204" pitchFamily="34" charset="0"/>
            </a:endParaRPr>
          </a:p>
        </p:txBody>
      </p:sp>
      <p:sp>
        <p:nvSpPr>
          <p:cNvPr id="22" name="Strzałka w prawo 21"/>
          <p:cNvSpPr/>
          <p:nvPr/>
        </p:nvSpPr>
        <p:spPr>
          <a:xfrm rot="5400000">
            <a:off x="4603008" y="3029594"/>
            <a:ext cx="508651" cy="715689"/>
          </a:xfrm>
          <a:prstGeom prst="rightArrow">
            <a:avLst>
              <a:gd name="adj1" fmla="val 58866"/>
              <a:gd name="adj2" fmla="val 59217"/>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3" name="pole tekstowe 22"/>
          <p:cNvSpPr txBox="1"/>
          <p:nvPr/>
        </p:nvSpPr>
        <p:spPr>
          <a:xfrm>
            <a:off x="760700" y="3592079"/>
            <a:ext cx="8193269" cy="3139321"/>
          </a:xfrm>
          <a:prstGeom prst="rect">
            <a:avLst/>
          </a:prstGeom>
          <a:noFill/>
        </p:spPr>
        <p:txBody>
          <a:bodyPr wrap="none" rtlCol="0">
            <a:spAutoFit/>
          </a:bodyPr>
          <a:lstStyle/>
          <a:p>
            <a:r>
              <a:rPr lang="pl-PL" b="1" dirty="0" smtClean="0">
                <a:solidFill>
                  <a:prstClr val="white"/>
                </a:solidFill>
                <a:latin typeface="Arial" panose="020B0604020202020204" pitchFamily="34" charset="0"/>
                <a:cs typeface="Arial" panose="020B0604020202020204" pitchFamily="34" charset="0"/>
              </a:rPr>
              <a:t>CEL:</a:t>
            </a:r>
          </a:p>
          <a:p>
            <a:pPr marL="285750" indent="-285750">
              <a:buFontTx/>
              <a:buChar char="-"/>
            </a:pPr>
            <a:r>
              <a:rPr lang="pl-PL" b="1" dirty="0" smtClean="0">
                <a:solidFill>
                  <a:prstClr val="white"/>
                </a:solidFill>
                <a:latin typeface="Arial" panose="020B0604020202020204" pitchFamily="34" charset="0"/>
                <a:cs typeface="Arial" panose="020B0604020202020204" pitchFamily="34" charset="0"/>
              </a:rPr>
              <a:t>zmniejszenie liczby wypadków i kolizji</a:t>
            </a:r>
          </a:p>
          <a:p>
            <a:pPr marL="285750" indent="-285750">
              <a:buFontTx/>
              <a:buChar char="-"/>
            </a:pPr>
            <a:endParaRPr lang="pl-PL" b="1" dirty="0" smtClean="0">
              <a:solidFill>
                <a:prstClr val="white"/>
              </a:solidFill>
              <a:latin typeface="Arial" panose="020B0604020202020204" pitchFamily="34" charset="0"/>
              <a:cs typeface="Arial" panose="020B0604020202020204" pitchFamily="34" charset="0"/>
            </a:endParaRPr>
          </a:p>
          <a:p>
            <a:pPr marL="285750" indent="-285750">
              <a:buFontTx/>
              <a:buChar char="-"/>
            </a:pPr>
            <a:r>
              <a:rPr lang="pl-PL" b="1" dirty="0">
                <a:solidFill>
                  <a:prstClr val="white"/>
                </a:solidFill>
                <a:latin typeface="Arial" panose="020B0604020202020204" pitchFamily="34" charset="0"/>
                <a:cs typeface="Arial" panose="020B0604020202020204" pitchFamily="34" charset="0"/>
              </a:rPr>
              <a:t>p</a:t>
            </a:r>
            <a:r>
              <a:rPr lang="pl-PL" b="1" dirty="0" smtClean="0">
                <a:solidFill>
                  <a:prstClr val="white"/>
                </a:solidFill>
                <a:latin typeface="Arial" panose="020B0604020202020204" pitchFamily="34" charset="0"/>
                <a:cs typeface="Arial" panose="020B0604020202020204" pitchFamily="34" charset="0"/>
              </a:rPr>
              <a:t>recyzyjna lokalizacja przejazdów i przejść w razie wypadku lub awarii</a:t>
            </a:r>
          </a:p>
          <a:p>
            <a:pPr marL="285750" indent="-285750">
              <a:buFontTx/>
              <a:buChar char="-"/>
            </a:pPr>
            <a:endParaRPr lang="pl-PL" b="1" dirty="0" smtClean="0">
              <a:solidFill>
                <a:prstClr val="white"/>
              </a:solidFill>
              <a:latin typeface="Arial" panose="020B0604020202020204" pitchFamily="34" charset="0"/>
              <a:cs typeface="Arial" panose="020B0604020202020204" pitchFamily="34" charset="0"/>
            </a:endParaRPr>
          </a:p>
          <a:p>
            <a:pPr marL="285750" indent="-285750">
              <a:buFontTx/>
              <a:buChar char="-"/>
            </a:pPr>
            <a:r>
              <a:rPr lang="pl-PL" b="1" dirty="0">
                <a:solidFill>
                  <a:prstClr val="white"/>
                </a:solidFill>
                <a:latin typeface="Arial" panose="020B0604020202020204" pitchFamily="34" charset="0"/>
                <a:cs typeface="Arial" panose="020B0604020202020204" pitchFamily="34" charset="0"/>
              </a:rPr>
              <a:t>s</a:t>
            </a:r>
            <a:r>
              <a:rPr lang="pl-PL" b="1" dirty="0" smtClean="0">
                <a:solidFill>
                  <a:prstClr val="white"/>
                </a:solidFill>
                <a:latin typeface="Arial" panose="020B0604020202020204" pitchFamily="34" charset="0"/>
                <a:cs typeface="Arial" panose="020B0604020202020204" pitchFamily="34" charset="0"/>
              </a:rPr>
              <a:t>krócenie czasu reakcji w razie wypadku lub awarii</a:t>
            </a:r>
          </a:p>
          <a:p>
            <a:pPr marL="285750" indent="-285750">
              <a:buFontTx/>
              <a:buChar char="-"/>
            </a:pPr>
            <a:endParaRPr lang="pl-PL" b="1" dirty="0" smtClean="0">
              <a:solidFill>
                <a:prstClr val="white"/>
              </a:solidFill>
              <a:latin typeface="Arial" panose="020B0604020202020204" pitchFamily="34" charset="0"/>
              <a:cs typeface="Arial" panose="020B0604020202020204" pitchFamily="34" charset="0"/>
            </a:endParaRPr>
          </a:p>
          <a:p>
            <a:pPr marL="285750" indent="-285750">
              <a:buFontTx/>
              <a:buChar char="-"/>
            </a:pPr>
            <a:r>
              <a:rPr lang="pl-PL" b="1" dirty="0">
                <a:solidFill>
                  <a:prstClr val="white"/>
                </a:solidFill>
                <a:latin typeface="Arial" panose="020B0604020202020204" pitchFamily="34" charset="0"/>
                <a:cs typeface="Arial" panose="020B0604020202020204" pitchFamily="34" charset="0"/>
              </a:rPr>
              <a:t>s</a:t>
            </a:r>
            <a:r>
              <a:rPr lang="pl-PL" b="1" dirty="0" smtClean="0">
                <a:solidFill>
                  <a:prstClr val="white"/>
                </a:solidFill>
                <a:latin typeface="Arial" panose="020B0604020202020204" pitchFamily="34" charset="0"/>
                <a:cs typeface="Arial" panose="020B0604020202020204" pitchFamily="34" charset="0"/>
              </a:rPr>
              <a:t>zybkie działanie zapobiegające zdarzeniom</a:t>
            </a:r>
          </a:p>
          <a:p>
            <a:endParaRPr lang="pl-PL" b="1" dirty="0" smtClean="0">
              <a:solidFill>
                <a:prstClr val="white"/>
              </a:solidFill>
              <a:latin typeface="Arial" panose="020B0604020202020204" pitchFamily="34" charset="0"/>
              <a:cs typeface="Arial" panose="020B0604020202020204" pitchFamily="34" charset="0"/>
            </a:endParaRPr>
          </a:p>
          <a:p>
            <a:endParaRPr lang="pl-PL" b="1" dirty="0" smtClean="0">
              <a:solidFill>
                <a:prstClr val="white"/>
              </a:solidFill>
              <a:latin typeface="Arial" panose="020B0604020202020204" pitchFamily="34" charset="0"/>
              <a:cs typeface="Arial" panose="020B0604020202020204" pitchFamily="34" charset="0"/>
            </a:endParaRPr>
          </a:p>
          <a:p>
            <a:endParaRPr lang="pl-PL" b="1" dirty="0" smtClean="0">
              <a:solidFill>
                <a:prstClr val="white"/>
              </a:solidFill>
              <a:latin typeface="Arial" panose="020B0604020202020204" pitchFamily="34" charset="0"/>
              <a:cs typeface="Arial" panose="020B0604020202020204" pitchFamily="34" charset="0"/>
            </a:endParaRPr>
          </a:p>
        </p:txBody>
      </p:sp>
      <p:sp>
        <p:nvSpPr>
          <p:cNvPr id="3" name="pole tekstowe 2"/>
          <p:cNvSpPr txBox="1"/>
          <p:nvPr/>
        </p:nvSpPr>
        <p:spPr>
          <a:xfrm>
            <a:off x="2207465" y="1439748"/>
            <a:ext cx="7640609" cy="707886"/>
          </a:xfrm>
          <a:prstGeom prst="rect">
            <a:avLst/>
          </a:prstGeom>
          <a:noFill/>
        </p:spPr>
        <p:txBody>
          <a:bodyPr wrap="square" rtlCol="0">
            <a:spAutoFit/>
          </a:bodyPr>
          <a:lstStyle/>
          <a:p>
            <a:r>
              <a:rPr lang="pl-PL" sz="2000" b="1" dirty="0" smtClean="0">
                <a:solidFill>
                  <a:prstClr val="black"/>
                </a:solidFill>
                <a:latin typeface="Arial" panose="020B0604020202020204" pitchFamily="34" charset="0"/>
                <a:cs typeface="Arial" panose="020B0604020202020204" pitchFamily="34" charset="0"/>
              </a:rPr>
              <a:t>Bezpieczeństwo dla PKP Polskich Linii Kolejowych S.A. </a:t>
            </a:r>
            <a:br>
              <a:rPr lang="pl-PL" sz="2000" b="1" dirty="0" smtClean="0">
                <a:solidFill>
                  <a:prstClr val="black"/>
                </a:solidFill>
                <a:latin typeface="Arial" panose="020B0604020202020204" pitchFamily="34" charset="0"/>
                <a:cs typeface="Arial" panose="020B0604020202020204" pitchFamily="34" charset="0"/>
              </a:rPr>
            </a:br>
            <a:r>
              <a:rPr lang="pl-PL" sz="2000" b="1" dirty="0" smtClean="0">
                <a:solidFill>
                  <a:prstClr val="black"/>
                </a:solidFill>
                <a:latin typeface="Arial" panose="020B0604020202020204" pitchFamily="34" charset="0"/>
                <a:cs typeface="Arial" panose="020B0604020202020204" pitchFamily="34" charset="0"/>
              </a:rPr>
              <a:t>jest sprawą priorytetową!</a:t>
            </a:r>
            <a:endParaRPr lang="pl-PL" sz="2000" b="1" dirty="0">
              <a:solidFill>
                <a:prstClr val="black"/>
              </a:solidFill>
              <a:latin typeface="Arial" panose="020B0604020202020204" pitchFamily="34" charset="0"/>
              <a:cs typeface="Arial" panose="020B0604020202020204" pitchFamily="34" charset="0"/>
            </a:endParaRPr>
          </a:p>
        </p:txBody>
      </p:sp>
      <p:sp>
        <p:nvSpPr>
          <p:cNvPr id="24" name="Prostokąt 23"/>
          <p:cNvSpPr/>
          <p:nvPr/>
        </p:nvSpPr>
        <p:spPr>
          <a:xfrm>
            <a:off x="0" y="268128"/>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Tree>
    <p:extLst>
      <p:ext uri="{BB962C8B-B14F-4D97-AF65-F5344CB8AC3E}">
        <p14:creationId xmlns:p14="http://schemas.microsoft.com/office/powerpoint/2010/main" val="156641351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8" y="415331"/>
            <a:ext cx="9144000" cy="503237"/>
          </a:xfrm>
        </p:spPr>
        <p:txBody>
          <a:bodyPr>
            <a:normAutofit/>
          </a:bodyPr>
          <a:lstStyle/>
          <a:p>
            <a:pPr algn="l"/>
            <a:r>
              <a:rPr lang="pl-PL" sz="2800" b="1" dirty="0" smtClean="0">
                <a:latin typeface="Arial" panose="020B0604020202020204" pitchFamily="34" charset="0"/>
                <a:cs typeface="Arial" panose="020B0604020202020204" pitchFamily="34" charset="0"/>
              </a:rPr>
              <a:t>Jak to osiągnęliśmy?</a:t>
            </a:r>
            <a:endParaRPr lang="pl-PL" sz="2800" b="1" dirty="0">
              <a:latin typeface="Arial" panose="020B0604020202020204" pitchFamily="34" charset="0"/>
              <a:cs typeface="Arial" panose="020B0604020202020204" pitchFamily="34" charset="0"/>
            </a:endParaRPr>
          </a:p>
        </p:txBody>
      </p:sp>
      <p:sp>
        <p:nvSpPr>
          <p:cNvPr id="3" name="pole tekstowe 2"/>
          <p:cNvSpPr txBox="1"/>
          <p:nvPr/>
        </p:nvSpPr>
        <p:spPr>
          <a:xfrm>
            <a:off x="685800" y="1193799"/>
            <a:ext cx="10835017" cy="5416868"/>
          </a:xfrm>
          <a:prstGeom prst="rect">
            <a:avLst/>
          </a:prstGeom>
          <a:noFill/>
        </p:spPr>
        <p:txBody>
          <a:bodyPr wrap="none" rtlCol="0">
            <a:spAutoFit/>
          </a:bodyPr>
          <a:lstStyle/>
          <a:p>
            <a:pPr marL="285750" indent="-285750">
              <a:buFontTx/>
              <a:buChar char="-"/>
            </a:pPr>
            <a:r>
              <a:rPr lang="pl-PL" dirty="0" smtClean="0">
                <a:solidFill>
                  <a:prstClr val="black"/>
                </a:solidFill>
                <a:latin typeface="Arial" panose="020B0604020202020204" pitchFamily="34" charset="0"/>
                <a:cs typeface="Arial" panose="020B0604020202020204" pitchFamily="34" charset="0"/>
              </a:rPr>
              <a:t>nadanie wszystkim skrzyżowaniom w poziomie szyn Indywidualnych Numerów Identyfikacyjnych (INI)</a:t>
            </a:r>
          </a:p>
          <a:p>
            <a:endParaRPr lang="pl-PL" dirty="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smtClean="0">
                <a:solidFill>
                  <a:prstClr val="black"/>
                </a:solidFill>
                <a:latin typeface="Arial" panose="020B0604020202020204" pitchFamily="34" charset="0"/>
                <a:cs typeface="Arial" panose="020B0604020202020204" pitchFamily="34" charset="0"/>
              </a:rPr>
              <a:t>oznakowanie naklejkami zawierającymi INI wszystkich przejazdów kolejowo-drogowych </a:t>
            </a:r>
            <a:br>
              <a:rPr lang="pl-PL" dirty="0" smtClean="0">
                <a:solidFill>
                  <a:prstClr val="black"/>
                </a:solidFill>
                <a:latin typeface="Arial" panose="020B0604020202020204" pitchFamily="34" charset="0"/>
                <a:cs typeface="Arial" panose="020B0604020202020204" pitchFamily="34" charset="0"/>
              </a:rPr>
            </a:br>
            <a:r>
              <a:rPr lang="pl-PL" dirty="0" smtClean="0">
                <a:solidFill>
                  <a:prstClr val="black"/>
                </a:solidFill>
                <a:latin typeface="Arial" panose="020B0604020202020204" pitchFamily="34" charset="0"/>
                <a:cs typeface="Arial" panose="020B0604020202020204" pitchFamily="34" charset="0"/>
              </a:rPr>
              <a:t>oraz przejść w poziomie szyn na liniach zarządzanych przez PKP Polskie Linie Kolejowe S.A.</a:t>
            </a:r>
          </a:p>
          <a:p>
            <a:pPr marL="269875"/>
            <a:endParaRPr lang="pl-PL" dirty="0" smtClean="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a:solidFill>
                  <a:prstClr val="black"/>
                </a:solidFill>
                <a:latin typeface="Arial" panose="020B0604020202020204" pitchFamily="34" charset="0"/>
                <a:cs typeface="Arial" panose="020B0604020202020204" pitchFamily="34" charset="0"/>
              </a:rPr>
              <a:t>ułatwienie zlokalizowania danego przejazdu w razie wypadku lub awarii na przejeździe</a:t>
            </a:r>
          </a:p>
          <a:p>
            <a:endParaRPr lang="pl-PL" dirty="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smtClean="0">
                <a:solidFill>
                  <a:prstClr val="black"/>
                </a:solidFill>
                <a:latin typeface="Arial" panose="020B0604020202020204" pitchFamily="34" charset="0"/>
                <a:cs typeface="Arial" panose="020B0604020202020204" pitchFamily="34" charset="0"/>
              </a:rPr>
              <a:t>udostępnienie bazy danych (numerów) OPERATOROM NUMERU ALARMOWEGO 112</a:t>
            </a:r>
          </a:p>
          <a:p>
            <a:endParaRPr lang="pl-PL" dirty="0" smtClean="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a:solidFill>
                  <a:prstClr val="black"/>
                </a:solidFill>
                <a:latin typeface="Arial" panose="020B0604020202020204" pitchFamily="34" charset="0"/>
                <a:cs typeface="Arial" panose="020B0604020202020204" pitchFamily="34" charset="0"/>
              </a:rPr>
              <a:t>u</a:t>
            </a:r>
            <a:r>
              <a:rPr lang="pl-PL" dirty="0" smtClean="0">
                <a:solidFill>
                  <a:prstClr val="black"/>
                </a:solidFill>
                <a:latin typeface="Arial" panose="020B0604020202020204" pitchFamily="34" charset="0"/>
                <a:cs typeface="Arial" panose="020B0604020202020204" pitchFamily="34" charset="0"/>
              </a:rPr>
              <a:t>dostępnienie bezpośredniego kanału komunikacji pomiędzy Operatorami Numeru Alarmowego,</a:t>
            </a:r>
          </a:p>
          <a:p>
            <a:pPr marL="269875"/>
            <a:r>
              <a:rPr lang="pl-PL" dirty="0">
                <a:solidFill>
                  <a:prstClr val="black"/>
                </a:solidFill>
                <a:latin typeface="Arial" panose="020B0604020202020204" pitchFamily="34" charset="0"/>
                <a:cs typeface="Arial" panose="020B0604020202020204" pitchFamily="34" charset="0"/>
              </a:rPr>
              <a:t>a</a:t>
            </a:r>
            <a:r>
              <a:rPr lang="pl-PL" dirty="0" smtClean="0">
                <a:solidFill>
                  <a:prstClr val="black"/>
                </a:solidFill>
                <a:latin typeface="Arial" panose="020B0604020202020204" pitchFamily="34" charset="0"/>
                <a:cs typeface="Arial" panose="020B0604020202020204" pitchFamily="34" charset="0"/>
              </a:rPr>
              <a:t> pracownikami kierującymi ruchem kolejowym</a:t>
            </a:r>
          </a:p>
          <a:p>
            <a:pPr marL="269875"/>
            <a:endParaRPr lang="pl-PL" dirty="0" smtClean="0">
              <a:solidFill>
                <a:prstClr val="black"/>
              </a:solidFill>
              <a:latin typeface="Arial" panose="020B0604020202020204" pitchFamily="34" charset="0"/>
              <a:cs typeface="Arial" panose="020B0604020202020204" pitchFamily="34" charset="0"/>
            </a:endParaRPr>
          </a:p>
          <a:p>
            <a:pPr marL="285750" indent="-285750">
              <a:buFontTx/>
              <a:buChar char="-"/>
            </a:pPr>
            <a:r>
              <a:rPr lang="pl-PL" dirty="0" smtClean="0">
                <a:solidFill>
                  <a:prstClr val="black"/>
                </a:solidFill>
                <a:latin typeface="Arial" panose="020B0604020202020204" pitchFamily="34" charset="0"/>
                <a:cs typeface="Arial" panose="020B0604020202020204" pitchFamily="34" charset="0"/>
              </a:rPr>
              <a:t>udostępnienie </a:t>
            </a:r>
            <a:r>
              <a:rPr lang="pl-PL" dirty="0">
                <a:solidFill>
                  <a:prstClr val="black"/>
                </a:solidFill>
                <a:latin typeface="Arial" panose="020B0604020202020204" pitchFamily="34" charset="0"/>
                <a:cs typeface="Arial" panose="020B0604020202020204" pitchFamily="34" charset="0"/>
              </a:rPr>
              <a:t>i publikowanie danych o przejazdach na mapie </a:t>
            </a:r>
            <a:r>
              <a:rPr lang="pl-PL" dirty="0" smtClean="0">
                <a:solidFill>
                  <a:prstClr val="black"/>
                </a:solidFill>
                <a:latin typeface="Arial" panose="020B0604020202020204" pitchFamily="34" charset="0"/>
                <a:cs typeface="Arial" panose="020B0604020202020204" pitchFamily="34" charset="0"/>
              </a:rPr>
              <a:t>UMM</a:t>
            </a:r>
          </a:p>
          <a:p>
            <a:endParaRPr lang="pl-PL" dirty="0">
              <a:solidFill>
                <a:prstClr val="black"/>
              </a:solidFill>
              <a:latin typeface="Arial" panose="020B0604020202020204" pitchFamily="34" charset="0"/>
              <a:cs typeface="Arial" panose="020B0604020202020204" pitchFamily="34" charset="0"/>
            </a:endParaRPr>
          </a:p>
          <a:p>
            <a:r>
              <a:rPr lang="pl-PL" dirty="0" smtClean="0">
                <a:solidFill>
                  <a:prstClr val="black"/>
                </a:solidFill>
                <a:latin typeface="Arial" panose="020B0604020202020204" pitchFamily="34" charset="0"/>
                <a:cs typeface="Arial" panose="020B0604020202020204" pitchFamily="34" charset="0"/>
              </a:rPr>
              <a:t>Łącznie na przejazdach i przejściach w poziomie szyn pojawiło się </a:t>
            </a:r>
          </a:p>
          <a:p>
            <a:r>
              <a:rPr lang="pl-PL" sz="4000" b="1" dirty="0" smtClean="0">
                <a:solidFill>
                  <a:prstClr val="white"/>
                </a:solidFill>
                <a:latin typeface="Arial" panose="020B0604020202020204" pitchFamily="34" charset="0"/>
                <a:cs typeface="Arial" panose="020B0604020202020204" pitchFamily="34" charset="0"/>
              </a:rPr>
              <a:t>ponad 28 000 naklejek</a:t>
            </a:r>
            <a:r>
              <a:rPr lang="pl-PL" dirty="0">
                <a:solidFill>
                  <a:prstClr val="black"/>
                </a:solidFill>
                <a:latin typeface="Arial" panose="020B0604020202020204" pitchFamily="34" charset="0"/>
                <a:cs typeface="Arial" panose="020B0604020202020204" pitchFamily="34" charset="0"/>
              </a:rPr>
              <a:t>.</a:t>
            </a:r>
            <a:endParaRPr lang="pl-PL" dirty="0" smtClean="0">
              <a:solidFill>
                <a:prstClr val="black"/>
              </a:solidFill>
              <a:latin typeface="Arial" panose="020B0604020202020204" pitchFamily="34" charset="0"/>
              <a:cs typeface="Arial" panose="020B0604020202020204" pitchFamily="34" charset="0"/>
            </a:endParaRPr>
          </a:p>
          <a:p>
            <a:endParaRPr lang="pl-PL" dirty="0">
              <a:solidFill>
                <a:prstClr val="black"/>
              </a:solidFill>
              <a:latin typeface="Arial" panose="020B0604020202020204" pitchFamily="34" charset="0"/>
              <a:cs typeface="Arial" panose="020B0604020202020204" pitchFamily="34" charset="0"/>
            </a:endParaRPr>
          </a:p>
          <a:p>
            <a:pPr marL="285750" indent="-285750">
              <a:buFontTx/>
              <a:buChar char="-"/>
            </a:pPr>
            <a:endParaRPr lang="pl-PL" dirty="0">
              <a:solidFill>
                <a:prstClr val="black"/>
              </a:solidFill>
            </a:endParaRPr>
          </a:p>
        </p:txBody>
      </p:sp>
      <p:sp>
        <p:nvSpPr>
          <p:cNvPr id="4" name="Prostokąt 3"/>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Tree>
    <p:extLst>
      <p:ext uri="{BB962C8B-B14F-4D97-AF65-F5344CB8AC3E}">
        <p14:creationId xmlns:p14="http://schemas.microsoft.com/office/powerpoint/2010/main" val="181245867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7" y="415331"/>
            <a:ext cx="10805975" cy="460263"/>
          </a:xfrm>
        </p:spPr>
        <p:txBody>
          <a:bodyPr>
            <a:noAutofit/>
          </a:bodyPr>
          <a:lstStyle/>
          <a:p>
            <a:pPr algn="l"/>
            <a:r>
              <a:rPr lang="pl-PL" sz="2800" b="1" dirty="0" smtClean="0">
                <a:latin typeface="Arial" panose="020B0604020202020204" pitchFamily="34" charset="0"/>
                <a:cs typeface="Arial" panose="020B0604020202020204" pitchFamily="34" charset="0"/>
              </a:rPr>
              <a:t>Sposób znakowania przejazdów kolejowo-drogowych</a:t>
            </a:r>
            <a:endParaRPr lang="pl-PL" sz="2800" b="1" dirty="0">
              <a:latin typeface="Arial" panose="020B0604020202020204" pitchFamily="34" charset="0"/>
              <a:cs typeface="Arial" panose="020B0604020202020204" pitchFamily="34" charset="0"/>
            </a:endParaRPr>
          </a:p>
        </p:txBody>
      </p:sp>
      <p:sp>
        <p:nvSpPr>
          <p:cNvPr id="5" name="Prostokąt 4"/>
          <p:cNvSpPr/>
          <p:nvPr/>
        </p:nvSpPr>
        <p:spPr>
          <a:xfrm>
            <a:off x="6056166" y="2291023"/>
            <a:ext cx="173812"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grpSp>
        <p:nvGrpSpPr>
          <p:cNvPr id="46" name="Grupa 45"/>
          <p:cNvGrpSpPr/>
          <p:nvPr/>
        </p:nvGrpSpPr>
        <p:grpSpPr>
          <a:xfrm>
            <a:off x="5268023" y="4161875"/>
            <a:ext cx="2637771" cy="1602316"/>
            <a:chOff x="6254828" y="3686760"/>
            <a:chExt cx="2330456" cy="1415633"/>
          </a:xfrm>
        </p:grpSpPr>
        <p:cxnSp>
          <p:nvCxnSpPr>
            <p:cNvPr id="24" name="Łącznik prosty 23"/>
            <p:cNvCxnSpPr/>
            <p:nvPr/>
          </p:nvCxnSpPr>
          <p:spPr>
            <a:xfrm>
              <a:off x="6254828" y="3687581"/>
              <a:ext cx="575734" cy="1060053"/>
            </a:xfrm>
            <a:prstGeom prst="line">
              <a:avLst/>
            </a:prstGeom>
          </p:spPr>
          <p:style>
            <a:lnRef idx="1">
              <a:schemeClr val="dk1"/>
            </a:lnRef>
            <a:fillRef idx="0">
              <a:schemeClr val="dk1"/>
            </a:fillRef>
            <a:effectRef idx="0">
              <a:schemeClr val="dk1"/>
            </a:effectRef>
            <a:fontRef idx="minor">
              <a:schemeClr val="tx1"/>
            </a:fontRef>
          </p:style>
        </p:cxnSp>
        <p:sp>
          <p:nvSpPr>
            <p:cNvPr id="25" name="pole tekstowe 24"/>
            <p:cNvSpPr txBox="1"/>
            <p:nvPr/>
          </p:nvSpPr>
          <p:spPr>
            <a:xfrm>
              <a:off x="6813279" y="4531365"/>
              <a:ext cx="1772005" cy="571028"/>
            </a:xfrm>
            <a:prstGeom prst="rect">
              <a:avLst/>
            </a:prstGeom>
            <a:noFill/>
          </p:spPr>
          <p:txBody>
            <a:bodyPr wrap="none" rtlCol="0">
              <a:spAutoFit/>
            </a:bodyPr>
            <a:lstStyle/>
            <a:p>
              <a:r>
                <a:rPr lang="pl-PL" dirty="0">
                  <a:solidFill>
                    <a:prstClr val="black"/>
                  </a:solidFill>
                  <a:latin typeface="Arial" panose="020B0604020202020204" pitchFamily="34" charset="0"/>
                  <a:cs typeface="Arial" panose="020B0604020202020204" pitchFamily="34" charset="0"/>
                </a:rPr>
                <a:t>n</a:t>
              </a:r>
              <a:r>
                <a:rPr lang="pl-PL" dirty="0" smtClean="0">
                  <a:solidFill>
                    <a:prstClr val="black"/>
                  </a:solidFill>
                  <a:latin typeface="Arial" panose="020B0604020202020204" pitchFamily="34" charset="0"/>
                  <a:cs typeface="Arial" panose="020B0604020202020204" pitchFamily="34" charset="0"/>
                </a:rPr>
                <a:t>r do dyspozytury</a:t>
              </a:r>
            </a:p>
            <a:p>
              <a:r>
                <a:rPr lang="pl-PL" dirty="0" smtClean="0">
                  <a:solidFill>
                    <a:prstClr val="black"/>
                  </a:solidFill>
                  <a:latin typeface="Arial" panose="020B0604020202020204" pitchFamily="34" charset="0"/>
                  <a:cs typeface="Arial" panose="020B0604020202020204" pitchFamily="34" charset="0"/>
                </a:rPr>
                <a:t>zakładowej</a:t>
              </a:r>
              <a:endParaRPr lang="pl-PL" dirty="0">
                <a:solidFill>
                  <a:prstClr val="black"/>
                </a:solidFill>
                <a:latin typeface="Arial" panose="020B0604020202020204" pitchFamily="34" charset="0"/>
                <a:cs typeface="Arial" panose="020B0604020202020204" pitchFamily="34" charset="0"/>
              </a:endParaRPr>
            </a:p>
          </p:txBody>
        </p:sp>
        <p:cxnSp>
          <p:nvCxnSpPr>
            <p:cNvPr id="27" name="Łącznik prosty 26"/>
            <p:cNvCxnSpPr/>
            <p:nvPr/>
          </p:nvCxnSpPr>
          <p:spPr>
            <a:xfrm flipV="1">
              <a:off x="6616242" y="3686760"/>
              <a:ext cx="889000" cy="643266"/>
            </a:xfrm>
            <a:prstGeom prst="line">
              <a:avLst/>
            </a:prstGeom>
          </p:spPr>
          <p:style>
            <a:lnRef idx="1">
              <a:schemeClr val="dk1"/>
            </a:lnRef>
            <a:fillRef idx="0">
              <a:schemeClr val="dk1"/>
            </a:fillRef>
            <a:effectRef idx="0">
              <a:schemeClr val="dk1"/>
            </a:effectRef>
            <a:fontRef idx="minor">
              <a:schemeClr val="tx1"/>
            </a:fontRef>
          </p:style>
        </p:cxnSp>
      </p:grpSp>
      <p:sp>
        <p:nvSpPr>
          <p:cNvPr id="15" name="Prostokąt 14"/>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4" name="Nawias klamrowy otwierający 3"/>
          <p:cNvSpPr/>
          <p:nvPr/>
        </p:nvSpPr>
        <p:spPr>
          <a:xfrm rot="5400000">
            <a:off x="6688186" y="-130817"/>
            <a:ext cx="252548" cy="3892733"/>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6" name="pole tekstowe 5"/>
          <p:cNvSpPr txBox="1"/>
          <p:nvPr/>
        </p:nvSpPr>
        <p:spPr>
          <a:xfrm>
            <a:off x="5010592" y="1277136"/>
            <a:ext cx="3852337"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Indywidualny Numer Identyfikacyjny</a:t>
            </a:r>
            <a:endParaRPr lang="pl-PL" dirty="0">
              <a:solidFill>
                <a:prstClr val="black"/>
              </a:solidFill>
              <a:latin typeface="Arial" panose="020B0604020202020204" pitchFamily="34" charset="0"/>
              <a:cs typeface="Arial" panose="020B0604020202020204" pitchFamily="34" charset="0"/>
            </a:endParaRPr>
          </a:p>
        </p:txBody>
      </p:sp>
      <p:sp>
        <p:nvSpPr>
          <p:cNvPr id="7" name="pole tekstowe 6"/>
          <p:cNvSpPr txBox="1"/>
          <p:nvPr/>
        </p:nvSpPr>
        <p:spPr>
          <a:xfrm>
            <a:off x="1022602" y="5764191"/>
            <a:ext cx="4134465"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Odblaskowa naklejka w kolorze żółtym</a:t>
            </a:r>
            <a:endParaRPr lang="pl-PL" dirty="0">
              <a:solidFill>
                <a:prstClr val="black"/>
              </a:solidFill>
              <a:latin typeface="Arial" panose="020B0604020202020204" pitchFamily="34" charset="0"/>
              <a:cs typeface="Arial" panose="020B0604020202020204" pitchFamily="34" charset="0"/>
            </a:endParaRPr>
          </a:p>
        </p:txBody>
      </p:sp>
      <p:pic>
        <p:nvPicPr>
          <p:cNvPr id="13" name="Obraz 12"/>
          <p:cNvPicPr>
            <a:picLocks noChangeAspect="1"/>
          </p:cNvPicPr>
          <p:nvPr/>
        </p:nvPicPr>
        <p:blipFill>
          <a:blip r:embed="rId2"/>
          <a:stretch>
            <a:fillRect/>
          </a:stretch>
        </p:blipFill>
        <p:spPr>
          <a:xfrm>
            <a:off x="1022601" y="2078311"/>
            <a:ext cx="7756665" cy="1930624"/>
          </a:xfrm>
          <a:prstGeom prst="rect">
            <a:avLst/>
          </a:prstGeom>
        </p:spPr>
      </p:pic>
    </p:spTree>
    <p:extLst>
      <p:ext uri="{BB962C8B-B14F-4D97-AF65-F5344CB8AC3E}">
        <p14:creationId xmlns:p14="http://schemas.microsoft.com/office/powerpoint/2010/main" val="61336161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8" y="789749"/>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Znakowanie przejazdów i przejść w poziomie szyn wyposażonych w rogatki</a:t>
            </a:r>
            <a:endParaRPr lang="pl-PL" sz="2800" b="1" dirty="0">
              <a:latin typeface="Arial" panose="020B0604020202020204" pitchFamily="34" charset="0"/>
              <a:cs typeface="Arial" panose="020B0604020202020204" pitchFamily="34" charset="0"/>
            </a:endParaRPr>
          </a:p>
        </p:txBody>
      </p:sp>
      <p:grpSp>
        <p:nvGrpSpPr>
          <p:cNvPr id="5" name="Grupa 4"/>
          <p:cNvGrpSpPr/>
          <p:nvPr/>
        </p:nvGrpSpPr>
        <p:grpSpPr>
          <a:xfrm>
            <a:off x="768380" y="4377816"/>
            <a:ext cx="5589831" cy="1084456"/>
            <a:chOff x="855133" y="5257800"/>
            <a:chExt cx="3884088" cy="753533"/>
          </a:xfrm>
        </p:grpSpPr>
        <p:sp>
          <p:nvSpPr>
            <p:cNvPr id="29" name="Prostokąt z rogami zaokrąglonymi z jednej strony 28"/>
            <p:cNvSpPr/>
            <p:nvPr/>
          </p:nvSpPr>
          <p:spPr>
            <a:xfrm>
              <a:off x="855133" y="5257800"/>
              <a:ext cx="508000" cy="753533"/>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38" name="Prostokąt 37"/>
            <p:cNvSpPr/>
            <p:nvPr/>
          </p:nvSpPr>
          <p:spPr>
            <a:xfrm>
              <a:off x="1013886" y="5359400"/>
              <a:ext cx="745067" cy="16086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39" name="Prostokąt 38"/>
            <p:cNvSpPr/>
            <p:nvPr/>
          </p:nvSpPr>
          <p:spPr>
            <a:xfrm>
              <a:off x="1758953"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0" name="Elipsa 39"/>
            <p:cNvSpPr/>
            <p:nvPr/>
          </p:nvSpPr>
          <p:spPr>
            <a:xfrm>
              <a:off x="1073153" y="5389033"/>
              <a:ext cx="101600" cy="1016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pic>
          <p:nvPicPr>
            <p:cNvPr id="41" name="Obraz 4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1185" y="5714768"/>
              <a:ext cx="408602" cy="102064"/>
            </a:xfrm>
            <a:prstGeom prst="rect">
              <a:avLst/>
            </a:prstGeom>
          </p:spPr>
        </p:pic>
        <p:sp>
          <p:nvSpPr>
            <p:cNvPr id="42" name="Prostokąt 41"/>
            <p:cNvSpPr/>
            <p:nvPr/>
          </p:nvSpPr>
          <p:spPr>
            <a:xfrm>
              <a:off x="2504020" y="5359400"/>
              <a:ext cx="745067" cy="16086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43" name="Prostokąt 42"/>
            <p:cNvSpPr/>
            <p:nvPr/>
          </p:nvSpPr>
          <p:spPr>
            <a:xfrm>
              <a:off x="3249087"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4" name="Prostokąt 43"/>
            <p:cNvSpPr/>
            <p:nvPr/>
          </p:nvSpPr>
          <p:spPr>
            <a:xfrm>
              <a:off x="3994154" y="5359400"/>
              <a:ext cx="745067" cy="16086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cxnSp>
        <p:nvCxnSpPr>
          <p:cNvPr id="7" name="Łącznik prosty 6"/>
          <p:cNvCxnSpPr/>
          <p:nvPr/>
        </p:nvCxnSpPr>
        <p:spPr>
          <a:xfrm flipV="1">
            <a:off x="849048" y="1816434"/>
            <a:ext cx="914906" cy="3219033"/>
          </a:xfrm>
          <a:prstGeom prst="line">
            <a:avLst/>
          </a:prstGeom>
        </p:spPr>
        <p:style>
          <a:lnRef idx="1">
            <a:schemeClr val="dk1"/>
          </a:lnRef>
          <a:fillRef idx="0">
            <a:schemeClr val="dk1"/>
          </a:fillRef>
          <a:effectRef idx="0">
            <a:schemeClr val="dk1"/>
          </a:effectRef>
          <a:fontRef idx="minor">
            <a:schemeClr val="tx1"/>
          </a:fontRef>
        </p:style>
      </p:cxnSp>
      <p:cxnSp>
        <p:nvCxnSpPr>
          <p:cNvPr id="13" name="Łącznik prosty 12"/>
          <p:cNvCxnSpPr/>
          <p:nvPr/>
        </p:nvCxnSpPr>
        <p:spPr>
          <a:xfrm flipV="1">
            <a:off x="1437092" y="3137634"/>
            <a:ext cx="5541379" cy="2044720"/>
          </a:xfrm>
          <a:prstGeom prst="line">
            <a:avLst/>
          </a:prstGeom>
        </p:spPr>
        <p:style>
          <a:lnRef idx="1">
            <a:schemeClr val="dk1"/>
          </a:lnRef>
          <a:fillRef idx="0">
            <a:schemeClr val="dk1"/>
          </a:fillRef>
          <a:effectRef idx="0">
            <a:schemeClr val="dk1"/>
          </a:effectRef>
          <a:fontRef idx="minor">
            <a:schemeClr val="tx1"/>
          </a:fontRef>
        </p:style>
      </p:cxnSp>
      <p:sp>
        <p:nvSpPr>
          <p:cNvPr id="15" name="pole tekstowe 14"/>
          <p:cNvSpPr txBox="1"/>
          <p:nvPr/>
        </p:nvSpPr>
        <p:spPr>
          <a:xfrm>
            <a:off x="7114573" y="2275560"/>
            <a:ext cx="68480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5 cm</a:t>
            </a:r>
            <a:endParaRPr lang="pl-PL" dirty="0">
              <a:solidFill>
                <a:prstClr val="black"/>
              </a:solidFill>
              <a:latin typeface="Arial" panose="020B0604020202020204" pitchFamily="34" charset="0"/>
              <a:cs typeface="Arial" panose="020B0604020202020204" pitchFamily="34" charset="0"/>
            </a:endParaRPr>
          </a:p>
        </p:txBody>
      </p:sp>
      <p:sp>
        <p:nvSpPr>
          <p:cNvPr id="32" name="pole tekstowe 31"/>
          <p:cNvSpPr txBox="1"/>
          <p:nvPr/>
        </p:nvSpPr>
        <p:spPr>
          <a:xfrm>
            <a:off x="3962278" y="1271175"/>
            <a:ext cx="81304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20 cm</a:t>
            </a:r>
            <a:endParaRPr lang="pl-PL" dirty="0">
              <a:solidFill>
                <a:prstClr val="black"/>
              </a:solidFill>
              <a:latin typeface="Arial" panose="020B0604020202020204" pitchFamily="34" charset="0"/>
              <a:cs typeface="Arial" panose="020B0604020202020204" pitchFamily="34" charset="0"/>
            </a:endParaRPr>
          </a:p>
        </p:txBody>
      </p:sp>
      <p:sp>
        <p:nvSpPr>
          <p:cNvPr id="17" name="Nawias klamrowy zamykający 16"/>
          <p:cNvSpPr/>
          <p:nvPr/>
        </p:nvSpPr>
        <p:spPr>
          <a:xfrm>
            <a:off x="7007514" y="1845653"/>
            <a:ext cx="140927" cy="1291981"/>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35" name="Nawias klamrowy zamykający 34"/>
          <p:cNvSpPr/>
          <p:nvPr/>
        </p:nvSpPr>
        <p:spPr>
          <a:xfrm rot="16200000">
            <a:off x="4290049" y="-907997"/>
            <a:ext cx="157503" cy="5209694"/>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21" name="Prostokąt 20"/>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3" name="pole tekstowe 2"/>
          <p:cNvSpPr txBox="1"/>
          <p:nvPr/>
        </p:nvSpPr>
        <p:spPr>
          <a:xfrm>
            <a:off x="421658" y="5968343"/>
            <a:ext cx="5827236"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Naklejka jest umieszczona na obudowie od strony szyn</a:t>
            </a:r>
            <a:endParaRPr lang="pl-PL" dirty="0">
              <a:solidFill>
                <a:prstClr val="black"/>
              </a:solidFill>
              <a:latin typeface="Arial" panose="020B0604020202020204" pitchFamily="34" charset="0"/>
              <a:cs typeface="Arial" panose="020B0604020202020204" pitchFamily="34" charset="0"/>
            </a:endParaRPr>
          </a:p>
        </p:txBody>
      </p:sp>
      <p:pic>
        <p:nvPicPr>
          <p:cNvPr id="23" name="Obraz 22"/>
          <p:cNvPicPr>
            <a:picLocks noChangeAspect="1"/>
          </p:cNvPicPr>
          <p:nvPr/>
        </p:nvPicPr>
        <p:blipFill>
          <a:blip r:embed="rId3"/>
          <a:stretch>
            <a:fillRect/>
          </a:stretch>
        </p:blipFill>
        <p:spPr>
          <a:xfrm>
            <a:off x="1763953" y="1845654"/>
            <a:ext cx="5209693" cy="1296686"/>
          </a:xfrm>
          <a:prstGeom prst="rect">
            <a:avLst/>
          </a:prstGeom>
        </p:spPr>
      </p:pic>
      <p:pic>
        <p:nvPicPr>
          <p:cNvPr id="22" name="Obraz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83640" y="3461783"/>
            <a:ext cx="4549711" cy="3036514"/>
          </a:xfrm>
          <a:prstGeom prst="rect">
            <a:avLst/>
          </a:prstGeom>
        </p:spPr>
      </p:pic>
    </p:spTree>
    <p:extLst>
      <p:ext uri="{BB962C8B-B14F-4D97-AF65-F5344CB8AC3E}">
        <p14:creationId xmlns:p14="http://schemas.microsoft.com/office/powerpoint/2010/main" val="323979114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21658" y="467240"/>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Wizualizacja znakowania na przejazdach kat. A i B</a:t>
            </a:r>
            <a:endParaRPr lang="pl-PL" sz="2800" b="1" dirty="0">
              <a:latin typeface="Arial" panose="020B0604020202020204" pitchFamily="34" charset="0"/>
              <a:cs typeface="Arial" panose="020B0604020202020204" pitchFamily="34" charset="0"/>
            </a:endParaRPr>
          </a:p>
        </p:txBody>
      </p:sp>
      <p:sp>
        <p:nvSpPr>
          <p:cNvPr id="21" name="Prostokąt 20"/>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9208" y="1955975"/>
            <a:ext cx="4697523" cy="3911649"/>
          </a:xfrm>
          <a:prstGeom prst="rect">
            <a:avLst/>
          </a:prstGeom>
        </p:spPr>
      </p:pic>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6350" y="1365250"/>
            <a:ext cx="4701503" cy="3379647"/>
          </a:xfrm>
          <a:prstGeom prst="rect">
            <a:avLst/>
          </a:prstGeom>
        </p:spPr>
      </p:pic>
      <p:pic>
        <p:nvPicPr>
          <p:cNvPr id="23" name="Obraz 22"/>
          <p:cNvPicPr>
            <a:picLocks noChangeAspect="1"/>
          </p:cNvPicPr>
          <p:nvPr/>
        </p:nvPicPr>
        <p:blipFill>
          <a:blip r:embed="rId4"/>
          <a:stretch>
            <a:fillRect/>
          </a:stretch>
        </p:blipFill>
        <p:spPr>
          <a:xfrm>
            <a:off x="2087277" y="2798029"/>
            <a:ext cx="183686" cy="45719"/>
          </a:xfrm>
          <a:prstGeom prst="rect">
            <a:avLst/>
          </a:prstGeom>
        </p:spPr>
      </p:pic>
      <p:pic>
        <p:nvPicPr>
          <p:cNvPr id="25" name="Obraz 24"/>
          <p:cNvPicPr>
            <a:picLocks noChangeAspect="1"/>
          </p:cNvPicPr>
          <p:nvPr/>
        </p:nvPicPr>
        <p:blipFill>
          <a:blip r:embed="rId4"/>
          <a:stretch>
            <a:fillRect/>
          </a:stretch>
        </p:blipFill>
        <p:spPr>
          <a:xfrm>
            <a:off x="8345202" y="1674079"/>
            <a:ext cx="183686" cy="45719"/>
          </a:xfrm>
          <a:prstGeom prst="rect">
            <a:avLst/>
          </a:prstGeom>
        </p:spPr>
      </p:pic>
      <p:sp>
        <p:nvSpPr>
          <p:cNvPr id="10" name="pole tekstowe 9"/>
          <p:cNvSpPr txBox="1"/>
          <p:nvPr/>
        </p:nvSpPr>
        <p:spPr>
          <a:xfrm>
            <a:off x="2137790" y="5991225"/>
            <a:ext cx="172361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A</a:t>
            </a:r>
            <a:endParaRPr lang="pl-PL" dirty="0">
              <a:solidFill>
                <a:prstClr val="black"/>
              </a:solidFill>
              <a:latin typeface="Arial" panose="020B0604020202020204" pitchFamily="34" charset="0"/>
              <a:cs typeface="Arial" panose="020B0604020202020204" pitchFamily="34" charset="0"/>
            </a:endParaRPr>
          </a:p>
        </p:txBody>
      </p:sp>
      <p:sp>
        <p:nvSpPr>
          <p:cNvPr id="30" name="pole tekstowe 29"/>
          <p:cNvSpPr txBox="1"/>
          <p:nvPr/>
        </p:nvSpPr>
        <p:spPr>
          <a:xfrm>
            <a:off x="6933301" y="4859535"/>
            <a:ext cx="173637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B</a:t>
            </a:r>
            <a:endParaRPr lang="pl-PL" dirty="0">
              <a:solidFill>
                <a:prstClr val="black"/>
              </a:solidFill>
              <a:latin typeface="Arial" panose="020B0604020202020204" pitchFamily="34" charset="0"/>
              <a:cs typeface="Arial" panose="020B0604020202020204" pitchFamily="34" charset="0"/>
            </a:endParaRPr>
          </a:p>
        </p:txBody>
      </p:sp>
      <p:pic>
        <p:nvPicPr>
          <p:cNvPr id="31" name="Obraz 30"/>
          <p:cNvPicPr>
            <a:picLocks noChangeAspect="1"/>
          </p:cNvPicPr>
          <p:nvPr/>
        </p:nvPicPr>
        <p:blipFill>
          <a:blip r:embed="rId4"/>
          <a:stretch>
            <a:fillRect/>
          </a:stretch>
        </p:blipFill>
        <p:spPr>
          <a:xfrm>
            <a:off x="3770557" y="1391504"/>
            <a:ext cx="1593046" cy="396506"/>
          </a:xfrm>
          <a:prstGeom prst="rect">
            <a:avLst/>
          </a:prstGeom>
        </p:spPr>
      </p:pic>
      <p:cxnSp>
        <p:nvCxnSpPr>
          <p:cNvPr id="33" name="Łącznik prosty 32"/>
          <p:cNvCxnSpPr/>
          <p:nvPr/>
        </p:nvCxnSpPr>
        <p:spPr>
          <a:xfrm flipH="1">
            <a:off x="2161947" y="1860274"/>
            <a:ext cx="1643703" cy="937755"/>
          </a:xfrm>
          <a:prstGeom prst="line">
            <a:avLst/>
          </a:prstGeom>
        </p:spPr>
        <p:style>
          <a:lnRef idx="1">
            <a:schemeClr val="dk1"/>
          </a:lnRef>
          <a:fillRef idx="0">
            <a:schemeClr val="dk1"/>
          </a:fillRef>
          <a:effectRef idx="0">
            <a:schemeClr val="dk1"/>
          </a:effectRef>
          <a:fontRef idx="minor">
            <a:schemeClr val="tx1"/>
          </a:fontRef>
        </p:style>
      </p:cxnSp>
      <p:cxnSp>
        <p:nvCxnSpPr>
          <p:cNvPr id="34" name="Łącznik prosty 33"/>
          <p:cNvCxnSpPr/>
          <p:nvPr/>
        </p:nvCxnSpPr>
        <p:spPr>
          <a:xfrm>
            <a:off x="3805651" y="1860274"/>
            <a:ext cx="522509" cy="2121176"/>
          </a:xfrm>
          <a:prstGeom prst="line">
            <a:avLst/>
          </a:prstGeom>
        </p:spPr>
        <p:style>
          <a:lnRef idx="1">
            <a:schemeClr val="dk1"/>
          </a:lnRef>
          <a:fillRef idx="0">
            <a:schemeClr val="dk1"/>
          </a:fillRef>
          <a:effectRef idx="0">
            <a:schemeClr val="dk1"/>
          </a:effectRef>
          <a:fontRef idx="minor">
            <a:schemeClr val="tx1"/>
          </a:fontRef>
        </p:style>
      </p:cxnSp>
      <p:cxnSp>
        <p:nvCxnSpPr>
          <p:cNvPr id="36" name="Łącznik prosty 35"/>
          <p:cNvCxnSpPr>
            <a:endCxn id="25" idx="1"/>
          </p:cNvCxnSpPr>
          <p:nvPr/>
        </p:nvCxnSpPr>
        <p:spPr>
          <a:xfrm flipV="1">
            <a:off x="5284553" y="1696939"/>
            <a:ext cx="3060649" cy="163336"/>
          </a:xfrm>
          <a:prstGeom prst="line">
            <a:avLst/>
          </a:prstGeom>
        </p:spPr>
        <p:style>
          <a:lnRef idx="1">
            <a:schemeClr val="dk1"/>
          </a:lnRef>
          <a:fillRef idx="0">
            <a:schemeClr val="dk1"/>
          </a:fillRef>
          <a:effectRef idx="0">
            <a:schemeClr val="dk1"/>
          </a:effectRef>
          <a:fontRef idx="minor">
            <a:schemeClr val="tx1"/>
          </a:fontRef>
        </p:style>
      </p:cxnSp>
      <p:cxnSp>
        <p:nvCxnSpPr>
          <p:cNvPr id="37" name="Łącznik prosty 36"/>
          <p:cNvCxnSpPr/>
          <p:nvPr/>
        </p:nvCxnSpPr>
        <p:spPr>
          <a:xfrm>
            <a:off x="5284552" y="1860274"/>
            <a:ext cx="1337228" cy="1065806"/>
          </a:xfrm>
          <a:prstGeom prst="line">
            <a:avLst/>
          </a:prstGeom>
        </p:spPr>
        <p:style>
          <a:lnRef idx="1">
            <a:schemeClr val="dk1"/>
          </a:lnRef>
          <a:fillRef idx="0">
            <a:schemeClr val="dk1"/>
          </a:fillRef>
          <a:effectRef idx="0">
            <a:schemeClr val="dk1"/>
          </a:effectRef>
          <a:fontRef idx="minor">
            <a:schemeClr val="tx1"/>
          </a:fontRef>
        </p:style>
      </p:cxnSp>
      <p:cxnSp>
        <p:nvCxnSpPr>
          <p:cNvPr id="47" name="Łącznik prosty 46"/>
          <p:cNvCxnSpPr/>
          <p:nvPr/>
        </p:nvCxnSpPr>
        <p:spPr>
          <a:xfrm flipH="1">
            <a:off x="4221480" y="3985260"/>
            <a:ext cx="106680" cy="3048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37389601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08972" y="782349"/>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Znakowanie </a:t>
            </a:r>
            <a:r>
              <a:rPr lang="pl-PL" sz="2800" b="1" dirty="0">
                <a:latin typeface="Arial" panose="020B0604020202020204" pitchFamily="34" charset="0"/>
                <a:cs typeface="Arial" panose="020B0604020202020204" pitchFamily="34" charset="0"/>
              </a:rPr>
              <a:t>przejazdów i przejść w poziomie szyn </a:t>
            </a:r>
            <a:r>
              <a:rPr lang="pl-PL" sz="2800" b="1" dirty="0" smtClean="0">
                <a:latin typeface="Arial" panose="020B0604020202020204" pitchFamily="34" charset="0"/>
                <a:cs typeface="Arial" panose="020B0604020202020204" pitchFamily="34" charset="0"/>
              </a:rPr>
              <a:t>niewyposażonych </a:t>
            </a:r>
            <a:r>
              <a:rPr lang="pl-PL" sz="2800" b="1" dirty="0">
                <a:latin typeface="Arial" panose="020B0604020202020204" pitchFamily="34" charset="0"/>
                <a:cs typeface="Arial" panose="020B0604020202020204" pitchFamily="34" charset="0"/>
              </a:rPr>
              <a:t>w rogatki</a:t>
            </a:r>
          </a:p>
        </p:txBody>
      </p:sp>
      <p:sp>
        <p:nvSpPr>
          <p:cNvPr id="15" name="pole tekstowe 14"/>
          <p:cNvSpPr txBox="1"/>
          <p:nvPr/>
        </p:nvSpPr>
        <p:spPr>
          <a:xfrm>
            <a:off x="8250984" y="2003928"/>
            <a:ext cx="795924"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11 cm</a:t>
            </a:r>
            <a:endParaRPr lang="pl-PL" dirty="0">
              <a:solidFill>
                <a:prstClr val="black"/>
              </a:solidFill>
              <a:latin typeface="Arial" panose="020B0604020202020204" pitchFamily="34" charset="0"/>
              <a:cs typeface="Arial" panose="020B0604020202020204" pitchFamily="34" charset="0"/>
            </a:endParaRPr>
          </a:p>
        </p:txBody>
      </p:sp>
      <p:sp>
        <p:nvSpPr>
          <p:cNvPr id="32" name="pole tekstowe 31"/>
          <p:cNvSpPr txBox="1"/>
          <p:nvPr/>
        </p:nvSpPr>
        <p:spPr>
          <a:xfrm>
            <a:off x="5227442" y="971643"/>
            <a:ext cx="813043" cy="369332"/>
          </a:xfrm>
          <a:prstGeom prst="rect">
            <a:avLst/>
          </a:prstGeom>
          <a:noFill/>
        </p:spPr>
        <p:txBody>
          <a:bodyPr wrap="none" rtlCol="0">
            <a:spAutoFit/>
          </a:bodyPr>
          <a:lstStyle/>
          <a:p>
            <a:r>
              <a:rPr lang="pl-PL" dirty="0">
                <a:solidFill>
                  <a:prstClr val="black"/>
                </a:solidFill>
                <a:latin typeface="Arial" panose="020B0604020202020204" pitchFamily="34" charset="0"/>
                <a:cs typeface="Arial" panose="020B0604020202020204" pitchFamily="34" charset="0"/>
              </a:rPr>
              <a:t>4</a:t>
            </a:r>
            <a:r>
              <a:rPr lang="pl-PL" dirty="0" smtClean="0">
                <a:solidFill>
                  <a:prstClr val="black"/>
                </a:solidFill>
                <a:latin typeface="Arial" panose="020B0604020202020204" pitchFamily="34" charset="0"/>
                <a:cs typeface="Arial" panose="020B0604020202020204" pitchFamily="34" charset="0"/>
              </a:rPr>
              <a:t>0 cm</a:t>
            </a:r>
            <a:endParaRPr lang="pl-PL" dirty="0">
              <a:solidFill>
                <a:prstClr val="black"/>
              </a:solidFill>
              <a:latin typeface="Arial" panose="020B0604020202020204" pitchFamily="34" charset="0"/>
              <a:cs typeface="Arial" panose="020B0604020202020204" pitchFamily="34" charset="0"/>
            </a:endParaRPr>
          </a:p>
        </p:txBody>
      </p:sp>
      <p:sp>
        <p:nvSpPr>
          <p:cNvPr id="17" name="Nawias klamrowy zamykający 16"/>
          <p:cNvSpPr/>
          <p:nvPr/>
        </p:nvSpPr>
        <p:spPr>
          <a:xfrm>
            <a:off x="8110057" y="1510488"/>
            <a:ext cx="140927" cy="1326449"/>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35" name="Nawias klamrowy zamykający 34"/>
          <p:cNvSpPr/>
          <p:nvPr/>
        </p:nvSpPr>
        <p:spPr>
          <a:xfrm rot="16200000">
            <a:off x="5355997" y="-1213400"/>
            <a:ext cx="157503" cy="5209694"/>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pic>
        <p:nvPicPr>
          <p:cNvPr id="19" name="Obraz 18"/>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100000" l="0" r="100000">
                        <a14:foregroundMark x1="79801" y1="12012" x2="94106" y2="842"/>
                        <a14:foregroundMark x1="87086" y1="6809" x2="87086" y2="6809"/>
                        <a14:foregroundMark x1="38411" y1="42311" x2="1722" y2="69625"/>
                        <a14:backgroundMark x1="83775" y1="8646" x2="94834" y2="77"/>
                        <a14:backgroundMark x1="36556" y1="43688" x2="38742" y2="42081"/>
                      </a14:backgroundRemoval>
                    </a14:imgEffect>
                  </a14:imgLayer>
                </a14:imgProps>
              </a:ext>
              <a:ext uri="{28A0092B-C50C-407E-A947-70E740481C1C}">
                <a14:useLocalDpi xmlns:a14="http://schemas.microsoft.com/office/drawing/2010/main" val="0"/>
              </a:ext>
            </a:extLst>
          </a:blip>
          <a:srcRect b="10553"/>
          <a:stretch/>
        </p:blipFill>
        <p:spPr>
          <a:xfrm>
            <a:off x="604603" y="3047998"/>
            <a:ext cx="3674846" cy="2844801"/>
          </a:xfrm>
          <a:prstGeom prst="rect">
            <a:avLst/>
          </a:prstGeom>
        </p:spPr>
      </p:pic>
      <p:pic>
        <p:nvPicPr>
          <p:cNvPr id="20" name="Obraz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4485">
            <a:off x="2904710" y="4734763"/>
            <a:ext cx="1301605" cy="325126"/>
          </a:xfrm>
          <a:prstGeom prst="rect">
            <a:avLst/>
          </a:prstGeom>
        </p:spPr>
      </p:pic>
      <p:cxnSp>
        <p:nvCxnSpPr>
          <p:cNvPr id="7" name="Łącznik prosty 6"/>
          <p:cNvCxnSpPr/>
          <p:nvPr/>
        </p:nvCxnSpPr>
        <p:spPr>
          <a:xfrm flipH="1" flipV="1">
            <a:off x="2829902" y="1511030"/>
            <a:ext cx="186543" cy="2945875"/>
          </a:xfrm>
          <a:prstGeom prst="line">
            <a:avLst/>
          </a:prstGeom>
        </p:spPr>
        <p:style>
          <a:lnRef idx="1">
            <a:schemeClr val="dk1"/>
          </a:lnRef>
          <a:fillRef idx="0">
            <a:schemeClr val="dk1"/>
          </a:fillRef>
          <a:effectRef idx="0">
            <a:schemeClr val="dk1"/>
          </a:effectRef>
          <a:fontRef idx="minor">
            <a:schemeClr val="tx1"/>
          </a:fontRef>
        </p:style>
      </p:cxnSp>
      <p:cxnSp>
        <p:nvCxnSpPr>
          <p:cNvPr id="13" name="Łącznik prosty 12"/>
          <p:cNvCxnSpPr/>
          <p:nvPr/>
        </p:nvCxnSpPr>
        <p:spPr>
          <a:xfrm flipV="1">
            <a:off x="4041377" y="2930446"/>
            <a:ext cx="3998217" cy="2408385"/>
          </a:xfrm>
          <a:prstGeom prst="line">
            <a:avLst/>
          </a:prstGeom>
        </p:spPr>
        <p:style>
          <a:lnRef idx="1">
            <a:schemeClr val="dk1"/>
          </a:lnRef>
          <a:fillRef idx="0">
            <a:schemeClr val="dk1"/>
          </a:fillRef>
          <a:effectRef idx="0">
            <a:schemeClr val="dk1"/>
          </a:effectRef>
          <a:fontRef idx="minor">
            <a:schemeClr val="tx1"/>
          </a:fontRef>
        </p:style>
      </p:cxnSp>
      <p:sp>
        <p:nvSpPr>
          <p:cNvPr id="14" name="Prostokąt 13"/>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16" name="pole tekstowe 15"/>
          <p:cNvSpPr txBox="1"/>
          <p:nvPr/>
        </p:nvSpPr>
        <p:spPr>
          <a:xfrm>
            <a:off x="493697" y="5861803"/>
            <a:ext cx="4275529" cy="646331"/>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Naklejka jest umieszczona na odwrocie </a:t>
            </a:r>
          </a:p>
          <a:p>
            <a:r>
              <a:rPr lang="pl-PL" dirty="0" smtClean="0">
                <a:solidFill>
                  <a:prstClr val="black"/>
                </a:solidFill>
                <a:latin typeface="Arial" panose="020B0604020202020204" pitchFamily="34" charset="0"/>
                <a:cs typeface="Arial" panose="020B0604020202020204" pitchFamily="34" charset="0"/>
              </a:rPr>
              <a:t>krzyża Św. Andrzeja</a:t>
            </a:r>
            <a:endParaRPr lang="pl-PL" dirty="0">
              <a:solidFill>
                <a:prstClr val="black"/>
              </a:solidFill>
              <a:latin typeface="Arial" panose="020B0604020202020204" pitchFamily="34" charset="0"/>
              <a:cs typeface="Arial" panose="020B0604020202020204" pitchFamily="34" charset="0"/>
            </a:endParaRPr>
          </a:p>
        </p:txBody>
      </p:sp>
      <p:pic>
        <p:nvPicPr>
          <p:cNvPr id="18" name="Obraz 17"/>
          <p:cNvPicPr>
            <a:picLocks noChangeAspect="1"/>
          </p:cNvPicPr>
          <p:nvPr/>
        </p:nvPicPr>
        <p:blipFill>
          <a:blip r:embed="rId5"/>
          <a:stretch>
            <a:fillRect/>
          </a:stretch>
        </p:blipFill>
        <p:spPr>
          <a:xfrm>
            <a:off x="2829901" y="1540251"/>
            <a:ext cx="5209693" cy="1296686"/>
          </a:xfrm>
          <a:prstGeom prst="rect">
            <a:avLst/>
          </a:prstGeom>
        </p:spPr>
      </p:pic>
      <p:pic>
        <p:nvPicPr>
          <p:cNvPr id="21" name="Obraz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16224" y="3407611"/>
            <a:ext cx="4121852" cy="3091389"/>
          </a:xfrm>
          <a:prstGeom prst="rect">
            <a:avLst/>
          </a:prstGeom>
        </p:spPr>
      </p:pic>
    </p:spTree>
    <p:extLst>
      <p:ext uri="{BB962C8B-B14F-4D97-AF65-F5344CB8AC3E}">
        <p14:creationId xmlns:p14="http://schemas.microsoft.com/office/powerpoint/2010/main" val="268979206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38591" y="439965"/>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Wizualizacja znakowania na przejazdach kat. C i D</a:t>
            </a:r>
            <a:endParaRPr lang="pl-PL" sz="2800" b="1" dirty="0">
              <a:latin typeface="Arial" panose="020B0604020202020204" pitchFamily="34" charset="0"/>
              <a:cs typeface="Arial" panose="020B0604020202020204" pitchFamily="34" charset="0"/>
            </a:endParaRPr>
          </a:p>
        </p:txBody>
      </p:sp>
      <p:sp>
        <p:nvSpPr>
          <p:cNvPr id="21" name="Prostokąt 20"/>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pic>
        <p:nvPicPr>
          <p:cNvPr id="23" name="Obraz 22"/>
          <p:cNvPicPr>
            <a:picLocks noChangeAspect="1"/>
          </p:cNvPicPr>
          <p:nvPr/>
        </p:nvPicPr>
        <p:blipFill>
          <a:blip r:embed="rId2"/>
          <a:stretch>
            <a:fillRect/>
          </a:stretch>
        </p:blipFill>
        <p:spPr>
          <a:xfrm>
            <a:off x="3837232" y="1437292"/>
            <a:ext cx="1593046" cy="396506"/>
          </a:xfrm>
          <a:prstGeom prst="rect">
            <a:avLst/>
          </a:prstGeom>
        </p:spPr>
      </p:pic>
      <p:sp>
        <p:nvSpPr>
          <p:cNvPr id="7" name="pole tekstowe 6"/>
          <p:cNvSpPr txBox="1"/>
          <p:nvPr/>
        </p:nvSpPr>
        <p:spPr>
          <a:xfrm>
            <a:off x="2137790" y="5991225"/>
            <a:ext cx="1749197"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C</a:t>
            </a:r>
            <a:endParaRPr lang="pl-PL" dirty="0">
              <a:solidFill>
                <a:prstClr val="black"/>
              </a:solidFill>
              <a:latin typeface="Arial" panose="020B0604020202020204" pitchFamily="34" charset="0"/>
              <a:cs typeface="Arial" panose="020B0604020202020204" pitchFamily="34" charset="0"/>
            </a:endParaRPr>
          </a:p>
        </p:txBody>
      </p:sp>
      <p:sp>
        <p:nvSpPr>
          <p:cNvPr id="8" name="pole tekstowe 7"/>
          <p:cNvSpPr txBox="1"/>
          <p:nvPr/>
        </p:nvSpPr>
        <p:spPr>
          <a:xfrm>
            <a:off x="7016420" y="4830459"/>
            <a:ext cx="1749197"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D</a:t>
            </a:r>
            <a:endParaRPr lang="pl-PL" dirty="0">
              <a:solidFill>
                <a:prstClr val="black"/>
              </a:solidFill>
              <a:latin typeface="Arial" panose="020B0604020202020204" pitchFamily="34" charset="0"/>
              <a:cs typeface="Arial" panose="020B0604020202020204" pitchFamily="34" charset="0"/>
            </a:endParaRPr>
          </a:p>
        </p:txBody>
      </p:sp>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3037" y="2380419"/>
            <a:ext cx="4744275" cy="3466500"/>
          </a:xfrm>
          <a:prstGeom prst="rect">
            <a:avLst/>
          </a:prstGeom>
        </p:spPr>
      </p:pic>
      <p:pic>
        <p:nvPicPr>
          <p:cNvPr id="6" name="Obraz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79404" y="1292986"/>
            <a:ext cx="4823227" cy="3466500"/>
          </a:xfrm>
          <a:prstGeom prst="rect">
            <a:avLst/>
          </a:prstGeom>
        </p:spPr>
      </p:pic>
      <p:cxnSp>
        <p:nvCxnSpPr>
          <p:cNvPr id="10" name="Łącznik prosty 9"/>
          <p:cNvCxnSpPr/>
          <p:nvPr/>
        </p:nvCxnSpPr>
        <p:spPr>
          <a:xfrm flipH="1">
            <a:off x="2219325" y="1895475"/>
            <a:ext cx="1781175" cy="628650"/>
          </a:xfrm>
          <a:prstGeom prst="line">
            <a:avLst/>
          </a:prstGeom>
        </p:spPr>
        <p:style>
          <a:lnRef idx="1">
            <a:schemeClr val="dk1"/>
          </a:lnRef>
          <a:fillRef idx="0">
            <a:schemeClr val="dk1"/>
          </a:fillRef>
          <a:effectRef idx="0">
            <a:schemeClr val="dk1"/>
          </a:effectRef>
          <a:fontRef idx="minor">
            <a:schemeClr val="tx1"/>
          </a:fontRef>
        </p:style>
      </p:cxnSp>
      <p:cxnSp>
        <p:nvCxnSpPr>
          <p:cNvPr id="13" name="Łącznik prosty 12"/>
          <p:cNvCxnSpPr/>
          <p:nvPr/>
        </p:nvCxnSpPr>
        <p:spPr>
          <a:xfrm flipH="1">
            <a:off x="3707412" y="1895475"/>
            <a:ext cx="293089" cy="1562878"/>
          </a:xfrm>
          <a:prstGeom prst="line">
            <a:avLst/>
          </a:prstGeom>
        </p:spPr>
        <p:style>
          <a:lnRef idx="1">
            <a:schemeClr val="dk1"/>
          </a:lnRef>
          <a:fillRef idx="0">
            <a:schemeClr val="dk1"/>
          </a:fillRef>
          <a:effectRef idx="0">
            <a:schemeClr val="dk1"/>
          </a:effectRef>
          <a:fontRef idx="minor">
            <a:schemeClr val="tx1"/>
          </a:fontRef>
        </p:style>
      </p:cxnSp>
      <p:cxnSp>
        <p:nvCxnSpPr>
          <p:cNvPr id="16" name="Łącznik prosty 15"/>
          <p:cNvCxnSpPr/>
          <p:nvPr/>
        </p:nvCxnSpPr>
        <p:spPr>
          <a:xfrm flipV="1">
            <a:off x="5479404" y="1551278"/>
            <a:ext cx="1761078" cy="344197"/>
          </a:xfrm>
          <a:prstGeom prst="line">
            <a:avLst/>
          </a:prstGeom>
        </p:spPr>
        <p:style>
          <a:lnRef idx="1">
            <a:schemeClr val="dk1"/>
          </a:lnRef>
          <a:fillRef idx="0">
            <a:schemeClr val="dk1"/>
          </a:fillRef>
          <a:effectRef idx="0">
            <a:schemeClr val="dk1"/>
          </a:effectRef>
          <a:fontRef idx="minor">
            <a:schemeClr val="tx1"/>
          </a:fontRef>
        </p:style>
      </p:cxnSp>
      <p:cxnSp>
        <p:nvCxnSpPr>
          <p:cNvPr id="18" name="Łącznik prosty 17"/>
          <p:cNvCxnSpPr/>
          <p:nvPr/>
        </p:nvCxnSpPr>
        <p:spPr>
          <a:xfrm>
            <a:off x="5479403" y="1895475"/>
            <a:ext cx="3286214" cy="584435"/>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2240364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Przejazd kolejowo-drogowy</a:t>
            </a:r>
            <a:endParaRPr lang="pl-PL" dirty="0">
              <a:solidFill>
                <a:schemeClr val="bg1"/>
              </a:solidFill>
              <a:latin typeface="Arial" panose="020B0604020202020204" pitchFamily="34" charset="0"/>
              <a:cs typeface="Arial" panose="020B0604020202020204" pitchFamily="34" charset="0"/>
            </a:endParaRPr>
          </a:p>
        </p:txBody>
      </p:sp>
      <p:sp>
        <p:nvSpPr>
          <p:cNvPr id="6" name="Symbol zastępczy zawartości 5"/>
          <p:cNvSpPr>
            <a:spLocks noGrp="1"/>
          </p:cNvSpPr>
          <p:nvPr>
            <p:ph idx="1"/>
          </p:nvPr>
        </p:nvSpPr>
        <p:spPr>
          <a:xfrm>
            <a:off x="969731" y="2790359"/>
            <a:ext cx="5815118" cy="1121833"/>
          </a:xfrm>
        </p:spPr>
        <p:txBody>
          <a:bodyPr>
            <a:normAutofit/>
          </a:bodyPr>
          <a:lstStyle/>
          <a:p>
            <a:pPr marL="0" indent="0" algn="ctr">
              <a:spcBef>
                <a:spcPts val="0"/>
              </a:spcBef>
              <a:buNone/>
            </a:pPr>
            <a:r>
              <a:rPr lang="pl-PL" dirty="0" smtClean="0">
                <a:latin typeface="Arial" panose="020B0604020202020204" pitchFamily="34" charset="0"/>
                <a:cs typeface="Arial" panose="020B0604020202020204" pitchFamily="34" charset="0"/>
              </a:rPr>
              <a:t>skrzyżowanie linii kolejowej </a:t>
            </a:r>
          </a:p>
          <a:p>
            <a:pPr marL="0" indent="0" algn="ctr">
              <a:spcBef>
                <a:spcPts val="0"/>
              </a:spcBef>
              <a:buNone/>
            </a:pPr>
            <a:r>
              <a:rPr lang="pl-PL" dirty="0" smtClean="0">
                <a:latin typeface="Arial" panose="020B0604020202020204" pitchFamily="34" charset="0"/>
                <a:cs typeface="Arial" panose="020B0604020202020204" pitchFamily="34" charset="0"/>
              </a:rPr>
              <a:t>z drogą kołową w jednym poziomie</a:t>
            </a:r>
            <a:endParaRPr lang="pl-PL" dirty="0">
              <a:latin typeface="Arial" panose="020B0604020202020204" pitchFamily="34" charset="0"/>
              <a:cs typeface="Arial" panose="020B0604020202020204" pitchFamily="34" charset="0"/>
            </a:endParaRPr>
          </a:p>
        </p:txBody>
      </p:sp>
      <p:pic>
        <p:nvPicPr>
          <p:cNvPr id="3" name="Obraz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06784" y="1773936"/>
            <a:ext cx="4755799" cy="3154680"/>
          </a:xfrm>
          <a:prstGeom prst="rect">
            <a:avLst/>
          </a:prstGeom>
        </p:spPr>
      </p:pic>
    </p:spTree>
    <p:extLst>
      <p:ext uri="{BB962C8B-B14F-4D97-AF65-F5344CB8AC3E}">
        <p14:creationId xmlns:p14="http://schemas.microsoft.com/office/powerpoint/2010/main" val="24984278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rostokąt 20"/>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81124" y="1111650"/>
            <a:ext cx="5797025" cy="4812900"/>
          </a:xfrm>
          <a:prstGeom prst="rect">
            <a:avLst/>
          </a:prstGeom>
        </p:spPr>
      </p:pic>
      <p:sp>
        <p:nvSpPr>
          <p:cNvPr id="6" name="pole tekstowe 5"/>
          <p:cNvSpPr txBox="1"/>
          <p:nvPr/>
        </p:nvSpPr>
        <p:spPr>
          <a:xfrm>
            <a:off x="525918" y="558800"/>
            <a:ext cx="12732882" cy="461665"/>
          </a:xfrm>
          <a:prstGeom prst="rect">
            <a:avLst/>
          </a:prstGeom>
          <a:noFill/>
        </p:spPr>
        <p:txBody>
          <a:bodyPr wrap="square" rtlCol="0">
            <a:spAutoFit/>
          </a:bodyPr>
          <a:lstStyle/>
          <a:p>
            <a:r>
              <a:rPr lang="pl-PL" sz="2400" b="1" dirty="0" smtClean="0">
                <a:latin typeface="Arial" panose="020B0604020202020204" pitchFamily="34" charset="0"/>
                <a:cs typeface="Arial" panose="020B0604020202020204" pitchFamily="34" charset="0"/>
              </a:rPr>
              <a:t>Co musisz wiedzieć o naklejkach na przejazdach kolejowo-drogowych?</a:t>
            </a:r>
            <a:endParaRPr lang="pl-PL"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6607027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12" name="pole tekstowe 11"/>
          <p:cNvSpPr txBox="1"/>
          <p:nvPr/>
        </p:nvSpPr>
        <p:spPr>
          <a:xfrm>
            <a:off x="2520148" y="664689"/>
            <a:ext cx="2805384" cy="923330"/>
          </a:xfrm>
          <a:prstGeom prst="rect">
            <a:avLst/>
          </a:prstGeom>
          <a:noFill/>
        </p:spPr>
        <p:txBody>
          <a:bodyPr wrap="square" rtlCol="0">
            <a:spAutoFit/>
          </a:bodyPr>
          <a:lstStyle/>
          <a:p>
            <a:pPr marL="342900" indent="-342900">
              <a:buFontTx/>
              <a:buAutoNum type="arabicPeriod"/>
            </a:pPr>
            <a:r>
              <a:rPr lang="pl-PL" dirty="0" smtClean="0">
                <a:solidFill>
                  <a:prstClr val="black"/>
                </a:solidFill>
                <a:latin typeface="Arial" panose="020B0604020202020204" pitchFamily="34" charset="0"/>
                <a:cs typeface="Arial" panose="020B0604020202020204" pitchFamily="34" charset="0"/>
              </a:rPr>
              <a:t>Samochód zostaje</a:t>
            </a:r>
          </a:p>
          <a:p>
            <a:r>
              <a:rPr lang="pl-PL" dirty="0" smtClean="0">
                <a:solidFill>
                  <a:prstClr val="black"/>
                </a:solidFill>
                <a:latin typeface="Arial" panose="020B0604020202020204" pitchFamily="34" charset="0"/>
                <a:cs typeface="Arial" panose="020B0604020202020204" pitchFamily="34" charset="0"/>
              </a:rPr>
              <a:t>unieruchomiony</a:t>
            </a:r>
          </a:p>
          <a:p>
            <a:r>
              <a:rPr lang="pl-PL" dirty="0">
                <a:solidFill>
                  <a:prstClr val="black"/>
                </a:solidFill>
                <a:latin typeface="Arial" panose="020B0604020202020204" pitchFamily="34" charset="0"/>
                <a:cs typeface="Arial" panose="020B0604020202020204" pitchFamily="34" charset="0"/>
              </a:rPr>
              <a:t>n</a:t>
            </a:r>
            <a:r>
              <a:rPr lang="pl-PL" dirty="0" smtClean="0">
                <a:solidFill>
                  <a:prstClr val="black"/>
                </a:solidFill>
                <a:latin typeface="Arial" panose="020B0604020202020204" pitchFamily="34" charset="0"/>
                <a:cs typeface="Arial" panose="020B0604020202020204" pitchFamily="34" charset="0"/>
              </a:rPr>
              <a:t>a przejeździe</a:t>
            </a:r>
            <a:endParaRPr lang="pl-PL" dirty="0">
              <a:solidFill>
                <a:prstClr val="black"/>
              </a:solidFill>
              <a:latin typeface="Arial" panose="020B0604020202020204" pitchFamily="34" charset="0"/>
              <a:cs typeface="Arial" panose="020B0604020202020204" pitchFamily="34" charset="0"/>
            </a:endParaRPr>
          </a:p>
        </p:txBody>
      </p:sp>
      <p:sp>
        <p:nvSpPr>
          <p:cNvPr id="24" name="pole tekstowe 23"/>
          <p:cNvSpPr txBox="1"/>
          <p:nvPr/>
        </p:nvSpPr>
        <p:spPr>
          <a:xfrm>
            <a:off x="7473147" y="664689"/>
            <a:ext cx="3364742" cy="923330"/>
          </a:xfrm>
          <a:prstGeom prst="rect">
            <a:avLst/>
          </a:prstGeom>
          <a:noFill/>
        </p:spPr>
        <p:txBody>
          <a:bodyPr wrap="square" rtlCol="0">
            <a:spAutoFit/>
          </a:bodyPr>
          <a:lstStyle/>
          <a:p>
            <a:r>
              <a:rPr lang="pl-PL" dirty="0" smtClean="0">
                <a:solidFill>
                  <a:prstClr val="black"/>
                </a:solidFill>
                <a:latin typeface="Arial" panose="020B0604020202020204" pitchFamily="34" charset="0"/>
                <a:cs typeface="Arial" panose="020B0604020202020204" pitchFamily="34" charset="0"/>
              </a:rPr>
              <a:t>2. Kierowca dzwoni na nr 112, </a:t>
            </a:r>
          </a:p>
          <a:p>
            <a:r>
              <a:rPr lang="pl-PL" dirty="0">
                <a:solidFill>
                  <a:prstClr val="black"/>
                </a:solidFill>
                <a:latin typeface="Arial" panose="020B0604020202020204" pitchFamily="34" charset="0"/>
                <a:cs typeface="Arial" panose="020B0604020202020204" pitchFamily="34" charset="0"/>
              </a:rPr>
              <a:t>z</a:t>
            </a:r>
            <a:r>
              <a:rPr lang="pl-PL" dirty="0" smtClean="0">
                <a:solidFill>
                  <a:prstClr val="black"/>
                </a:solidFill>
                <a:latin typeface="Arial" panose="020B0604020202020204" pitchFamily="34" charset="0"/>
                <a:cs typeface="Arial" panose="020B0604020202020204" pitchFamily="34" charset="0"/>
              </a:rPr>
              <a:t>głasza zagrożenie</a:t>
            </a:r>
          </a:p>
          <a:p>
            <a:r>
              <a:rPr lang="pl-PL" dirty="0" smtClean="0">
                <a:solidFill>
                  <a:prstClr val="black"/>
                </a:solidFill>
                <a:latin typeface="Arial" panose="020B0604020202020204" pitchFamily="34" charset="0"/>
                <a:cs typeface="Arial" panose="020B0604020202020204" pitchFamily="34" charset="0"/>
              </a:rPr>
              <a:t>i podaje nr skrzyżowania</a:t>
            </a:r>
            <a:endParaRPr lang="pl-PL" dirty="0">
              <a:solidFill>
                <a:prstClr val="black"/>
              </a:solidFill>
              <a:latin typeface="Arial" panose="020B0604020202020204" pitchFamily="34" charset="0"/>
              <a:cs typeface="Arial" panose="020B0604020202020204" pitchFamily="34" charset="0"/>
            </a:endParaRPr>
          </a:p>
        </p:txBody>
      </p:sp>
      <p:sp>
        <p:nvSpPr>
          <p:cNvPr id="25" name="pole tekstowe 24"/>
          <p:cNvSpPr txBox="1"/>
          <p:nvPr/>
        </p:nvSpPr>
        <p:spPr>
          <a:xfrm>
            <a:off x="2520148" y="2135022"/>
            <a:ext cx="2781398" cy="1200329"/>
          </a:xfrm>
          <a:prstGeom prst="rect">
            <a:avLst/>
          </a:prstGeom>
          <a:noFill/>
        </p:spPr>
        <p:txBody>
          <a:bodyPr wrap="square" rtlCol="0">
            <a:spAutoFit/>
          </a:bodyPr>
          <a:lstStyle/>
          <a:p>
            <a:r>
              <a:rPr lang="pl-PL" dirty="0">
                <a:solidFill>
                  <a:prstClr val="black"/>
                </a:solidFill>
                <a:latin typeface="Arial" panose="020B0604020202020204" pitchFamily="34" charset="0"/>
                <a:cs typeface="Arial" panose="020B0604020202020204" pitchFamily="34" charset="0"/>
              </a:rPr>
              <a:t>3</a:t>
            </a:r>
            <a:r>
              <a:rPr lang="pl-PL" dirty="0" smtClean="0">
                <a:solidFill>
                  <a:prstClr val="black"/>
                </a:solidFill>
                <a:latin typeface="Arial" panose="020B0604020202020204" pitchFamily="34" charset="0"/>
                <a:cs typeface="Arial" panose="020B0604020202020204" pitchFamily="34" charset="0"/>
              </a:rPr>
              <a:t>. Operator nr 112 dzwoni do Ekspozytury </a:t>
            </a:r>
          </a:p>
          <a:p>
            <a:r>
              <a:rPr lang="pl-PL" dirty="0" smtClean="0">
                <a:solidFill>
                  <a:prstClr val="black"/>
                </a:solidFill>
                <a:latin typeface="Arial" panose="020B0604020202020204" pitchFamily="34" charset="0"/>
                <a:cs typeface="Arial" panose="020B0604020202020204" pitchFamily="34" charset="0"/>
              </a:rPr>
              <a:t>PKP Polskich Linii Kolejowych S.A.</a:t>
            </a:r>
            <a:endParaRPr lang="pl-PL" dirty="0">
              <a:solidFill>
                <a:prstClr val="black"/>
              </a:solidFill>
              <a:latin typeface="Arial" panose="020B0604020202020204" pitchFamily="34" charset="0"/>
              <a:cs typeface="Arial" panose="020B0604020202020204" pitchFamily="34" charset="0"/>
            </a:endParaRPr>
          </a:p>
        </p:txBody>
      </p:sp>
      <p:sp>
        <p:nvSpPr>
          <p:cNvPr id="26" name="pole tekstowe 25"/>
          <p:cNvSpPr txBox="1"/>
          <p:nvPr/>
        </p:nvSpPr>
        <p:spPr>
          <a:xfrm>
            <a:off x="7473147" y="2135784"/>
            <a:ext cx="2805384" cy="1200329"/>
          </a:xfrm>
          <a:prstGeom prst="rect">
            <a:avLst/>
          </a:prstGeom>
          <a:noFill/>
        </p:spPr>
        <p:txBody>
          <a:bodyPr wrap="square" rtlCol="0">
            <a:spAutoFit/>
          </a:bodyPr>
          <a:lstStyle/>
          <a:p>
            <a:r>
              <a:rPr lang="pl-PL" dirty="0" smtClean="0">
                <a:solidFill>
                  <a:prstClr val="black"/>
                </a:solidFill>
                <a:latin typeface="Arial" panose="020B0604020202020204" pitchFamily="34" charset="0"/>
                <a:cs typeface="Arial" panose="020B0604020202020204" pitchFamily="34" charset="0"/>
              </a:rPr>
              <a:t>4. Ekspozytura wydaje polecenie wstrzymania ruchu pociągów (ew. za pomocą RADIO STOP)</a:t>
            </a:r>
            <a:endParaRPr lang="pl-PL" dirty="0">
              <a:solidFill>
                <a:prstClr val="black"/>
              </a:solidFill>
              <a:latin typeface="Arial" panose="020B0604020202020204" pitchFamily="34" charset="0"/>
              <a:cs typeface="Arial" panose="020B0604020202020204" pitchFamily="34" charset="0"/>
            </a:endParaRPr>
          </a:p>
        </p:txBody>
      </p:sp>
      <p:sp>
        <p:nvSpPr>
          <p:cNvPr id="27" name="pole tekstowe 26"/>
          <p:cNvSpPr txBox="1"/>
          <p:nvPr/>
        </p:nvSpPr>
        <p:spPr>
          <a:xfrm>
            <a:off x="2520148" y="3634091"/>
            <a:ext cx="2966252" cy="923330"/>
          </a:xfrm>
          <a:prstGeom prst="rect">
            <a:avLst/>
          </a:prstGeom>
          <a:noFill/>
        </p:spPr>
        <p:txBody>
          <a:bodyPr wrap="square" rtlCol="0">
            <a:spAutoFit/>
          </a:bodyPr>
          <a:lstStyle/>
          <a:p>
            <a:r>
              <a:rPr lang="pl-PL" dirty="0" smtClean="0">
                <a:solidFill>
                  <a:prstClr val="black"/>
                </a:solidFill>
                <a:latin typeface="Arial" panose="020B0604020202020204" pitchFamily="34" charset="0"/>
                <a:cs typeface="Arial" panose="020B0604020202020204" pitchFamily="34" charset="0"/>
              </a:rPr>
              <a:t>5. Wstrzymany zostaje</a:t>
            </a:r>
          </a:p>
          <a:p>
            <a:r>
              <a:rPr lang="pl-PL" dirty="0">
                <a:solidFill>
                  <a:prstClr val="black"/>
                </a:solidFill>
                <a:latin typeface="Arial" panose="020B0604020202020204" pitchFamily="34" charset="0"/>
                <a:cs typeface="Arial" panose="020B0604020202020204" pitchFamily="34" charset="0"/>
              </a:rPr>
              <a:t>r</a:t>
            </a:r>
            <a:r>
              <a:rPr lang="pl-PL" dirty="0" smtClean="0">
                <a:solidFill>
                  <a:prstClr val="black"/>
                </a:solidFill>
                <a:latin typeface="Arial" panose="020B0604020202020204" pitchFamily="34" charset="0"/>
                <a:cs typeface="Arial" panose="020B0604020202020204" pitchFamily="34" charset="0"/>
              </a:rPr>
              <a:t>uch pociągów </a:t>
            </a:r>
          </a:p>
          <a:p>
            <a:r>
              <a:rPr lang="pl-PL" dirty="0" smtClean="0">
                <a:solidFill>
                  <a:prstClr val="black"/>
                </a:solidFill>
                <a:latin typeface="Arial" panose="020B0604020202020204" pitchFamily="34" charset="0"/>
                <a:cs typeface="Arial" panose="020B0604020202020204" pitchFamily="34" charset="0"/>
              </a:rPr>
              <a:t>na szlaku/stacji</a:t>
            </a:r>
          </a:p>
        </p:txBody>
      </p:sp>
      <p:grpSp>
        <p:nvGrpSpPr>
          <p:cNvPr id="5" name="Grupa 4"/>
          <p:cNvGrpSpPr/>
          <p:nvPr/>
        </p:nvGrpSpPr>
        <p:grpSpPr>
          <a:xfrm>
            <a:off x="677643" y="582442"/>
            <a:ext cx="1232706" cy="1244011"/>
            <a:chOff x="677642" y="1286841"/>
            <a:chExt cx="1537397" cy="1551496"/>
          </a:xfrm>
        </p:grpSpPr>
        <p:sp>
          <p:nvSpPr>
            <p:cNvPr id="13" name="Prostokąt zaokrąglony 12"/>
            <p:cNvSpPr/>
            <p:nvPr/>
          </p:nvSpPr>
          <p:spPr>
            <a:xfrm>
              <a:off x="677642" y="1286841"/>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15" name="Prostokąt zaokrąglony 14"/>
            <p:cNvSpPr/>
            <p:nvPr/>
          </p:nvSpPr>
          <p:spPr>
            <a:xfrm>
              <a:off x="758030" y="1369088"/>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sp>
          <p:nvSpPr>
            <p:cNvPr id="28" name="Prostokąt 27"/>
            <p:cNvSpPr/>
            <p:nvPr/>
          </p:nvSpPr>
          <p:spPr>
            <a:xfrm>
              <a:off x="1336273" y="1599107"/>
              <a:ext cx="230060" cy="974760"/>
            </a:xfrm>
            <a:prstGeom prst="rect">
              <a:avLst/>
            </a:prstGeom>
            <a:solidFill>
              <a:schemeClr val="tx1">
                <a:lumMod val="50000"/>
                <a:lumOff val="50000"/>
              </a:schemeClr>
            </a:solidFill>
            <a:ln>
              <a:noFill/>
            </a:ln>
          </p:spPr>
          <p:style>
            <a:lnRef idx="2">
              <a:schemeClr val="accent3">
                <a:shade val="50000"/>
              </a:schemeClr>
            </a:lnRef>
            <a:fillRef idx="1003">
              <a:schemeClr val="lt2"/>
            </a:fillRef>
            <a:effectRef idx="0">
              <a:schemeClr val="accent3"/>
            </a:effectRef>
            <a:fontRef idx="minor">
              <a:schemeClr val="lt1"/>
            </a:fontRef>
          </p:style>
          <p:txBody>
            <a:bodyPr rtlCol="0" anchor="ctr"/>
            <a:lstStyle/>
            <a:p>
              <a:pPr algn="ctr"/>
              <a:endParaRPr lang="pl-PL">
                <a:solidFill>
                  <a:prstClr val="white"/>
                </a:solidFill>
              </a:endParaRPr>
            </a:p>
          </p:txBody>
        </p:sp>
        <p:cxnSp>
          <p:nvCxnSpPr>
            <p:cNvPr id="31" name="Łącznik prosty 30"/>
            <p:cNvCxnSpPr/>
            <p:nvPr/>
          </p:nvCxnSpPr>
          <p:spPr>
            <a:xfrm>
              <a:off x="921461" y="2015419"/>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34" name="Prostokąt zaokrąglony 33"/>
            <p:cNvSpPr/>
            <p:nvPr/>
          </p:nvSpPr>
          <p:spPr>
            <a:xfrm>
              <a:off x="1471613" y="1953507"/>
              <a:ext cx="71437" cy="214312"/>
            </a:xfrm>
            <a:prstGeom prst="roundRect">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prstClr val="white"/>
                </a:solidFill>
              </a:endParaRPr>
            </a:p>
          </p:txBody>
        </p:sp>
        <p:cxnSp>
          <p:nvCxnSpPr>
            <p:cNvPr id="32" name="Łącznik prosty 31"/>
            <p:cNvCxnSpPr/>
            <p:nvPr/>
          </p:nvCxnSpPr>
          <p:spPr>
            <a:xfrm>
              <a:off x="921461" y="2086578"/>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33" name="Prostokąt zaokrąglony 32"/>
            <p:cNvSpPr/>
            <p:nvPr/>
          </p:nvSpPr>
          <p:spPr>
            <a:xfrm>
              <a:off x="1469683" y="2015419"/>
              <a:ext cx="75295" cy="96079"/>
            </a:xfrm>
            <a:prstGeom prst="round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baseline="-25000" dirty="0">
                <a:solidFill>
                  <a:prstClr val="white"/>
                </a:solidFill>
              </a:endParaRPr>
            </a:p>
          </p:txBody>
        </p:sp>
        <p:grpSp>
          <p:nvGrpSpPr>
            <p:cNvPr id="35" name="Grupa 34"/>
            <p:cNvGrpSpPr/>
            <p:nvPr/>
          </p:nvGrpSpPr>
          <p:grpSpPr>
            <a:xfrm>
              <a:off x="1230883" y="1843574"/>
              <a:ext cx="422653" cy="81997"/>
              <a:chOff x="855133" y="5257800"/>
              <a:chExt cx="3884088" cy="753533"/>
            </a:xfrm>
          </p:grpSpPr>
          <p:sp>
            <p:nvSpPr>
              <p:cNvPr id="36" name="Prostokąt z rogami zaokrąglonymi z jednej strony 35"/>
              <p:cNvSpPr/>
              <p:nvPr/>
            </p:nvSpPr>
            <p:spPr>
              <a:xfrm>
                <a:off x="855133" y="5257800"/>
                <a:ext cx="508000" cy="753533"/>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37" name="Prostokąt 36"/>
              <p:cNvSpPr/>
              <p:nvPr/>
            </p:nvSpPr>
            <p:spPr>
              <a:xfrm>
                <a:off x="1013886"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38" name="Prostokąt 37"/>
              <p:cNvSpPr/>
              <p:nvPr/>
            </p:nvSpPr>
            <p:spPr>
              <a:xfrm>
                <a:off x="1758953"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39" name="Elipsa 38"/>
              <p:cNvSpPr/>
              <p:nvPr/>
            </p:nvSpPr>
            <p:spPr>
              <a:xfrm>
                <a:off x="1073153" y="5389033"/>
                <a:ext cx="101600" cy="1016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pic>
            <p:nvPicPr>
              <p:cNvPr id="40" name="Obraz 3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1185" y="5714768"/>
                <a:ext cx="408602" cy="102064"/>
              </a:xfrm>
              <a:prstGeom prst="rect">
                <a:avLst/>
              </a:prstGeom>
            </p:spPr>
          </p:pic>
          <p:sp>
            <p:nvSpPr>
              <p:cNvPr id="41" name="Prostokąt 40"/>
              <p:cNvSpPr/>
              <p:nvPr/>
            </p:nvSpPr>
            <p:spPr>
              <a:xfrm>
                <a:off x="2504020"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42" name="Prostokąt 41"/>
              <p:cNvSpPr/>
              <p:nvPr/>
            </p:nvSpPr>
            <p:spPr>
              <a:xfrm>
                <a:off x="3249087"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3" name="Prostokąt 42"/>
              <p:cNvSpPr/>
              <p:nvPr/>
            </p:nvSpPr>
            <p:spPr>
              <a:xfrm>
                <a:off x="3994154"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sp>
          <p:nvSpPr>
            <p:cNvPr id="45" name="Prostokąt z rogami zaokrąglonymi z jednej strony 44"/>
            <p:cNvSpPr/>
            <p:nvPr/>
          </p:nvSpPr>
          <p:spPr>
            <a:xfrm flipH="1">
              <a:off x="1615532" y="2229731"/>
              <a:ext cx="55279" cy="81997"/>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46" name="Prostokąt 45"/>
            <p:cNvSpPr/>
            <p:nvPr/>
          </p:nvSpPr>
          <p:spPr>
            <a:xfrm flipH="1">
              <a:off x="1572460"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47" name="Prostokąt 46"/>
            <p:cNvSpPr/>
            <p:nvPr/>
          </p:nvSpPr>
          <p:spPr>
            <a:xfrm flipH="1">
              <a:off x="1491385"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8" name="Elipsa 47"/>
            <p:cNvSpPr/>
            <p:nvPr/>
          </p:nvSpPr>
          <p:spPr>
            <a:xfrm flipH="1">
              <a:off x="1636031" y="2244011"/>
              <a:ext cx="11056" cy="1105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sp>
          <p:nvSpPr>
            <p:cNvPr id="50" name="Prostokąt 49"/>
            <p:cNvSpPr/>
            <p:nvPr/>
          </p:nvSpPr>
          <p:spPr>
            <a:xfrm flipH="1">
              <a:off x="1410309"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51" name="Prostokąt 50"/>
            <p:cNvSpPr/>
            <p:nvPr/>
          </p:nvSpPr>
          <p:spPr>
            <a:xfrm flipH="1">
              <a:off x="1329234"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52" name="Prostokąt 51"/>
            <p:cNvSpPr/>
            <p:nvPr/>
          </p:nvSpPr>
          <p:spPr>
            <a:xfrm flipH="1">
              <a:off x="1248158"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grpSp>
        <p:nvGrpSpPr>
          <p:cNvPr id="18" name="Grupa 17"/>
          <p:cNvGrpSpPr/>
          <p:nvPr/>
        </p:nvGrpSpPr>
        <p:grpSpPr>
          <a:xfrm>
            <a:off x="5630642" y="582442"/>
            <a:ext cx="1235825" cy="1247158"/>
            <a:chOff x="5630642" y="777176"/>
            <a:chExt cx="1537397" cy="1551496"/>
          </a:xfrm>
        </p:grpSpPr>
        <p:sp>
          <p:nvSpPr>
            <p:cNvPr id="20" name="Prostokąt zaokrąglony 19"/>
            <p:cNvSpPr/>
            <p:nvPr/>
          </p:nvSpPr>
          <p:spPr>
            <a:xfrm>
              <a:off x="5630642" y="777176"/>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1" name="Prostokąt zaokrąglony 20"/>
            <p:cNvSpPr/>
            <p:nvPr/>
          </p:nvSpPr>
          <p:spPr>
            <a:xfrm>
              <a:off x="5711030" y="859423"/>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grpSp>
          <p:nvGrpSpPr>
            <p:cNvPr id="10" name="Grupa 9"/>
            <p:cNvGrpSpPr/>
            <p:nvPr/>
          </p:nvGrpSpPr>
          <p:grpSpPr>
            <a:xfrm>
              <a:off x="6036878" y="1689519"/>
              <a:ext cx="201449" cy="446642"/>
              <a:chOff x="5986442" y="1893300"/>
              <a:chExt cx="239574" cy="531173"/>
            </a:xfrm>
          </p:grpSpPr>
          <p:grpSp>
            <p:nvGrpSpPr>
              <p:cNvPr id="6" name="Grupa 5"/>
              <p:cNvGrpSpPr/>
              <p:nvPr/>
            </p:nvGrpSpPr>
            <p:grpSpPr>
              <a:xfrm>
                <a:off x="5986442" y="1893300"/>
                <a:ext cx="239574" cy="531173"/>
                <a:chOff x="5986442" y="1748684"/>
                <a:chExt cx="304800" cy="675789"/>
              </a:xfrm>
            </p:grpSpPr>
            <p:sp>
              <p:nvSpPr>
                <p:cNvPr id="54" name="Prostokąt zaokrąglony 53"/>
                <p:cNvSpPr/>
                <p:nvPr/>
              </p:nvSpPr>
              <p:spPr>
                <a:xfrm>
                  <a:off x="5986442" y="1748684"/>
                  <a:ext cx="304800" cy="675789"/>
                </a:xfrm>
                <a:prstGeom prst="roundRect">
                  <a:avLst/>
                </a:prstGeom>
                <a:solidFill>
                  <a:schemeClr val="bg1">
                    <a:lumMod val="50000"/>
                  </a:schemeClr>
                </a:solidFill>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sp>
              <p:nvSpPr>
                <p:cNvPr id="53" name="Prostokąt zaokrąglony 52"/>
                <p:cNvSpPr/>
                <p:nvPr/>
              </p:nvSpPr>
              <p:spPr>
                <a:xfrm>
                  <a:off x="5986443" y="1748684"/>
                  <a:ext cx="304799" cy="625511"/>
                </a:xfrm>
                <a:prstGeom prst="roundRect">
                  <a:avLst/>
                </a:prstGeom>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500" dirty="0">
                    <a:solidFill>
                      <a:prstClr val="white"/>
                    </a:solidFill>
                  </a:endParaRPr>
                </a:p>
              </p:txBody>
            </p:sp>
            <p:graphicFrame>
              <p:nvGraphicFramePr>
                <p:cNvPr id="4" name="Obiekt 3"/>
                <p:cNvGraphicFramePr>
                  <a:graphicFrameLocks noChangeAspect="1"/>
                </p:cNvGraphicFramePr>
                <p:nvPr>
                  <p:extLst/>
                </p:nvPr>
              </p:nvGraphicFramePr>
              <p:xfrm>
                <a:off x="6070363" y="1798781"/>
                <a:ext cx="149761" cy="140063"/>
              </p:xfrm>
              <a:graphic>
                <a:graphicData uri="http://schemas.openxmlformats.org/presentationml/2006/ole">
                  <mc:AlternateContent xmlns:mc="http://schemas.openxmlformats.org/markup-compatibility/2006">
                    <mc:Choice xmlns:v="urn:schemas-microsoft-com:vml" Requires="v">
                      <p:oleObj spid="_x0000_s2754" name="CorelDRAW" r:id="rId4" imgW="2328313" imgH="2177833" progId="CorelDRAW.Graphic.14">
                        <p:embed/>
                      </p:oleObj>
                    </mc:Choice>
                    <mc:Fallback>
                      <p:oleObj name="CorelDRAW" r:id="rId4" imgW="2328313" imgH="2177833" progId="CorelDRAW.Graphic.14">
                        <p:embed/>
                        <p:pic>
                          <p:nvPicPr>
                            <p:cNvPr id="0" name=""/>
                            <p:cNvPicPr/>
                            <p:nvPr/>
                          </p:nvPicPr>
                          <p:blipFill>
                            <a:blip r:embed="rId5"/>
                            <a:stretch>
                              <a:fillRect/>
                            </a:stretch>
                          </p:blipFill>
                          <p:spPr>
                            <a:xfrm>
                              <a:off x="6070363" y="1798781"/>
                              <a:ext cx="149761" cy="140063"/>
                            </a:xfrm>
                            <a:prstGeom prst="rect">
                              <a:avLst/>
                            </a:prstGeom>
                          </p:spPr>
                        </p:pic>
                      </p:oleObj>
                    </mc:Fallback>
                  </mc:AlternateContent>
                </a:graphicData>
              </a:graphic>
            </p:graphicFrame>
          </p:grpSp>
          <p:graphicFrame>
            <p:nvGraphicFramePr>
              <p:cNvPr id="8" name="Obiekt 7"/>
              <p:cNvGraphicFramePr>
                <a:graphicFrameLocks noChangeAspect="1"/>
              </p:cNvGraphicFramePr>
              <p:nvPr>
                <p:extLst/>
              </p:nvPr>
            </p:nvGraphicFramePr>
            <p:xfrm>
              <a:off x="6009694" y="2216508"/>
              <a:ext cx="193069" cy="95220"/>
            </p:xfrm>
            <a:graphic>
              <a:graphicData uri="http://schemas.openxmlformats.org/presentationml/2006/ole">
                <mc:AlternateContent xmlns:mc="http://schemas.openxmlformats.org/markup-compatibility/2006">
                  <mc:Choice xmlns:v="urn:schemas-microsoft-com:vml" Requires="v">
                    <p:oleObj spid="_x0000_s2755" name="CorelDRAW" r:id="rId6" imgW="1515752" imgH="748048" progId="CorelDRAW.Graphic.14">
                      <p:embed/>
                    </p:oleObj>
                  </mc:Choice>
                  <mc:Fallback>
                    <p:oleObj name="CorelDRAW" r:id="rId6" imgW="1515752" imgH="748048" progId="CorelDRAW.Graphic.14">
                      <p:embed/>
                      <p:pic>
                        <p:nvPicPr>
                          <p:cNvPr id="0" name=""/>
                          <p:cNvPicPr/>
                          <p:nvPr/>
                        </p:nvPicPr>
                        <p:blipFill>
                          <a:blip r:embed="rId7"/>
                          <a:stretch>
                            <a:fillRect/>
                          </a:stretch>
                        </p:blipFill>
                        <p:spPr>
                          <a:xfrm>
                            <a:off x="6009694" y="2216508"/>
                            <a:ext cx="193069" cy="95220"/>
                          </a:xfrm>
                          <a:prstGeom prst="rect">
                            <a:avLst/>
                          </a:prstGeom>
                        </p:spPr>
                      </p:pic>
                    </p:oleObj>
                  </mc:Fallback>
                </mc:AlternateContent>
              </a:graphicData>
            </a:graphic>
          </p:graphicFrame>
        </p:grpSp>
        <p:graphicFrame>
          <p:nvGraphicFramePr>
            <p:cNvPr id="11" name="Obiekt 10"/>
            <p:cNvGraphicFramePr>
              <a:graphicFrameLocks noChangeAspect="1"/>
            </p:cNvGraphicFramePr>
            <p:nvPr>
              <p:extLst/>
            </p:nvPr>
          </p:nvGraphicFramePr>
          <p:xfrm>
            <a:off x="6036878" y="1008353"/>
            <a:ext cx="878314" cy="1227694"/>
          </p:xfrm>
          <a:graphic>
            <a:graphicData uri="http://schemas.openxmlformats.org/presentationml/2006/ole">
              <mc:AlternateContent xmlns:mc="http://schemas.openxmlformats.org/markup-compatibility/2006">
                <mc:Choice xmlns:v="urn:schemas-microsoft-com:vml" Requires="v">
                  <p:oleObj spid="_x0000_s2756" name="CorelDRAW" r:id="rId8" imgW="3151991" imgH="4406205" progId="CorelDRAW.Graphic.14">
                    <p:embed/>
                  </p:oleObj>
                </mc:Choice>
                <mc:Fallback>
                  <p:oleObj name="CorelDRAW" r:id="rId8" imgW="3151991" imgH="4406205" progId="CorelDRAW.Graphic.14">
                    <p:embed/>
                    <p:pic>
                      <p:nvPicPr>
                        <p:cNvPr id="0" name=""/>
                        <p:cNvPicPr/>
                        <p:nvPr/>
                      </p:nvPicPr>
                      <p:blipFill>
                        <a:blip r:embed="rId9"/>
                        <a:stretch>
                          <a:fillRect/>
                        </a:stretch>
                      </p:blipFill>
                      <p:spPr>
                        <a:xfrm>
                          <a:off x="6036878" y="1008353"/>
                          <a:ext cx="878314" cy="1227694"/>
                        </a:xfrm>
                        <a:prstGeom prst="rect">
                          <a:avLst/>
                        </a:prstGeom>
                      </p:spPr>
                    </p:pic>
                  </p:oleObj>
                </mc:Fallback>
              </mc:AlternateContent>
            </a:graphicData>
          </a:graphic>
        </p:graphicFrame>
        <p:graphicFrame>
          <p:nvGraphicFramePr>
            <p:cNvPr id="14" name="Obiekt 13"/>
            <p:cNvGraphicFramePr>
              <a:graphicFrameLocks noChangeAspect="1"/>
            </p:cNvGraphicFramePr>
            <p:nvPr>
              <p:extLst/>
            </p:nvPr>
          </p:nvGraphicFramePr>
          <p:xfrm>
            <a:off x="5822656" y="907544"/>
            <a:ext cx="581228" cy="426365"/>
          </p:xfrm>
          <a:graphic>
            <a:graphicData uri="http://schemas.openxmlformats.org/presentationml/2006/ole">
              <mc:AlternateContent xmlns:mc="http://schemas.openxmlformats.org/markup-compatibility/2006">
                <mc:Choice xmlns:v="urn:schemas-microsoft-com:vml" Requires="v">
                  <p:oleObj spid="_x0000_s2757" name="CorelDRAW" r:id="rId10" imgW="4707188" imgH="3452418" progId="CorelDRAW.Graphic.14">
                    <p:embed/>
                  </p:oleObj>
                </mc:Choice>
                <mc:Fallback>
                  <p:oleObj name="CorelDRAW" r:id="rId10" imgW="4707188" imgH="3452418" progId="CorelDRAW.Graphic.14">
                    <p:embed/>
                    <p:pic>
                      <p:nvPicPr>
                        <p:cNvPr id="0" name=""/>
                        <p:cNvPicPr/>
                        <p:nvPr/>
                      </p:nvPicPr>
                      <p:blipFill>
                        <a:blip r:embed="rId11"/>
                        <a:stretch>
                          <a:fillRect/>
                        </a:stretch>
                      </p:blipFill>
                      <p:spPr>
                        <a:xfrm>
                          <a:off x="5822656" y="907544"/>
                          <a:ext cx="581228" cy="426365"/>
                        </a:xfrm>
                        <a:prstGeom prst="rect">
                          <a:avLst/>
                        </a:prstGeom>
                      </p:spPr>
                    </p:pic>
                  </p:oleObj>
                </mc:Fallback>
              </mc:AlternateContent>
            </a:graphicData>
          </a:graphic>
        </p:graphicFrame>
      </p:grpSp>
      <p:grpSp>
        <p:nvGrpSpPr>
          <p:cNvPr id="7" name="Grupa 6"/>
          <p:cNvGrpSpPr/>
          <p:nvPr/>
        </p:nvGrpSpPr>
        <p:grpSpPr>
          <a:xfrm>
            <a:off x="677642" y="2046821"/>
            <a:ext cx="1232707" cy="1244012"/>
            <a:chOff x="677642" y="2495909"/>
            <a:chExt cx="1537397" cy="1551496"/>
          </a:xfrm>
        </p:grpSpPr>
        <p:sp>
          <p:nvSpPr>
            <p:cNvPr id="16" name="Prostokąt zaokrąglony 15"/>
            <p:cNvSpPr/>
            <p:nvPr/>
          </p:nvSpPr>
          <p:spPr>
            <a:xfrm>
              <a:off x="677642" y="2495909"/>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17" name="Prostokąt zaokrąglony 16"/>
            <p:cNvSpPr/>
            <p:nvPr/>
          </p:nvSpPr>
          <p:spPr>
            <a:xfrm>
              <a:off x="758030" y="2578156"/>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dirty="0">
                <a:solidFill>
                  <a:prstClr val="white"/>
                </a:solidFill>
              </a:endParaRPr>
            </a:p>
          </p:txBody>
        </p:sp>
        <p:grpSp>
          <p:nvGrpSpPr>
            <p:cNvPr id="56" name="Grupa 55"/>
            <p:cNvGrpSpPr/>
            <p:nvPr/>
          </p:nvGrpSpPr>
          <p:grpSpPr>
            <a:xfrm>
              <a:off x="828499" y="2916032"/>
              <a:ext cx="306507" cy="679572"/>
              <a:chOff x="5986442" y="1893300"/>
              <a:chExt cx="239574" cy="531173"/>
            </a:xfrm>
          </p:grpSpPr>
          <p:grpSp>
            <p:nvGrpSpPr>
              <p:cNvPr id="57" name="Grupa 56"/>
              <p:cNvGrpSpPr/>
              <p:nvPr/>
            </p:nvGrpSpPr>
            <p:grpSpPr>
              <a:xfrm>
                <a:off x="5986442" y="1893300"/>
                <a:ext cx="239574" cy="531173"/>
                <a:chOff x="5986442" y="1748684"/>
                <a:chExt cx="304800" cy="675789"/>
              </a:xfrm>
            </p:grpSpPr>
            <p:sp>
              <p:nvSpPr>
                <p:cNvPr id="59" name="Prostokąt zaokrąglony 58"/>
                <p:cNvSpPr/>
                <p:nvPr/>
              </p:nvSpPr>
              <p:spPr>
                <a:xfrm>
                  <a:off x="5986442" y="1748684"/>
                  <a:ext cx="304800" cy="675789"/>
                </a:xfrm>
                <a:prstGeom prst="roundRect">
                  <a:avLst/>
                </a:prstGeom>
                <a:solidFill>
                  <a:schemeClr val="bg1">
                    <a:lumMod val="50000"/>
                  </a:schemeClr>
                </a:solidFill>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sp>
              <p:nvSpPr>
                <p:cNvPr id="60" name="Prostokąt zaokrąglony 59"/>
                <p:cNvSpPr/>
                <p:nvPr/>
              </p:nvSpPr>
              <p:spPr>
                <a:xfrm>
                  <a:off x="5986443" y="1748684"/>
                  <a:ext cx="304799" cy="625511"/>
                </a:xfrm>
                <a:prstGeom prst="roundRect">
                  <a:avLst/>
                </a:prstGeom>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500" dirty="0">
                    <a:solidFill>
                      <a:prstClr val="white"/>
                    </a:solidFill>
                  </a:endParaRPr>
                </a:p>
              </p:txBody>
            </p:sp>
            <p:graphicFrame>
              <p:nvGraphicFramePr>
                <p:cNvPr id="61" name="Obiekt 60"/>
                <p:cNvGraphicFramePr>
                  <a:graphicFrameLocks noChangeAspect="1"/>
                </p:cNvGraphicFramePr>
                <p:nvPr>
                  <p:extLst/>
                </p:nvPr>
              </p:nvGraphicFramePr>
              <p:xfrm>
                <a:off x="6070363" y="1798781"/>
                <a:ext cx="149761" cy="140063"/>
              </p:xfrm>
              <a:graphic>
                <a:graphicData uri="http://schemas.openxmlformats.org/presentationml/2006/ole">
                  <mc:AlternateContent xmlns:mc="http://schemas.openxmlformats.org/markup-compatibility/2006">
                    <mc:Choice xmlns:v="urn:schemas-microsoft-com:vml" Requires="v">
                      <p:oleObj spid="_x0000_s2758" name="CorelDRAW" r:id="rId12" imgW="2328313" imgH="2177833" progId="CorelDRAW.Graphic.14">
                        <p:embed/>
                      </p:oleObj>
                    </mc:Choice>
                    <mc:Fallback>
                      <p:oleObj name="CorelDRAW" r:id="rId12" imgW="2328313" imgH="2177833" progId="CorelDRAW.Graphic.14">
                        <p:embed/>
                        <p:pic>
                          <p:nvPicPr>
                            <p:cNvPr id="0" name=""/>
                            <p:cNvPicPr/>
                            <p:nvPr/>
                          </p:nvPicPr>
                          <p:blipFill>
                            <a:blip r:embed="rId5"/>
                            <a:stretch>
                              <a:fillRect/>
                            </a:stretch>
                          </p:blipFill>
                          <p:spPr>
                            <a:xfrm>
                              <a:off x="6070363" y="1798781"/>
                              <a:ext cx="149761" cy="140063"/>
                            </a:xfrm>
                            <a:prstGeom prst="rect">
                              <a:avLst/>
                            </a:prstGeom>
                          </p:spPr>
                        </p:pic>
                      </p:oleObj>
                    </mc:Fallback>
                  </mc:AlternateContent>
                </a:graphicData>
              </a:graphic>
            </p:graphicFrame>
          </p:grpSp>
          <p:graphicFrame>
            <p:nvGraphicFramePr>
              <p:cNvPr id="58" name="Obiekt 57"/>
              <p:cNvGraphicFramePr>
                <a:graphicFrameLocks noChangeAspect="1"/>
              </p:cNvGraphicFramePr>
              <p:nvPr>
                <p:extLst/>
              </p:nvPr>
            </p:nvGraphicFramePr>
            <p:xfrm>
              <a:off x="6009694" y="2216508"/>
              <a:ext cx="193069" cy="95220"/>
            </p:xfrm>
            <a:graphic>
              <a:graphicData uri="http://schemas.openxmlformats.org/presentationml/2006/ole">
                <mc:AlternateContent xmlns:mc="http://schemas.openxmlformats.org/markup-compatibility/2006">
                  <mc:Choice xmlns:v="urn:schemas-microsoft-com:vml" Requires="v">
                    <p:oleObj spid="_x0000_s2759" name="CorelDRAW" r:id="rId13" imgW="1515752" imgH="748048" progId="CorelDRAW.Graphic.14">
                      <p:embed/>
                    </p:oleObj>
                  </mc:Choice>
                  <mc:Fallback>
                    <p:oleObj name="CorelDRAW" r:id="rId13" imgW="1515752" imgH="748048" progId="CorelDRAW.Graphic.14">
                      <p:embed/>
                      <p:pic>
                        <p:nvPicPr>
                          <p:cNvPr id="0" name=""/>
                          <p:cNvPicPr/>
                          <p:nvPr/>
                        </p:nvPicPr>
                        <p:blipFill>
                          <a:blip r:embed="rId7"/>
                          <a:stretch>
                            <a:fillRect/>
                          </a:stretch>
                        </p:blipFill>
                        <p:spPr>
                          <a:xfrm>
                            <a:off x="6009694" y="2216508"/>
                            <a:ext cx="193069" cy="95220"/>
                          </a:xfrm>
                          <a:prstGeom prst="rect">
                            <a:avLst/>
                          </a:prstGeom>
                        </p:spPr>
                      </p:pic>
                    </p:oleObj>
                  </mc:Fallback>
                </mc:AlternateContent>
              </a:graphicData>
            </a:graphic>
          </p:graphicFrame>
        </p:grpSp>
        <p:grpSp>
          <p:nvGrpSpPr>
            <p:cNvPr id="64" name="Grupa 63"/>
            <p:cNvGrpSpPr/>
            <p:nvPr/>
          </p:nvGrpSpPr>
          <p:grpSpPr>
            <a:xfrm>
              <a:off x="1675357" y="2916032"/>
              <a:ext cx="306507" cy="679572"/>
              <a:chOff x="5986442" y="1748684"/>
              <a:chExt cx="304800" cy="675789"/>
            </a:xfrm>
          </p:grpSpPr>
          <p:sp>
            <p:nvSpPr>
              <p:cNvPr id="66" name="Prostokąt zaokrąglony 65"/>
              <p:cNvSpPr/>
              <p:nvPr/>
            </p:nvSpPr>
            <p:spPr>
              <a:xfrm>
                <a:off x="5986442" y="1748684"/>
                <a:ext cx="304800" cy="675789"/>
              </a:xfrm>
              <a:prstGeom prst="roundRect">
                <a:avLst/>
              </a:prstGeom>
              <a:solidFill>
                <a:schemeClr val="bg1">
                  <a:lumMod val="50000"/>
                </a:schemeClr>
              </a:solidFill>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sp>
            <p:nvSpPr>
              <p:cNvPr id="67" name="Prostokąt zaokrąglony 66"/>
              <p:cNvSpPr/>
              <p:nvPr/>
            </p:nvSpPr>
            <p:spPr>
              <a:xfrm>
                <a:off x="5986443" y="1748684"/>
                <a:ext cx="304799" cy="625511"/>
              </a:xfrm>
              <a:prstGeom prst="roundRect">
                <a:avLst/>
              </a:prstGeom>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500" dirty="0">
                  <a:solidFill>
                    <a:prstClr val="white"/>
                  </a:solidFill>
                </a:endParaRPr>
              </a:p>
            </p:txBody>
          </p:sp>
          <p:graphicFrame>
            <p:nvGraphicFramePr>
              <p:cNvPr id="68" name="Obiekt 67"/>
              <p:cNvGraphicFramePr>
                <a:graphicFrameLocks noChangeAspect="1"/>
              </p:cNvGraphicFramePr>
              <p:nvPr>
                <p:extLst/>
              </p:nvPr>
            </p:nvGraphicFramePr>
            <p:xfrm>
              <a:off x="6070363" y="1798781"/>
              <a:ext cx="149761" cy="140063"/>
            </p:xfrm>
            <a:graphic>
              <a:graphicData uri="http://schemas.openxmlformats.org/presentationml/2006/ole">
                <mc:AlternateContent xmlns:mc="http://schemas.openxmlformats.org/markup-compatibility/2006">
                  <mc:Choice xmlns:v="urn:schemas-microsoft-com:vml" Requires="v">
                    <p:oleObj spid="_x0000_s2760" name="CorelDRAW" r:id="rId14" imgW="2328313" imgH="2177833" progId="CorelDRAW.Graphic.14">
                      <p:embed/>
                    </p:oleObj>
                  </mc:Choice>
                  <mc:Fallback>
                    <p:oleObj name="CorelDRAW" r:id="rId14" imgW="2328313" imgH="2177833" progId="CorelDRAW.Graphic.14">
                      <p:embed/>
                      <p:pic>
                        <p:nvPicPr>
                          <p:cNvPr id="0" name=""/>
                          <p:cNvPicPr/>
                          <p:nvPr/>
                        </p:nvPicPr>
                        <p:blipFill>
                          <a:blip r:embed="rId5"/>
                          <a:stretch>
                            <a:fillRect/>
                          </a:stretch>
                        </p:blipFill>
                        <p:spPr>
                          <a:xfrm>
                            <a:off x="6070363" y="1798781"/>
                            <a:ext cx="149761" cy="140063"/>
                          </a:xfrm>
                          <a:prstGeom prst="rect">
                            <a:avLst/>
                          </a:prstGeom>
                        </p:spPr>
                      </p:pic>
                    </p:oleObj>
                  </mc:Fallback>
                </mc:AlternateContent>
              </a:graphicData>
            </a:graphic>
          </p:graphicFrame>
        </p:grpSp>
        <p:sp>
          <p:nvSpPr>
            <p:cNvPr id="30" name="pole tekstowe 29"/>
            <p:cNvSpPr txBox="1"/>
            <p:nvPr/>
          </p:nvSpPr>
          <p:spPr>
            <a:xfrm>
              <a:off x="1593406" y="3259644"/>
              <a:ext cx="621631" cy="268696"/>
            </a:xfrm>
            <a:prstGeom prst="rect">
              <a:avLst/>
            </a:prstGeom>
            <a:noFill/>
          </p:spPr>
          <p:txBody>
            <a:bodyPr wrap="square" rtlCol="0">
              <a:spAutoFit/>
            </a:bodyPr>
            <a:lstStyle/>
            <a:p>
              <a:r>
                <a:rPr lang="pl-PL" sz="800" b="1" dirty="0" smtClean="0">
                  <a:solidFill>
                    <a:prstClr val="white"/>
                  </a:solidFill>
                  <a:latin typeface="Arial" panose="020B0604020202020204" pitchFamily="34" charset="0"/>
                  <a:cs typeface="Arial" panose="020B0604020202020204" pitchFamily="34" charset="0"/>
                </a:rPr>
                <a:t>PLK</a:t>
              </a:r>
              <a:endParaRPr lang="pl-PL" sz="800" b="1" dirty="0">
                <a:solidFill>
                  <a:prstClr val="white"/>
                </a:solidFill>
                <a:latin typeface="Arial" panose="020B0604020202020204" pitchFamily="34" charset="0"/>
                <a:cs typeface="Arial" panose="020B0604020202020204" pitchFamily="34" charset="0"/>
              </a:endParaRPr>
            </a:p>
          </p:txBody>
        </p:sp>
        <p:sp>
          <p:nvSpPr>
            <p:cNvPr id="44" name="Elipsa 43"/>
            <p:cNvSpPr/>
            <p:nvPr/>
          </p:nvSpPr>
          <p:spPr>
            <a:xfrm>
              <a:off x="1160585" y="2916032"/>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69" name="Elipsa 68"/>
            <p:cNvSpPr/>
            <p:nvPr/>
          </p:nvSpPr>
          <p:spPr>
            <a:xfrm>
              <a:off x="1257743" y="2855399"/>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70" name="Elipsa 69"/>
            <p:cNvSpPr/>
            <p:nvPr/>
          </p:nvSpPr>
          <p:spPr>
            <a:xfrm>
              <a:off x="1379551" y="2829602"/>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71" name="Elipsa 70"/>
            <p:cNvSpPr/>
            <p:nvPr/>
          </p:nvSpPr>
          <p:spPr>
            <a:xfrm>
              <a:off x="1501359" y="2854790"/>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72" name="Elipsa 71"/>
            <p:cNvSpPr/>
            <p:nvPr/>
          </p:nvSpPr>
          <p:spPr>
            <a:xfrm>
              <a:off x="1601785" y="2916032"/>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grpSp>
      <p:grpSp>
        <p:nvGrpSpPr>
          <p:cNvPr id="19" name="Grupa 18"/>
          <p:cNvGrpSpPr/>
          <p:nvPr/>
        </p:nvGrpSpPr>
        <p:grpSpPr>
          <a:xfrm>
            <a:off x="5630642" y="2047583"/>
            <a:ext cx="1235825" cy="1247158"/>
            <a:chOff x="5630642" y="2495909"/>
            <a:chExt cx="1537397" cy="1551496"/>
          </a:xfrm>
        </p:grpSpPr>
        <p:sp>
          <p:nvSpPr>
            <p:cNvPr id="22" name="Prostokąt zaokrąglony 21"/>
            <p:cNvSpPr/>
            <p:nvPr/>
          </p:nvSpPr>
          <p:spPr>
            <a:xfrm>
              <a:off x="5630642" y="2495909"/>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3" name="Prostokąt zaokrąglony 22"/>
            <p:cNvSpPr/>
            <p:nvPr/>
          </p:nvSpPr>
          <p:spPr>
            <a:xfrm>
              <a:off x="5711030" y="2578156"/>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sp>
          <p:nvSpPr>
            <p:cNvPr id="74" name="Elipsa 73"/>
            <p:cNvSpPr/>
            <p:nvPr/>
          </p:nvSpPr>
          <p:spPr>
            <a:xfrm>
              <a:off x="6019981" y="3228820"/>
              <a:ext cx="738577" cy="413933"/>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49" name="Elipsa 48"/>
            <p:cNvSpPr/>
            <p:nvPr/>
          </p:nvSpPr>
          <p:spPr>
            <a:xfrm>
              <a:off x="6121514" y="3252841"/>
              <a:ext cx="522273" cy="292706"/>
            </a:xfrm>
            <a:prstGeom prst="ellipse">
              <a:avLst/>
            </a:prstGeom>
            <a:solidFill>
              <a:srgbClr val="FF000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pl-PL">
                <a:solidFill>
                  <a:prstClr val="white"/>
                </a:solidFill>
              </a:endParaRPr>
            </a:p>
          </p:txBody>
        </p:sp>
        <p:graphicFrame>
          <p:nvGraphicFramePr>
            <p:cNvPr id="73" name="Obiekt 72"/>
            <p:cNvGraphicFramePr>
              <a:graphicFrameLocks noChangeAspect="1"/>
            </p:cNvGraphicFramePr>
            <p:nvPr>
              <p:extLst/>
            </p:nvPr>
          </p:nvGraphicFramePr>
          <p:xfrm>
            <a:off x="6159159" y="3356206"/>
            <a:ext cx="450156" cy="68485"/>
          </p:xfrm>
          <a:graphic>
            <a:graphicData uri="http://schemas.openxmlformats.org/presentationml/2006/ole">
              <mc:AlternateContent xmlns:mc="http://schemas.openxmlformats.org/markup-compatibility/2006">
                <mc:Choice xmlns:v="urn:schemas-microsoft-com:vml" Requires="v">
                  <p:oleObj spid="_x0000_s2761" name="CorelDRAW" r:id="rId15" imgW="4424979" imgH="672419" progId="CorelDRAW.Graphic.14">
                    <p:embed/>
                  </p:oleObj>
                </mc:Choice>
                <mc:Fallback>
                  <p:oleObj name="CorelDRAW" r:id="rId15" imgW="4424979" imgH="672419" progId="CorelDRAW.Graphic.14">
                    <p:embed/>
                    <p:pic>
                      <p:nvPicPr>
                        <p:cNvPr id="0" name=""/>
                        <p:cNvPicPr/>
                        <p:nvPr/>
                      </p:nvPicPr>
                      <p:blipFill>
                        <a:blip r:embed="rId16"/>
                        <a:stretch>
                          <a:fillRect/>
                        </a:stretch>
                      </p:blipFill>
                      <p:spPr>
                        <a:xfrm>
                          <a:off x="6159159" y="3356206"/>
                          <a:ext cx="450156" cy="68485"/>
                        </a:xfrm>
                        <a:prstGeom prst="rect">
                          <a:avLst/>
                        </a:prstGeom>
                      </p:spPr>
                    </p:pic>
                  </p:oleObj>
                </mc:Fallback>
              </mc:AlternateContent>
            </a:graphicData>
          </a:graphic>
        </p:graphicFrame>
        <p:sp>
          <p:nvSpPr>
            <p:cNvPr id="75" name="Strzałka w dół 74"/>
            <p:cNvSpPr/>
            <p:nvPr/>
          </p:nvSpPr>
          <p:spPr>
            <a:xfrm>
              <a:off x="6288557" y="2864064"/>
              <a:ext cx="201424" cy="347654"/>
            </a:xfrm>
            <a:prstGeom prst="downArrow">
              <a:avLst/>
            </a:prstGeom>
            <a:solidFill>
              <a:schemeClr val="tx1"/>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grpSp>
      <p:grpSp>
        <p:nvGrpSpPr>
          <p:cNvPr id="9" name="Grupa 8"/>
          <p:cNvGrpSpPr/>
          <p:nvPr/>
        </p:nvGrpSpPr>
        <p:grpSpPr>
          <a:xfrm>
            <a:off x="673511" y="3560953"/>
            <a:ext cx="1236837" cy="1248180"/>
            <a:chOff x="673511" y="4223751"/>
            <a:chExt cx="1537397" cy="1551496"/>
          </a:xfrm>
        </p:grpSpPr>
        <p:grpSp>
          <p:nvGrpSpPr>
            <p:cNvPr id="76" name="Grupa 75"/>
            <p:cNvGrpSpPr/>
            <p:nvPr/>
          </p:nvGrpSpPr>
          <p:grpSpPr>
            <a:xfrm>
              <a:off x="673511" y="4223751"/>
              <a:ext cx="1537397" cy="1551496"/>
              <a:chOff x="677642" y="1286841"/>
              <a:chExt cx="1537397" cy="1551496"/>
            </a:xfrm>
          </p:grpSpPr>
          <p:sp>
            <p:nvSpPr>
              <p:cNvPr id="77" name="Prostokąt zaokrąglony 76"/>
              <p:cNvSpPr/>
              <p:nvPr/>
            </p:nvSpPr>
            <p:spPr>
              <a:xfrm>
                <a:off x="677642" y="1286841"/>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78" name="Prostokąt zaokrąglony 77"/>
              <p:cNvSpPr/>
              <p:nvPr/>
            </p:nvSpPr>
            <p:spPr>
              <a:xfrm>
                <a:off x="758030" y="1369088"/>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dirty="0">
                  <a:solidFill>
                    <a:prstClr val="white"/>
                  </a:solidFill>
                </a:endParaRPr>
              </a:p>
            </p:txBody>
          </p:sp>
          <p:sp>
            <p:nvSpPr>
              <p:cNvPr id="79" name="Prostokąt 78"/>
              <p:cNvSpPr/>
              <p:nvPr/>
            </p:nvSpPr>
            <p:spPr>
              <a:xfrm>
                <a:off x="1336273" y="1599107"/>
                <a:ext cx="230060" cy="974760"/>
              </a:xfrm>
              <a:prstGeom prst="rect">
                <a:avLst/>
              </a:prstGeom>
              <a:solidFill>
                <a:schemeClr val="tx1">
                  <a:lumMod val="50000"/>
                  <a:lumOff val="50000"/>
                </a:schemeClr>
              </a:solidFill>
              <a:ln>
                <a:noFill/>
              </a:ln>
            </p:spPr>
            <p:style>
              <a:lnRef idx="2">
                <a:schemeClr val="accent3">
                  <a:shade val="50000"/>
                </a:schemeClr>
              </a:lnRef>
              <a:fillRef idx="1003">
                <a:schemeClr val="lt2"/>
              </a:fillRef>
              <a:effectRef idx="0">
                <a:schemeClr val="accent3"/>
              </a:effectRef>
              <a:fontRef idx="minor">
                <a:schemeClr val="lt1"/>
              </a:fontRef>
            </p:style>
            <p:txBody>
              <a:bodyPr rtlCol="0" anchor="ctr"/>
              <a:lstStyle/>
              <a:p>
                <a:pPr algn="ctr"/>
                <a:endParaRPr lang="pl-PL">
                  <a:solidFill>
                    <a:prstClr val="white"/>
                  </a:solidFill>
                </a:endParaRPr>
              </a:p>
            </p:txBody>
          </p:sp>
          <p:cxnSp>
            <p:nvCxnSpPr>
              <p:cNvPr id="80" name="Łącznik prosty 79"/>
              <p:cNvCxnSpPr/>
              <p:nvPr/>
            </p:nvCxnSpPr>
            <p:spPr>
              <a:xfrm>
                <a:off x="921461" y="2015419"/>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81" name="Prostokąt zaokrąglony 80"/>
              <p:cNvSpPr/>
              <p:nvPr/>
            </p:nvSpPr>
            <p:spPr>
              <a:xfrm>
                <a:off x="1471613" y="1953507"/>
                <a:ext cx="71437" cy="214312"/>
              </a:xfrm>
              <a:prstGeom prst="roundRect">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prstClr val="white"/>
                  </a:solidFill>
                </a:endParaRPr>
              </a:p>
            </p:txBody>
          </p:sp>
          <p:cxnSp>
            <p:nvCxnSpPr>
              <p:cNvPr id="82" name="Łącznik prosty 81"/>
              <p:cNvCxnSpPr/>
              <p:nvPr/>
            </p:nvCxnSpPr>
            <p:spPr>
              <a:xfrm>
                <a:off x="921461" y="2086578"/>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83" name="Prostokąt zaokrąglony 82"/>
              <p:cNvSpPr/>
              <p:nvPr/>
            </p:nvSpPr>
            <p:spPr>
              <a:xfrm>
                <a:off x="1469683" y="2015419"/>
                <a:ext cx="75295" cy="96079"/>
              </a:xfrm>
              <a:prstGeom prst="round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baseline="-25000" dirty="0">
                  <a:solidFill>
                    <a:prstClr val="white"/>
                  </a:solidFill>
                </a:endParaRPr>
              </a:p>
            </p:txBody>
          </p:sp>
          <p:grpSp>
            <p:nvGrpSpPr>
              <p:cNvPr id="84" name="Grupa 83"/>
              <p:cNvGrpSpPr/>
              <p:nvPr/>
            </p:nvGrpSpPr>
            <p:grpSpPr>
              <a:xfrm>
                <a:off x="1230883" y="1843574"/>
                <a:ext cx="422653" cy="81997"/>
                <a:chOff x="855133" y="5257800"/>
                <a:chExt cx="3884088" cy="753533"/>
              </a:xfrm>
            </p:grpSpPr>
            <p:sp>
              <p:nvSpPr>
                <p:cNvPr id="92" name="Prostokąt z rogami zaokrąglonymi z jednej strony 91"/>
                <p:cNvSpPr/>
                <p:nvPr/>
              </p:nvSpPr>
              <p:spPr>
                <a:xfrm>
                  <a:off x="855133" y="5257800"/>
                  <a:ext cx="508000" cy="753533"/>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93" name="Prostokąt 92"/>
                <p:cNvSpPr/>
                <p:nvPr/>
              </p:nvSpPr>
              <p:spPr>
                <a:xfrm>
                  <a:off x="1013886"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94" name="Prostokąt 93"/>
                <p:cNvSpPr/>
                <p:nvPr/>
              </p:nvSpPr>
              <p:spPr>
                <a:xfrm>
                  <a:off x="1758953"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95" name="Elipsa 94"/>
                <p:cNvSpPr/>
                <p:nvPr/>
              </p:nvSpPr>
              <p:spPr>
                <a:xfrm>
                  <a:off x="1073153" y="5389033"/>
                  <a:ext cx="101600" cy="1016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pic>
              <p:nvPicPr>
                <p:cNvPr id="96" name="Obraz 9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1185" y="5714768"/>
                  <a:ext cx="408602" cy="102064"/>
                </a:xfrm>
                <a:prstGeom prst="rect">
                  <a:avLst/>
                </a:prstGeom>
              </p:spPr>
            </p:pic>
            <p:sp>
              <p:nvSpPr>
                <p:cNvPr id="97" name="Prostokąt 96"/>
                <p:cNvSpPr/>
                <p:nvPr/>
              </p:nvSpPr>
              <p:spPr>
                <a:xfrm>
                  <a:off x="2504020"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98" name="Prostokąt 97"/>
                <p:cNvSpPr/>
                <p:nvPr/>
              </p:nvSpPr>
              <p:spPr>
                <a:xfrm>
                  <a:off x="3249087"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99" name="Prostokąt 98"/>
                <p:cNvSpPr/>
                <p:nvPr/>
              </p:nvSpPr>
              <p:spPr>
                <a:xfrm>
                  <a:off x="3994154"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sp>
            <p:nvSpPr>
              <p:cNvPr id="85" name="Prostokąt z rogami zaokrąglonymi z jednej strony 84"/>
              <p:cNvSpPr/>
              <p:nvPr/>
            </p:nvSpPr>
            <p:spPr>
              <a:xfrm flipH="1">
                <a:off x="1615532" y="2229731"/>
                <a:ext cx="55279" cy="81997"/>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86" name="Prostokąt 85"/>
              <p:cNvSpPr/>
              <p:nvPr/>
            </p:nvSpPr>
            <p:spPr>
              <a:xfrm flipH="1">
                <a:off x="1572460"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87" name="Prostokąt 86"/>
              <p:cNvSpPr/>
              <p:nvPr/>
            </p:nvSpPr>
            <p:spPr>
              <a:xfrm flipH="1">
                <a:off x="1491385"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88" name="Elipsa 87"/>
              <p:cNvSpPr/>
              <p:nvPr/>
            </p:nvSpPr>
            <p:spPr>
              <a:xfrm flipH="1">
                <a:off x="1636031" y="2244011"/>
                <a:ext cx="11056" cy="1105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sp>
            <p:nvSpPr>
              <p:cNvPr id="89" name="Prostokąt 88"/>
              <p:cNvSpPr/>
              <p:nvPr/>
            </p:nvSpPr>
            <p:spPr>
              <a:xfrm flipH="1">
                <a:off x="1410309"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90" name="Prostokąt 89"/>
              <p:cNvSpPr/>
              <p:nvPr/>
            </p:nvSpPr>
            <p:spPr>
              <a:xfrm flipH="1">
                <a:off x="1329234"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91" name="Prostokąt 90"/>
              <p:cNvSpPr/>
              <p:nvPr/>
            </p:nvSpPr>
            <p:spPr>
              <a:xfrm flipH="1">
                <a:off x="1248158"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pic>
          <p:nvPicPr>
            <p:cNvPr id="2" name="Obraz 1"/>
            <p:cNvPicPr>
              <a:picLocks noChangeAspect="1"/>
            </p:cNvPicPr>
            <p:nvPr/>
          </p:nvPicPr>
          <p:blipFill>
            <a:blip r:embed="rId17"/>
            <a:stretch>
              <a:fillRect/>
            </a:stretch>
          </p:blipFill>
          <p:spPr>
            <a:xfrm rot="13568036">
              <a:off x="757927" y="4829007"/>
              <a:ext cx="309683" cy="315418"/>
            </a:xfrm>
            <a:prstGeom prst="rect">
              <a:avLst/>
            </a:prstGeom>
          </p:spPr>
        </p:pic>
        <p:cxnSp>
          <p:nvCxnSpPr>
            <p:cNvPr id="29" name="Łącznik prosty 28"/>
            <p:cNvCxnSpPr/>
            <p:nvPr/>
          </p:nvCxnSpPr>
          <p:spPr>
            <a:xfrm>
              <a:off x="1105256" y="4952329"/>
              <a:ext cx="0" cy="71159"/>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02" name="Łącznik prosty 101"/>
            <p:cNvCxnSpPr/>
            <p:nvPr/>
          </p:nvCxnSpPr>
          <p:spPr>
            <a:xfrm>
              <a:off x="1133772" y="4907679"/>
              <a:ext cx="0" cy="154782"/>
            </a:xfrm>
            <a:prstGeom prst="line">
              <a:avLst/>
            </a:prstGeom>
            <a:ln w="12700">
              <a:solidFill>
                <a:srgbClr val="FF0000"/>
              </a:solidFill>
            </a:ln>
          </p:spPr>
          <p:style>
            <a:lnRef idx="3">
              <a:schemeClr val="accent2"/>
            </a:lnRef>
            <a:fillRef idx="0">
              <a:schemeClr val="accent2"/>
            </a:fillRef>
            <a:effectRef idx="2">
              <a:schemeClr val="accent2"/>
            </a:effectRef>
            <a:fontRef idx="minor">
              <a:schemeClr val="tx1"/>
            </a:fontRef>
          </p:style>
        </p:cxnSp>
        <p:sp>
          <p:nvSpPr>
            <p:cNvPr id="104" name="pole tekstowe 103"/>
            <p:cNvSpPr txBox="1"/>
            <p:nvPr/>
          </p:nvSpPr>
          <p:spPr>
            <a:xfrm>
              <a:off x="797478" y="5025523"/>
              <a:ext cx="713585" cy="246221"/>
            </a:xfrm>
            <a:prstGeom prst="rect">
              <a:avLst/>
            </a:prstGeom>
            <a:noFill/>
          </p:spPr>
          <p:txBody>
            <a:bodyPr wrap="square" rtlCol="0">
              <a:spAutoFit/>
            </a:bodyPr>
            <a:lstStyle/>
            <a:p>
              <a:r>
                <a:rPr lang="pl-PL" sz="1000" b="1" dirty="0" smtClean="0">
                  <a:solidFill>
                    <a:prstClr val="black"/>
                  </a:solidFill>
                </a:rPr>
                <a:t>STOP</a:t>
              </a:r>
              <a:endParaRPr lang="pl-PL" sz="1000" b="1" dirty="0">
                <a:solidFill>
                  <a:prstClr val="black"/>
                </a:solidFill>
              </a:endParaRPr>
            </a:p>
          </p:txBody>
        </p:sp>
      </p:grpSp>
      <p:sp>
        <p:nvSpPr>
          <p:cNvPr id="100" name="pole tekstowe 99"/>
          <p:cNvSpPr txBox="1"/>
          <p:nvPr/>
        </p:nvSpPr>
        <p:spPr>
          <a:xfrm>
            <a:off x="2520148" y="5188529"/>
            <a:ext cx="2966252" cy="984885"/>
          </a:xfrm>
          <a:prstGeom prst="rect">
            <a:avLst/>
          </a:prstGeom>
          <a:noFill/>
        </p:spPr>
        <p:txBody>
          <a:bodyPr wrap="square" rtlCol="0">
            <a:spAutoFit/>
          </a:bodyPr>
          <a:lstStyle/>
          <a:p>
            <a:r>
              <a:rPr lang="pl-PL" b="1" dirty="0" smtClean="0">
                <a:solidFill>
                  <a:srgbClr val="70AD47">
                    <a:lumMod val="75000"/>
                  </a:srgbClr>
                </a:solidFill>
                <a:latin typeface="Arial" panose="020B0604020202020204" pitchFamily="34" charset="0"/>
                <a:cs typeface="Arial" panose="020B0604020202020204" pitchFamily="34" charset="0"/>
              </a:rPr>
              <a:t>Zakładany czas reakcji</a:t>
            </a:r>
          </a:p>
          <a:p>
            <a:r>
              <a:rPr lang="pl-PL" sz="4000" b="1" dirty="0" smtClean="0">
                <a:solidFill>
                  <a:prstClr val="white"/>
                </a:solidFill>
                <a:latin typeface="Arial" panose="020B0604020202020204" pitchFamily="34" charset="0"/>
                <a:cs typeface="Arial" panose="020B0604020202020204" pitchFamily="34" charset="0"/>
              </a:rPr>
              <a:t>3-5 minut</a:t>
            </a:r>
          </a:p>
        </p:txBody>
      </p:sp>
      <p:grpSp>
        <p:nvGrpSpPr>
          <p:cNvPr id="55" name="Grupa 54"/>
          <p:cNvGrpSpPr/>
          <p:nvPr/>
        </p:nvGrpSpPr>
        <p:grpSpPr>
          <a:xfrm>
            <a:off x="678435" y="5069540"/>
            <a:ext cx="1197331" cy="1244865"/>
            <a:chOff x="3953125" y="4361349"/>
            <a:chExt cx="1816916" cy="1889048"/>
          </a:xfrm>
        </p:grpSpPr>
        <p:sp>
          <p:nvSpPr>
            <p:cNvPr id="101" name="Pierścień 100"/>
            <p:cNvSpPr/>
            <p:nvPr/>
          </p:nvSpPr>
          <p:spPr>
            <a:xfrm>
              <a:off x="3953125" y="4433481"/>
              <a:ext cx="1816916" cy="1816916"/>
            </a:xfrm>
            <a:prstGeom prst="donut">
              <a:avLst>
                <a:gd name="adj" fmla="val 16650"/>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pl-PL">
                <a:solidFill>
                  <a:prstClr val="black"/>
                </a:solidFill>
              </a:endParaRPr>
            </a:p>
          </p:txBody>
        </p:sp>
        <p:sp>
          <p:nvSpPr>
            <p:cNvPr id="103" name="Puszka 102"/>
            <p:cNvSpPr/>
            <p:nvPr/>
          </p:nvSpPr>
          <p:spPr>
            <a:xfrm rot="19253866">
              <a:off x="4052119" y="4394139"/>
              <a:ext cx="439302" cy="363653"/>
            </a:xfrm>
            <a:prstGeom prst="can">
              <a:avLst>
                <a:gd name="adj" fmla="val 35398"/>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pl-PL">
                <a:solidFill>
                  <a:prstClr val="white"/>
                </a:solidFill>
              </a:endParaRPr>
            </a:p>
          </p:txBody>
        </p:sp>
        <p:sp>
          <p:nvSpPr>
            <p:cNvPr id="105" name="Puszka 104"/>
            <p:cNvSpPr/>
            <p:nvPr/>
          </p:nvSpPr>
          <p:spPr>
            <a:xfrm rot="2114119">
              <a:off x="5220182" y="4361349"/>
              <a:ext cx="439302" cy="381214"/>
            </a:xfrm>
            <a:prstGeom prst="can">
              <a:avLst>
                <a:gd name="adj" fmla="val 32454"/>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pl-PL">
                <a:solidFill>
                  <a:prstClr val="white"/>
                </a:solidFill>
              </a:endParaRPr>
            </a:p>
          </p:txBody>
        </p:sp>
      </p:grpSp>
      <p:sp>
        <p:nvSpPr>
          <p:cNvPr id="62" name="Pięciokąt 61"/>
          <p:cNvSpPr/>
          <p:nvPr/>
        </p:nvSpPr>
        <p:spPr>
          <a:xfrm rot="18345352">
            <a:off x="1188375" y="5604877"/>
            <a:ext cx="304847" cy="45719"/>
          </a:xfrm>
          <a:prstGeom prst="homePlat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dirty="0">
              <a:solidFill>
                <a:prstClr val="white"/>
              </a:solidFill>
            </a:endParaRPr>
          </a:p>
        </p:txBody>
      </p:sp>
      <p:sp>
        <p:nvSpPr>
          <p:cNvPr id="107" name="Pięciokąt 106"/>
          <p:cNvSpPr/>
          <p:nvPr/>
        </p:nvSpPr>
        <p:spPr>
          <a:xfrm rot="4029165">
            <a:off x="1208308" y="5823966"/>
            <a:ext cx="159148" cy="46272"/>
          </a:xfrm>
          <a:prstGeom prst="homePlat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dirty="0">
              <a:solidFill>
                <a:prstClr val="white"/>
              </a:solidFill>
            </a:endParaRPr>
          </a:p>
        </p:txBody>
      </p:sp>
    </p:spTree>
    <p:extLst>
      <p:ext uri="{BB962C8B-B14F-4D97-AF65-F5344CB8AC3E}">
        <p14:creationId xmlns:p14="http://schemas.microsoft.com/office/powerpoint/2010/main" val="266375736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22" name="Tytuł 1"/>
          <p:cNvSpPr>
            <a:spLocks noGrp="1"/>
          </p:cNvSpPr>
          <p:nvPr>
            <p:ph type="ctrTitle"/>
          </p:nvPr>
        </p:nvSpPr>
        <p:spPr>
          <a:xfrm>
            <a:off x="493697" y="496542"/>
            <a:ext cx="9144000" cy="503237"/>
          </a:xfrm>
        </p:spPr>
        <p:txBody>
          <a:bodyPr>
            <a:noAutofit/>
          </a:bodyPr>
          <a:lstStyle/>
          <a:p>
            <a:pPr algn="l"/>
            <a:r>
              <a:rPr lang="pl-PL" sz="2800" b="1" dirty="0" smtClean="0">
                <a:latin typeface="Arial" panose="020B0604020202020204" pitchFamily="34" charset="0"/>
                <a:cs typeface="Arial" panose="020B0604020202020204" pitchFamily="34" charset="0"/>
              </a:rPr>
              <a:t>Uproszczony schemat działania</a:t>
            </a:r>
            <a:endParaRPr lang="pl-PL" sz="2800" b="1" dirty="0">
              <a:latin typeface="Arial" panose="020B0604020202020204" pitchFamily="34" charset="0"/>
              <a:cs typeface="Arial" panose="020B0604020202020204" pitchFamily="34" charset="0"/>
            </a:endParaRPr>
          </a:p>
        </p:txBody>
      </p:sp>
      <p:grpSp>
        <p:nvGrpSpPr>
          <p:cNvPr id="23" name="Grupa 22"/>
          <p:cNvGrpSpPr/>
          <p:nvPr/>
        </p:nvGrpSpPr>
        <p:grpSpPr>
          <a:xfrm>
            <a:off x="790911" y="1524000"/>
            <a:ext cx="9046100" cy="3555745"/>
            <a:chOff x="858644" y="1433251"/>
            <a:chExt cx="12836901" cy="5045793"/>
          </a:xfrm>
        </p:grpSpPr>
        <p:sp>
          <p:nvSpPr>
            <p:cNvPr id="24" name="Prostokąt zaokrąglony 23"/>
            <p:cNvSpPr/>
            <p:nvPr/>
          </p:nvSpPr>
          <p:spPr>
            <a:xfrm>
              <a:off x="858644" y="1433251"/>
              <a:ext cx="2910468"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5" name="Prostokąt zaokrąglony 24"/>
            <p:cNvSpPr/>
            <p:nvPr/>
          </p:nvSpPr>
          <p:spPr>
            <a:xfrm>
              <a:off x="958452" y="1520687"/>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b="1" dirty="0" smtClean="0">
                  <a:solidFill>
                    <a:prstClr val="black"/>
                  </a:solidFill>
                  <a:latin typeface="Arial" panose="020B0604020202020204" pitchFamily="34" charset="0"/>
                  <a:cs typeface="Arial" panose="020B0604020202020204" pitchFamily="34" charset="0"/>
                </a:rPr>
                <a:t>Zgłaszający zagrożenie</a:t>
              </a:r>
              <a:endParaRPr lang="pl-PL" b="1" dirty="0">
                <a:solidFill>
                  <a:prstClr val="black"/>
                </a:solidFill>
                <a:latin typeface="Arial" panose="020B0604020202020204" pitchFamily="34" charset="0"/>
                <a:cs typeface="Arial" panose="020B0604020202020204" pitchFamily="34" charset="0"/>
              </a:endParaRPr>
            </a:p>
          </p:txBody>
        </p:sp>
        <p:sp>
          <p:nvSpPr>
            <p:cNvPr id="26" name="Prostokąt zaokrąglony 25"/>
            <p:cNvSpPr/>
            <p:nvPr/>
          </p:nvSpPr>
          <p:spPr>
            <a:xfrm>
              <a:off x="4378712" y="1433251"/>
              <a:ext cx="2910468"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7" name="Prostokąt zaokrąglony 26"/>
            <p:cNvSpPr/>
            <p:nvPr/>
          </p:nvSpPr>
          <p:spPr>
            <a:xfrm>
              <a:off x="4478520" y="1520687"/>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112</a:t>
              </a:r>
              <a:endParaRPr lang="pl-PL" sz="2800" b="1" dirty="0">
                <a:solidFill>
                  <a:srgbClr val="FF0000"/>
                </a:solidFill>
                <a:latin typeface="Arial" panose="020B0604020202020204" pitchFamily="34" charset="0"/>
                <a:cs typeface="Arial" panose="020B0604020202020204" pitchFamily="34" charset="0"/>
              </a:endParaRPr>
            </a:p>
          </p:txBody>
        </p:sp>
        <p:sp>
          <p:nvSpPr>
            <p:cNvPr id="28" name="Prostokąt zaokrąglony 27"/>
            <p:cNvSpPr/>
            <p:nvPr/>
          </p:nvSpPr>
          <p:spPr>
            <a:xfrm>
              <a:off x="7898780" y="1433251"/>
              <a:ext cx="2910468"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9" name="Prostokąt zaokrąglony 28"/>
            <p:cNvSpPr/>
            <p:nvPr/>
          </p:nvSpPr>
          <p:spPr>
            <a:xfrm>
              <a:off x="7998588" y="1520687"/>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IDDE</a:t>
              </a:r>
              <a:endParaRPr lang="pl-PL" sz="2800" b="1" dirty="0">
                <a:solidFill>
                  <a:srgbClr val="FF0000"/>
                </a:solidFill>
                <a:latin typeface="Arial" panose="020B0604020202020204" pitchFamily="34" charset="0"/>
                <a:cs typeface="Arial" panose="020B0604020202020204" pitchFamily="34" charset="0"/>
              </a:endParaRPr>
            </a:p>
          </p:txBody>
        </p:sp>
        <p:cxnSp>
          <p:nvCxnSpPr>
            <p:cNvPr id="30" name="Łącznik prosty ze strzałką 29"/>
            <p:cNvCxnSpPr/>
            <p:nvPr/>
          </p:nvCxnSpPr>
          <p:spPr>
            <a:xfrm>
              <a:off x="3868920" y="2207941"/>
              <a:ext cx="40740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1" name="Łącznik prosty ze strzałką 30"/>
            <p:cNvCxnSpPr/>
            <p:nvPr/>
          </p:nvCxnSpPr>
          <p:spPr>
            <a:xfrm>
              <a:off x="7388988" y="2204223"/>
              <a:ext cx="40740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3" name="Prostokąt zaokrąglony 32"/>
            <p:cNvSpPr/>
            <p:nvPr/>
          </p:nvSpPr>
          <p:spPr>
            <a:xfrm>
              <a:off x="5935046" y="4927547"/>
              <a:ext cx="2910467" cy="1551497"/>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34" name="Prostokąt zaokrąglony 33"/>
            <p:cNvSpPr/>
            <p:nvPr/>
          </p:nvSpPr>
          <p:spPr>
            <a:xfrm>
              <a:off x="6034853" y="5014983"/>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ISEDR1</a:t>
              </a:r>
              <a:endParaRPr lang="pl-PL" sz="2800" b="1" dirty="0">
                <a:solidFill>
                  <a:srgbClr val="FF0000"/>
                </a:solidFill>
                <a:latin typeface="Arial" panose="020B0604020202020204" pitchFamily="34" charset="0"/>
                <a:cs typeface="Arial" panose="020B0604020202020204" pitchFamily="34" charset="0"/>
              </a:endParaRPr>
            </a:p>
          </p:txBody>
        </p:sp>
        <p:sp>
          <p:nvSpPr>
            <p:cNvPr id="36" name="Prostokąt zaokrąglony 35"/>
            <p:cNvSpPr/>
            <p:nvPr/>
          </p:nvSpPr>
          <p:spPr>
            <a:xfrm>
              <a:off x="9429577" y="4927546"/>
              <a:ext cx="291046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37" name="Prostokąt zaokrąglony 36"/>
            <p:cNvSpPr/>
            <p:nvPr/>
          </p:nvSpPr>
          <p:spPr>
            <a:xfrm>
              <a:off x="9529385" y="5014983"/>
              <a:ext cx="2708269"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ISEDR2</a:t>
              </a:r>
              <a:endParaRPr lang="pl-PL" sz="2800" b="1" dirty="0">
                <a:solidFill>
                  <a:srgbClr val="FF0000"/>
                </a:solidFill>
                <a:latin typeface="Arial" panose="020B0604020202020204" pitchFamily="34" charset="0"/>
                <a:cs typeface="Arial" panose="020B0604020202020204" pitchFamily="34" charset="0"/>
              </a:endParaRPr>
            </a:p>
          </p:txBody>
        </p:sp>
        <p:cxnSp>
          <p:nvCxnSpPr>
            <p:cNvPr id="38" name="Łącznik prosty ze strzałką 37"/>
            <p:cNvCxnSpPr>
              <a:endCxn id="33" idx="0"/>
            </p:cNvCxnSpPr>
            <p:nvPr/>
          </p:nvCxnSpPr>
          <p:spPr>
            <a:xfrm flipH="1">
              <a:off x="7390279" y="3073295"/>
              <a:ext cx="1791345" cy="185425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9" name="Łącznik prosty ze strzałką 38"/>
            <p:cNvCxnSpPr>
              <a:endCxn id="36" idx="0"/>
            </p:cNvCxnSpPr>
            <p:nvPr/>
          </p:nvCxnSpPr>
          <p:spPr>
            <a:xfrm>
              <a:off x="9261182" y="3073295"/>
              <a:ext cx="1623629" cy="18542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0" name="pole tekstowe 39"/>
            <p:cNvSpPr txBox="1"/>
            <p:nvPr/>
          </p:nvSpPr>
          <p:spPr>
            <a:xfrm>
              <a:off x="10984545" y="3677256"/>
              <a:ext cx="2711000" cy="646331"/>
            </a:xfrm>
            <a:prstGeom prst="rect">
              <a:avLst/>
            </a:prstGeom>
            <a:noFill/>
          </p:spPr>
          <p:txBody>
            <a:bodyPr wrap="none" rtlCol="0">
              <a:spAutoFit/>
            </a:bodyPr>
            <a:lstStyle/>
            <a:p>
              <a:pPr algn="ctr"/>
              <a:r>
                <a:rPr lang="pl-PL" b="1" dirty="0" smtClean="0">
                  <a:solidFill>
                    <a:prstClr val="black"/>
                  </a:solidFill>
                  <a:latin typeface="Arial" panose="020B0604020202020204" pitchFamily="34" charset="0"/>
                  <a:cs typeface="Arial" panose="020B0604020202020204" pitchFamily="34" charset="0"/>
                </a:rPr>
                <a:t>Polecenie wstrzymania</a:t>
              </a:r>
            </a:p>
            <a:p>
              <a:pPr algn="ctr"/>
              <a:r>
                <a:rPr lang="pl-PL" b="1" dirty="0" smtClean="0">
                  <a:solidFill>
                    <a:prstClr val="black"/>
                  </a:solidFill>
                  <a:latin typeface="Arial" panose="020B0604020202020204" pitchFamily="34" charset="0"/>
                  <a:cs typeface="Arial" panose="020B0604020202020204" pitchFamily="34" charset="0"/>
                </a:rPr>
                <a:t>ruchu</a:t>
              </a:r>
              <a:endParaRPr lang="pl-PL" b="1" dirty="0">
                <a:solidFill>
                  <a:prstClr val="black"/>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18553898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0" y="254000"/>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sp>
        <p:nvSpPr>
          <p:cNvPr id="2" name="pole tekstowe 1"/>
          <p:cNvSpPr txBox="1"/>
          <p:nvPr/>
        </p:nvSpPr>
        <p:spPr>
          <a:xfrm>
            <a:off x="899410" y="5647544"/>
            <a:ext cx="8469443" cy="830997"/>
          </a:xfrm>
          <a:prstGeom prst="rect">
            <a:avLst/>
          </a:prstGeom>
          <a:noFill/>
        </p:spPr>
        <p:txBody>
          <a:bodyPr wrap="square" rtlCol="0">
            <a:spAutoFit/>
          </a:bodyPr>
          <a:lstStyle/>
          <a:p>
            <a:r>
              <a:rPr lang="pl-PL" sz="1200" i="1" dirty="0">
                <a:solidFill>
                  <a:prstClr val="white"/>
                </a:solidFill>
                <a:latin typeface="Arial" panose="020B0604020202020204" pitchFamily="34" charset="0"/>
                <a:cs typeface="Arial" panose="020B0604020202020204" pitchFamily="34" charset="0"/>
              </a:rPr>
              <a:t>Projekt </a:t>
            </a:r>
            <a:r>
              <a:rPr lang="pl-PL" sz="1200" i="1" dirty="0" err="1">
                <a:solidFill>
                  <a:prstClr val="white"/>
                </a:solidFill>
                <a:latin typeface="Arial" panose="020B0604020202020204" pitchFamily="34" charset="0"/>
                <a:cs typeface="Arial" panose="020B0604020202020204" pitchFamily="34" charset="0"/>
              </a:rPr>
              <a:t>POIiŚ</a:t>
            </a:r>
            <a:r>
              <a:rPr lang="pl-PL" sz="1200" i="1" dirty="0">
                <a:solidFill>
                  <a:prstClr val="white"/>
                </a:solidFill>
                <a:latin typeface="Arial" panose="020B0604020202020204" pitchFamily="34" charset="0"/>
                <a:cs typeface="Arial" panose="020B0604020202020204" pitchFamily="34" charset="0"/>
              </a:rPr>
              <a:t> 5.2-14 Kampania społeczna „Bezpieczny przejazd” </a:t>
            </a:r>
            <a:endParaRPr lang="pl-PL" sz="1200" i="1" dirty="0" smtClean="0">
              <a:solidFill>
                <a:prstClr val="white"/>
              </a:solidFill>
              <a:latin typeface="Arial" panose="020B0604020202020204" pitchFamily="34" charset="0"/>
              <a:cs typeface="Arial" panose="020B0604020202020204" pitchFamily="34" charset="0"/>
            </a:endParaRPr>
          </a:p>
          <a:p>
            <a:r>
              <a:rPr lang="pl-PL" sz="1200" i="1" dirty="0" smtClean="0">
                <a:solidFill>
                  <a:prstClr val="white"/>
                </a:solidFill>
                <a:latin typeface="Arial" panose="020B0604020202020204" pitchFamily="34" charset="0"/>
                <a:cs typeface="Arial" panose="020B0604020202020204" pitchFamily="34" charset="0"/>
              </a:rPr>
              <a:t>jest </a:t>
            </a:r>
            <a:r>
              <a:rPr lang="pl-PL" sz="1200" i="1" dirty="0">
                <a:solidFill>
                  <a:prstClr val="white"/>
                </a:solidFill>
                <a:latin typeface="Arial" panose="020B0604020202020204" pitchFamily="34" charset="0"/>
                <a:cs typeface="Arial" panose="020B0604020202020204" pitchFamily="34" charset="0"/>
              </a:rPr>
              <a:t>współfinansowany przez Unię Europejską </a:t>
            </a:r>
            <a:r>
              <a:rPr lang="pl-PL" sz="1200" i="1" dirty="0" smtClean="0">
                <a:solidFill>
                  <a:prstClr val="white"/>
                </a:solidFill>
                <a:latin typeface="Arial" panose="020B0604020202020204" pitchFamily="34" charset="0"/>
                <a:cs typeface="Arial" panose="020B0604020202020204" pitchFamily="34" charset="0"/>
              </a:rPr>
              <a:t>ze </a:t>
            </a:r>
            <a:r>
              <a:rPr lang="pl-PL" sz="1200" i="1" dirty="0">
                <a:solidFill>
                  <a:prstClr val="white"/>
                </a:solidFill>
                <a:latin typeface="Arial" panose="020B0604020202020204" pitchFamily="34" charset="0"/>
                <a:cs typeface="Arial" panose="020B0604020202020204" pitchFamily="34" charset="0"/>
              </a:rPr>
              <a:t>środków Funduszu Spójności </a:t>
            </a:r>
            <a:endParaRPr lang="pl-PL" sz="1200" i="1" dirty="0" smtClean="0">
              <a:solidFill>
                <a:prstClr val="white"/>
              </a:solidFill>
              <a:latin typeface="Arial" panose="020B0604020202020204" pitchFamily="34" charset="0"/>
              <a:cs typeface="Arial" panose="020B0604020202020204" pitchFamily="34" charset="0"/>
            </a:endParaRPr>
          </a:p>
          <a:p>
            <a:r>
              <a:rPr lang="pl-PL" sz="1200" i="1" dirty="0" smtClean="0">
                <a:solidFill>
                  <a:prstClr val="white"/>
                </a:solidFill>
                <a:latin typeface="Arial" panose="020B0604020202020204" pitchFamily="34" charset="0"/>
                <a:cs typeface="Arial" panose="020B0604020202020204" pitchFamily="34" charset="0"/>
              </a:rPr>
              <a:t>w </a:t>
            </a:r>
            <a:r>
              <a:rPr lang="pl-PL" sz="1200" i="1" dirty="0">
                <a:solidFill>
                  <a:prstClr val="white"/>
                </a:solidFill>
                <a:latin typeface="Arial" panose="020B0604020202020204" pitchFamily="34" charset="0"/>
                <a:cs typeface="Arial" panose="020B0604020202020204" pitchFamily="34" charset="0"/>
              </a:rPr>
              <a:t>ramach Programu Operacyjnego Infrastruktura i Środowisko.</a:t>
            </a:r>
            <a:endParaRPr lang="pl-PL" sz="1200" dirty="0">
              <a:solidFill>
                <a:prstClr val="white"/>
              </a:solidFill>
              <a:latin typeface="Arial" panose="020B0604020202020204" pitchFamily="34" charset="0"/>
              <a:cs typeface="Arial" panose="020B0604020202020204" pitchFamily="34" charset="0"/>
            </a:endParaRPr>
          </a:p>
          <a:p>
            <a:endParaRPr lang="pl-PL" sz="1200" dirty="0">
              <a:solidFill>
                <a:prstClr val="white"/>
              </a:solidFill>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7522" y="2923094"/>
            <a:ext cx="11196957" cy="1011812"/>
          </a:xfrm>
          <a:prstGeom prst="rect">
            <a:avLst/>
          </a:prstGeom>
        </p:spPr>
      </p:pic>
      <p:sp>
        <p:nvSpPr>
          <p:cNvPr id="5" name="pole tekstowe 4"/>
          <p:cNvSpPr txBox="1"/>
          <p:nvPr/>
        </p:nvSpPr>
        <p:spPr>
          <a:xfrm>
            <a:off x="899410" y="4530281"/>
            <a:ext cx="3690562" cy="1015663"/>
          </a:xfrm>
          <a:prstGeom prst="rect">
            <a:avLst/>
          </a:prstGeom>
          <a:noFill/>
        </p:spPr>
        <p:txBody>
          <a:bodyPr wrap="none" rtlCol="0">
            <a:spAutoFit/>
          </a:bodyPr>
          <a:lstStyle/>
          <a:p>
            <a:r>
              <a:rPr lang="pl-PL" sz="2000" b="1" dirty="0" smtClean="0">
                <a:solidFill>
                  <a:prstClr val="white"/>
                </a:solidFill>
                <a:latin typeface="Arial" panose="020B0604020202020204" pitchFamily="34" charset="0"/>
                <a:cs typeface="Arial" panose="020B0604020202020204" pitchFamily="34" charset="0"/>
              </a:rPr>
              <a:t>#</a:t>
            </a:r>
            <a:r>
              <a:rPr lang="pl-PL" sz="2000" b="1" dirty="0" err="1" smtClean="0">
                <a:solidFill>
                  <a:prstClr val="white"/>
                </a:solidFill>
                <a:latin typeface="Arial" panose="020B0604020202020204" pitchFamily="34" charset="0"/>
                <a:cs typeface="Arial" panose="020B0604020202020204" pitchFamily="34" charset="0"/>
              </a:rPr>
              <a:t>ŻółtaNaklejkaPLK</a:t>
            </a:r>
            <a:endParaRPr lang="pl-PL" sz="2000" b="1" dirty="0">
              <a:solidFill>
                <a:prstClr val="white"/>
              </a:solidFill>
              <a:latin typeface="Arial" panose="020B0604020202020204" pitchFamily="34" charset="0"/>
              <a:cs typeface="Arial" panose="020B0604020202020204" pitchFamily="34" charset="0"/>
            </a:endParaRPr>
          </a:p>
          <a:p>
            <a:r>
              <a:rPr lang="pl-PL" sz="2000" b="1" dirty="0" smtClean="0">
                <a:solidFill>
                  <a:prstClr val="white"/>
                </a:solidFill>
                <a:latin typeface="Arial" panose="020B0604020202020204" pitchFamily="34" charset="0"/>
                <a:cs typeface="Arial" panose="020B0604020202020204" pitchFamily="34" charset="0"/>
              </a:rPr>
              <a:t>#</a:t>
            </a:r>
            <a:r>
              <a:rPr lang="pl-PL" sz="2000" b="1" dirty="0" err="1" smtClean="0">
                <a:solidFill>
                  <a:prstClr val="white"/>
                </a:solidFill>
                <a:latin typeface="Arial" panose="020B0604020202020204" pitchFamily="34" charset="0"/>
                <a:cs typeface="Arial" panose="020B0604020202020204" pitchFamily="34" charset="0"/>
              </a:rPr>
              <a:t>SzlabanNaRyzyko</a:t>
            </a:r>
            <a:endParaRPr lang="pl-PL" sz="2000" b="1" dirty="0" smtClean="0">
              <a:solidFill>
                <a:prstClr val="white"/>
              </a:solidFill>
              <a:latin typeface="Arial" panose="020B0604020202020204" pitchFamily="34" charset="0"/>
              <a:cs typeface="Arial" panose="020B0604020202020204" pitchFamily="34" charset="0"/>
            </a:endParaRPr>
          </a:p>
          <a:p>
            <a:r>
              <a:rPr lang="pl-PL" sz="2000" b="1" dirty="0" smtClean="0">
                <a:solidFill>
                  <a:prstClr val="white"/>
                </a:solidFill>
                <a:latin typeface="Arial" panose="020B0604020202020204" pitchFamily="34" charset="0"/>
                <a:cs typeface="Arial" panose="020B0604020202020204" pitchFamily="34" charset="0"/>
              </a:rPr>
              <a:t>www.bezpieczny-przejazd.pl </a:t>
            </a:r>
            <a:endParaRPr lang="pl-PL" sz="2000" b="1"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10428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Przejazd kolejowo-drogowy</a:t>
            </a:r>
            <a:endParaRPr lang="pl-PL" dirty="0">
              <a:solidFill>
                <a:schemeClr val="bg1"/>
              </a:solidFill>
              <a:latin typeface="Arial" panose="020B0604020202020204" pitchFamily="34" charset="0"/>
              <a:cs typeface="Arial" panose="020B0604020202020204" pitchFamily="34" charset="0"/>
            </a:endParaRPr>
          </a:p>
        </p:txBody>
      </p:sp>
      <p:sp>
        <p:nvSpPr>
          <p:cNvPr id="6" name="Symbol zastępczy zawartości 5"/>
          <p:cNvSpPr>
            <a:spLocks noGrp="1"/>
          </p:cNvSpPr>
          <p:nvPr>
            <p:ph idx="1"/>
          </p:nvPr>
        </p:nvSpPr>
        <p:spPr>
          <a:xfrm>
            <a:off x="762000" y="1647825"/>
            <a:ext cx="10515600" cy="4351338"/>
          </a:xfrm>
        </p:spPr>
        <p:txBody>
          <a:bodyPr>
            <a:normAutofit fontScale="85000" lnSpcReduction="20000"/>
          </a:bodyPr>
          <a:lstStyle/>
          <a:p>
            <a:pPr algn="just"/>
            <a:r>
              <a:rPr lang="pl-PL" dirty="0" smtClean="0">
                <a:latin typeface="Arial" panose="020B0604020202020204" pitchFamily="34" charset="0"/>
                <a:cs typeface="Arial" panose="020B0604020202020204" pitchFamily="34" charset="0"/>
              </a:rPr>
              <a:t>Art</a:t>
            </a:r>
            <a:r>
              <a:rPr lang="pl-PL" dirty="0">
                <a:latin typeface="Arial" panose="020B0604020202020204" pitchFamily="34" charset="0"/>
                <a:cs typeface="Arial" panose="020B0604020202020204" pitchFamily="34" charset="0"/>
              </a:rPr>
              <a:t>. 28. pkt </a:t>
            </a:r>
            <a:r>
              <a:rPr lang="pl-PL" dirty="0" smtClean="0">
                <a:latin typeface="Arial" panose="020B0604020202020204" pitchFamily="34" charset="0"/>
                <a:cs typeface="Arial" panose="020B0604020202020204" pitchFamily="34" charset="0"/>
              </a:rPr>
              <a:t>1. Prawa o Ruchu </a:t>
            </a:r>
            <a:r>
              <a:rPr lang="pl-PL" dirty="0">
                <a:latin typeface="Arial" panose="020B0604020202020204" pitchFamily="34" charset="0"/>
                <a:cs typeface="Arial" panose="020B0604020202020204" pitchFamily="34" charset="0"/>
              </a:rPr>
              <a:t>D</a:t>
            </a:r>
            <a:r>
              <a:rPr lang="pl-PL" dirty="0" smtClean="0">
                <a:latin typeface="Arial" panose="020B0604020202020204" pitchFamily="34" charset="0"/>
                <a:cs typeface="Arial" panose="020B0604020202020204" pitchFamily="34" charset="0"/>
              </a:rPr>
              <a:t>rogowym: </a:t>
            </a:r>
            <a:r>
              <a:rPr lang="pl-PL" dirty="0">
                <a:latin typeface="Arial" panose="020B0604020202020204" pitchFamily="34" charset="0"/>
                <a:cs typeface="Arial" panose="020B0604020202020204" pitchFamily="34" charset="0"/>
              </a:rPr>
              <a:t>„Kierujący pojazdem, zbliżając się do przejazdu kolejowego oraz przejeżdżając przez przejazd, jest obowiązany zachować szczególną ostrożność. Przed wjechaniem na tory jest on obowiązany upewnić się, czy nie zbliża się pojazd szynowy, oraz przedsięwziąć odpowiednie środki ostrożności, zwłaszcza jeżeli wskutek mgły lub z innych powodów przejrzystość powietrza jest zmniejszona</a:t>
            </a:r>
            <a:r>
              <a:rPr lang="pl-PL" dirty="0" smtClean="0">
                <a:latin typeface="Arial" panose="020B0604020202020204" pitchFamily="34" charset="0"/>
                <a:cs typeface="Arial" panose="020B0604020202020204" pitchFamily="34" charset="0"/>
              </a:rPr>
              <a:t>.”</a:t>
            </a:r>
          </a:p>
          <a:p>
            <a:pPr marL="0" indent="0" algn="just">
              <a:buNone/>
            </a:pPr>
            <a:endParaRPr lang="pl-PL" dirty="0" smtClean="0">
              <a:latin typeface="Arial" panose="020B0604020202020204" pitchFamily="34" charset="0"/>
              <a:cs typeface="Arial" panose="020B0604020202020204" pitchFamily="34" charset="0"/>
            </a:endParaRPr>
          </a:p>
          <a:p>
            <a:pPr algn="just"/>
            <a:r>
              <a:rPr lang="pl-PL" dirty="0" smtClean="0">
                <a:latin typeface="Arial" panose="020B0604020202020204" pitchFamily="34" charset="0"/>
                <a:cs typeface="Arial" panose="020B0604020202020204" pitchFamily="34" charset="0"/>
              </a:rPr>
              <a:t>Ponadto </a:t>
            </a:r>
            <a:r>
              <a:rPr lang="pl-PL" dirty="0">
                <a:latin typeface="Arial" panose="020B0604020202020204" pitchFamily="34" charset="0"/>
                <a:cs typeface="Arial" panose="020B0604020202020204" pitchFamily="34" charset="0"/>
              </a:rPr>
              <a:t>Art. 28</a:t>
            </a:r>
            <a:r>
              <a:rPr lang="pl-PL" dirty="0" smtClean="0">
                <a:latin typeface="Arial" panose="020B0604020202020204" pitchFamily="34" charset="0"/>
                <a:cs typeface="Arial" panose="020B0604020202020204" pitchFamily="34" charset="0"/>
              </a:rPr>
              <a:t>. </a:t>
            </a:r>
            <a:r>
              <a:rPr lang="pl-PL" dirty="0">
                <a:latin typeface="Arial" panose="020B0604020202020204" pitchFamily="34" charset="0"/>
                <a:cs typeface="Arial" panose="020B0604020202020204" pitchFamily="34" charset="0"/>
              </a:rPr>
              <a:t>pkt 2. Prawa o </a:t>
            </a:r>
            <a:r>
              <a:rPr lang="pl-PL" dirty="0" smtClean="0">
                <a:latin typeface="Arial" panose="020B0604020202020204" pitchFamily="34" charset="0"/>
                <a:cs typeface="Arial" panose="020B0604020202020204" pitchFamily="34" charset="0"/>
              </a:rPr>
              <a:t>Ruchu Drogowym </a:t>
            </a:r>
            <a:r>
              <a:rPr lang="pl-PL" dirty="0">
                <a:latin typeface="Arial" panose="020B0604020202020204" pitchFamily="34" charset="0"/>
                <a:cs typeface="Arial" panose="020B0604020202020204" pitchFamily="34" charset="0"/>
              </a:rPr>
              <a:t>określa</a:t>
            </a:r>
            <a:r>
              <a:rPr lang="pl-PL" dirty="0" smtClean="0">
                <a:latin typeface="Arial" panose="020B0604020202020204" pitchFamily="34" charset="0"/>
                <a:cs typeface="Arial" panose="020B0604020202020204" pitchFamily="34" charset="0"/>
              </a:rPr>
              <a:t>: „</a:t>
            </a:r>
            <a:r>
              <a:rPr lang="pl-PL" dirty="0">
                <a:latin typeface="Arial" panose="020B0604020202020204" pitchFamily="34" charset="0"/>
                <a:cs typeface="Arial" panose="020B0604020202020204" pitchFamily="34" charset="0"/>
              </a:rPr>
              <a:t>Kierujący jest obowiązany prowadzić pojazd z taką prędkością, aby mógł go zatrzymać w bezpiecznym miejscu, gdy nadjeżdża pojazd szynowy lub gdy urządzenie zabezpieczające albo dawany sygnał zabrania wjazdu na przejazd.”</a:t>
            </a:r>
          </a:p>
          <a:p>
            <a:pPr marL="0" indent="0" algn="just">
              <a:buNone/>
            </a:pPr>
            <a:r>
              <a:rPr lang="pl-PL" dirty="0"/>
              <a:t/>
            </a:r>
            <a:br>
              <a:rPr lang="pl-PL" dirty="0"/>
            </a:br>
            <a:endParaRPr lang="pl-PL" dirty="0"/>
          </a:p>
        </p:txBody>
      </p:sp>
    </p:spTree>
    <p:extLst>
      <p:ext uri="{BB962C8B-B14F-4D97-AF65-F5344CB8AC3E}">
        <p14:creationId xmlns:p14="http://schemas.microsoft.com/office/powerpoint/2010/main" val="9719961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Autofit/>
          </a:bodyPr>
          <a:lstStyle/>
          <a:p>
            <a:r>
              <a:rPr lang="pl-PL" sz="4000" dirty="0" smtClean="0">
                <a:solidFill>
                  <a:schemeClr val="bg1"/>
                </a:solidFill>
                <a:latin typeface="Arial" panose="020B0604020202020204" pitchFamily="34" charset="0"/>
                <a:cs typeface="Arial" panose="020B0604020202020204" pitchFamily="34" charset="0"/>
              </a:rPr>
              <a:t>Zależności w transporcie</a:t>
            </a:r>
            <a:endParaRPr lang="pl-PL" sz="4000" dirty="0">
              <a:solidFill>
                <a:schemeClr val="bg1"/>
              </a:solidFill>
              <a:latin typeface="Arial" panose="020B0604020202020204" pitchFamily="34" charset="0"/>
              <a:cs typeface="Arial" panose="020B0604020202020204" pitchFamily="34" charset="0"/>
            </a:endParaRPr>
          </a:p>
        </p:txBody>
      </p:sp>
      <p:sp>
        <p:nvSpPr>
          <p:cNvPr id="5" name="Równoległobok 4"/>
          <p:cNvSpPr/>
          <p:nvPr/>
        </p:nvSpPr>
        <p:spPr>
          <a:xfrm>
            <a:off x="3014133" y="825764"/>
            <a:ext cx="4872650" cy="5164721"/>
          </a:xfrm>
          <a:prstGeom prst="parallelogram">
            <a:avLst>
              <a:gd name="adj" fmla="val 37532"/>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sz="3600" dirty="0"/>
          </a:p>
        </p:txBody>
      </p:sp>
      <p:sp>
        <p:nvSpPr>
          <p:cNvPr id="7" name="pole tekstowe 6"/>
          <p:cNvSpPr txBox="1"/>
          <p:nvPr/>
        </p:nvSpPr>
        <p:spPr>
          <a:xfrm>
            <a:off x="2457970" y="825765"/>
            <a:ext cx="1326004" cy="707886"/>
          </a:xfrm>
          <a:prstGeom prst="rect">
            <a:avLst/>
          </a:prstGeom>
          <a:noFill/>
          <a:ln>
            <a:noFill/>
          </a:ln>
        </p:spPr>
        <p:txBody>
          <a:bodyPr wrap="none" rtlCol="0">
            <a:spAutoFit/>
          </a:bodyPr>
          <a:lstStyle/>
          <a:p>
            <a:r>
              <a:rPr lang="pl-PL" sz="4000" b="1" dirty="0" smtClean="0">
                <a:latin typeface="Arial" panose="020B0604020202020204" pitchFamily="34" charset="0"/>
                <a:cs typeface="Arial" panose="020B0604020202020204" pitchFamily="34" charset="0"/>
              </a:rPr>
              <a:t>2005</a:t>
            </a:r>
            <a:endParaRPr lang="pl-PL" sz="3600" b="1" dirty="0">
              <a:latin typeface="Arial" panose="020B0604020202020204" pitchFamily="34" charset="0"/>
              <a:cs typeface="Arial" panose="020B0604020202020204" pitchFamily="34" charset="0"/>
            </a:endParaRPr>
          </a:p>
        </p:txBody>
      </p:sp>
      <p:sp>
        <p:nvSpPr>
          <p:cNvPr id="8" name="pole tekstowe 7"/>
          <p:cNvSpPr txBox="1"/>
          <p:nvPr/>
        </p:nvSpPr>
        <p:spPr>
          <a:xfrm>
            <a:off x="8443369" y="825765"/>
            <a:ext cx="1326004" cy="707886"/>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2018</a:t>
            </a:r>
            <a:endParaRPr lang="pl-PL" sz="3600" b="1" dirty="0">
              <a:latin typeface="Arial" panose="020B0604020202020204" pitchFamily="34" charset="0"/>
              <a:cs typeface="Arial" panose="020B0604020202020204" pitchFamily="34" charset="0"/>
            </a:endParaRPr>
          </a:p>
        </p:txBody>
      </p:sp>
      <p:sp>
        <p:nvSpPr>
          <p:cNvPr id="9" name="pole tekstowe 8"/>
          <p:cNvSpPr txBox="1"/>
          <p:nvPr/>
        </p:nvSpPr>
        <p:spPr>
          <a:xfrm>
            <a:off x="855265" y="2125076"/>
            <a:ext cx="2752677" cy="707886"/>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17 000 000</a:t>
            </a:r>
            <a:endParaRPr lang="pl-PL" sz="4000" b="1" dirty="0">
              <a:latin typeface="Arial" panose="020B0604020202020204" pitchFamily="34" charset="0"/>
              <a:cs typeface="Arial" panose="020B0604020202020204" pitchFamily="34" charset="0"/>
            </a:endParaRPr>
          </a:p>
        </p:txBody>
      </p:sp>
      <p:sp>
        <p:nvSpPr>
          <p:cNvPr id="10" name="pole tekstowe 9"/>
          <p:cNvSpPr txBox="1"/>
          <p:nvPr/>
        </p:nvSpPr>
        <p:spPr>
          <a:xfrm>
            <a:off x="1523939" y="3231825"/>
            <a:ext cx="1754006" cy="707886"/>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15 873</a:t>
            </a:r>
            <a:endParaRPr lang="pl-PL" sz="4000" b="1" dirty="0">
              <a:latin typeface="Arial" panose="020B0604020202020204" pitchFamily="34" charset="0"/>
              <a:cs typeface="Arial" panose="020B0604020202020204" pitchFamily="34" charset="0"/>
            </a:endParaRPr>
          </a:p>
        </p:txBody>
      </p:sp>
      <p:sp>
        <p:nvSpPr>
          <p:cNvPr id="11" name="pole tekstowe 10"/>
          <p:cNvSpPr txBox="1"/>
          <p:nvPr/>
        </p:nvSpPr>
        <p:spPr>
          <a:xfrm>
            <a:off x="1635696" y="4397878"/>
            <a:ext cx="1040670" cy="707886"/>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252</a:t>
            </a:r>
            <a:endParaRPr lang="pl-PL" sz="4000" b="1" dirty="0">
              <a:latin typeface="Arial" panose="020B0604020202020204" pitchFamily="34" charset="0"/>
              <a:cs typeface="Arial" panose="020B0604020202020204" pitchFamily="34" charset="0"/>
            </a:endParaRPr>
          </a:p>
        </p:txBody>
      </p:sp>
      <p:sp>
        <p:nvSpPr>
          <p:cNvPr id="12" name="pole tekstowe 11"/>
          <p:cNvSpPr txBox="1"/>
          <p:nvPr/>
        </p:nvSpPr>
        <p:spPr>
          <a:xfrm>
            <a:off x="7966463" y="2125077"/>
            <a:ext cx="2953053" cy="707886"/>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30 801 000*</a:t>
            </a:r>
            <a:endParaRPr lang="pl-PL" sz="4000" b="1" dirty="0">
              <a:latin typeface="Arial" panose="020B0604020202020204" pitchFamily="34" charset="0"/>
              <a:cs typeface="Arial" panose="020B0604020202020204" pitchFamily="34" charset="0"/>
            </a:endParaRPr>
          </a:p>
        </p:txBody>
      </p:sp>
      <p:sp>
        <p:nvSpPr>
          <p:cNvPr id="13" name="pole tekstowe 12"/>
          <p:cNvSpPr txBox="1"/>
          <p:nvPr/>
        </p:nvSpPr>
        <p:spPr>
          <a:xfrm>
            <a:off x="7645169" y="3226819"/>
            <a:ext cx="1725729" cy="707886"/>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11 675</a:t>
            </a:r>
            <a:endParaRPr lang="pl-PL" sz="4000" b="1" dirty="0">
              <a:latin typeface="Arial" panose="020B0604020202020204" pitchFamily="34" charset="0"/>
              <a:cs typeface="Arial" panose="020B0604020202020204" pitchFamily="34" charset="0"/>
            </a:endParaRPr>
          </a:p>
        </p:txBody>
      </p:sp>
      <p:sp>
        <p:nvSpPr>
          <p:cNvPr id="14" name="pole tekstowe 13"/>
          <p:cNvSpPr txBox="1"/>
          <p:nvPr/>
        </p:nvSpPr>
        <p:spPr>
          <a:xfrm>
            <a:off x="7124834" y="4397878"/>
            <a:ext cx="1040670" cy="707886"/>
          </a:xfrm>
          <a:prstGeom prst="rect">
            <a:avLst/>
          </a:prstGeom>
          <a:noFill/>
        </p:spPr>
        <p:txBody>
          <a:bodyPr wrap="none" rtlCol="0">
            <a:spAutoFit/>
          </a:bodyPr>
          <a:lstStyle/>
          <a:p>
            <a:r>
              <a:rPr lang="pl-PL" sz="4000" b="1" dirty="0" smtClean="0">
                <a:latin typeface="Arial" panose="020B0604020202020204" pitchFamily="34" charset="0"/>
                <a:cs typeface="Arial" panose="020B0604020202020204" pitchFamily="34" charset="0"/>
              </a:rPr>
              <a:t>205</a:t>
            </a:r>
            <a:endParaRPr lang="pl-PL" sz="4000" b="1" dirty="0">
              <a:latin typeface="Arial" panose="020B0604020202020204" pitchFamily="34" charset="0"/>
              <a:cs typeface="Arial" panose="020B0604020202020204" pitchFamily="34" charset="0"/>
            </a:endParaRPr>
          </a:p>
        </p:txBody>
      </p:sp>
      <p:sp>
        <p:nvSpPr>
          <p:cNvPr id="15" name="pole tekstowe 14"/>
          <p:cNvSpPr txBox="1"/>
          <p:nvPr/>
        </p:nvSpPr>
        <p:spPr>
          <a:xfrm>
            <a:off x="5803741" y="1022178"/>
            <a:ext cx="585673" cy="646331"/>
          </a:xfrm>
          <a:prstGeom prst="rect">
            <a:avLst/>
          </a:prstGeom>
          <a:noFill/>
        </p:spPr>
        <p:txBody>
          <a:bodyPr wrap="none" rtlCol="0">
            <a:spAutoFit/>
          </a:bodyPr>
          <a:lstStyle/>
          <a:p>
            <a:r>
              <a:rPr lang="pl-PL" sz="3600" b="1" dirty="0" smtClean="0">
                <a:solidFill>
                  <a:schemeClr val="bg1"/>
                </a:solidFill>
              </a:rPr>
              <a:t>vs</a:t>
            </a:r>
            <a:endParaRPr lang="pl-PL" sz="3600" b="1" dirty="0">
              <a:solidFill>
                <a:schemeClr val="bg1"/>
              </a:solidFill>
            </a:endParaRPr>
          </a:p>
        </p:txBody>
      </p:sp>
      <p:graphicFrame>
        <p:nvGraphicFramePr>
          <p:cNvPr id="16" name="Obiekt 15"/>
          <p:cNvGraphicFramePr>
            <a:graphicFrameLocks noChangeAspect="1"/>
          </p:cNvGraphicFramePr>
          <p:nvPr>
            <p:extLst>
              <p:ext uri="{D42A27DB-BD31-4B8C-83A1-F6EECF244321}">
                <p14:modId xmlns:p14="http://schemas.microsoft.com/office/powerpoint/2010/main" val="4121028557"/>
              </p:ext>
            </p:extLst>
          </p:nvPr>
        </p:nvGraphicFramePr>
        <p:xfrm>
          <a:off x="5149589" y="1960009"/>
          <a:ext cx="1297880" cy="602916"/>
        </p:xfrm>
        <a:graphic>
          <a:graphicData uri="http://schemas.openxmlformats.org/presentationml/2006/ole">
            <mc:AlternateContent xmlns:mc="http://schemas.openxmlformats.org/markup-compatibility/2006">
              <mc:Choice xmlns:v="urn:schemas-microsoft-com:vml" Requires="v">
                <p:oleObj spid="_x0000_s3182" name="CorelDRAW" r:id="rId3" imgW="4029456" imgH="1871015" progId="CorelDRAW.Graphic.14">
                  <p:embed/>
                </p:oleObj>
              </mc:Choice>
              <mc:Fallback>
                <p:oleObj name="CorelDRAW" r:id="rId3" imgW="4029456" imgH="1871015" progId="CorelDRAW.Graphic.14">
                  <p:embed/>
                  <p:pic>
                    <p:nvPicPr>
                      <p:cNvPr id="0" name=""/>
                      <p:cNvPicPr/>
                      <p:nvPr/>
                    </p:nvPicPr>
                    <p:blipFill>
                      <a:blip r:embed="rId4"/>
                      <a:stretch>
                        <a:fillRect/>
                      </a:stretch>
                    </p:blipFill>
                    <p:spPr>
                      <a:xfrm>
                        <a:off x="5149589" y="1960009"/>
                        <a:ext cx="1297880" cy="602916"/>
                      </a:xfrm>
                      <a:prstGeom prst="rect">
                        <a:avLst/>
                      </a:prstGeom>
                    </p:spPr>
                  </p:pic>
                </p:oleObj>
              </mc:Fallback>
            </mc:AlternateContent>
          </a:graphicData>
        </a:graphic>
      </p:graphicFrame>
      <p:graphicFrame>
        <p:nvGraphicFramePr>
          <p:cNvPr id="17" name="Obiekt 16"/>
          <p:cNvGraphicFramePr>
            <a:graphicFrameLocks noChangeAspect="1"/>
          </p:cNvGraphicFramePr>
          <p:nvPr>
            <p:extLst>
              <p:ext uri="{D42A27DB-BD31-4B8C-83A1-F6EECF244321}">
                <p14:modId xmlns:p14="http://schemas.microsoft.com/office/powerpoint/2010/main" val="885138580"/>
              </p:ext>
            </p:extLst>
          </p:nvPr>
        </p:nvGraphicFramePr>
        <p:xfrm>
          <a:off x="4567648" y="3191407"/>
          <a:ext cx="1525284" cy="296690"/>
        </p:xfrm>
        <a:graphic>
          <a:graphicData uri="http://schemas.openxmlformats.org/presentationml/2006/ole">
            <mc:AlternateContent xmlns:mc="http://schemas.openxmlformats.org/markup-compatibility/2006">
              <mc:Choice xmlns:v="urn:schemas-microsoft-com:vml" Requires="v">
                <p:oleObj spid="_x0000_s3183" name="CorelDRAW" r:id="rId5" imgW="3762666" imgH="731201" progId="CorelDRAW.Graphic.14">
                  <p:embed/>
                </p:oleObj>
              </mc:Choice>
              <mc:Fallback>
                <p:oleObj name="CorelDRAW" r:id="rId5" imgW="3762666" imgH="731201" progId="CorelDRAW.Graphic.14">
                  <p:embed/>
                  <p:pic>
                    <p:nvPicPr>
                      <p:cNvPr id="0" name=""/>
                      <p:cNvPicPr/>
                      <p:nvPr/>
                    </p:nvPicPr>
                    <p:blipFill>
                      <a:blip r:embed="rId6"/>
                      <a:stretch>
                        <a:fillRect/>
                      </a:stretch>
                    </p:blipFill>
                    <p:spPr>
                      <a:xfrm>
                        <a:off x="4567648" y="3191407"/>
                        <a:ext cx="1525284" cy="296690"/>
                      </a:xfrm>
                      <a:prstGeom prst="rect">
                        <a:avLst/>
                      </a:prstGeom>
                    </p:spPr>
                  </p:pic>
                </p:oleObj>
              </mc:Fallback>
            </mc:AlternateContent>
          </a:graphicData>
        </a:graphic>
      </p:graphicFrame>
      <p:graphicFrame>
        <p:nvGraphicFramePr>
          <p:cNvPr id="18" name="Obiekt 17"/>
          <p:cNvGraphicFramePr>
            <a:graphicFrameLocks noChangeAspect="1"/>
          </p:cNvGraphicFramePr>
          <p:nvPr>
            <p:extLst>
              <p:ext uri="{D42A27DB-BD31-4B8C-83A1-F6EECF244321}">
                <p14:modId xmlns:p14="http://schemas.microsoft.com/office/powerpoint/2010/main" val="3705348177"/>
              </p:ext>
            </p:extLst>
          </p:nvPr>
        </p:nvGraphicFramePr>
        <p:xfrm>
          <a:off x="4041750" y="4378934"/>
          <a:ext cx="1386560" cy="890822"/>
        </p:xfrm>
        <a:graphic>
          <a:graphicData uri="http://schemas.openxmlformats.org/presentationml/2006/ole">
            <mc:AlternateContent xmlns:mc="http://schemas.openxmlformats.org/markup-compatibility/2006">
              <mc:Choice xmlns:v="urn:schemas-microsoft-com:vml" Requires="v">
                <p:oleObj spid="_x0000_s3184" name="CorelDRAW" r:id="rId7" imgW="6735363" imgH="4328067" progId="CorelDRAW.Graphic.14">
                  <p:embed/>
                </p:oleObj>
              </mc:Choice>
              <mc:Fallback>
                <p:oleObj name="CorelDRAW" r:id="rId7" imgW="6735363" imgH="4328067" progId="CorelDRAW.Graphic.14">
                  <p:embed/>
                  <p:pic>
                    <p:nvPicPr>
                      <p:cNvPr id="0" name=""/>
                      <p:cNvPicPr/>
                      <p:nvPr/>
                    </p:nvPicPr>
                    <p:blipFill>
                      <a:blip r:embed="rId8"/>
                      <a:stretch>
                        <a:fillRect/>
                      </a:stretch>
                    </p:blipFill>
                    <p:spPr>
                      <a:xfrm>
                        <a:off x="4041750" y="4378934"/>
                        <a:ext cx="1386560" cy="890822"/>
                      </a:xfrm>
                      <a:prstGeom prst="rect">
                        <a:avLst/>
                      </a:prstGeom>
                    </p:spPr>
                  </p:pic>
                </p:oleObj>
              </mc:Fallback>
            </mc:AlternateContent>
          </a:graphicData>
        </a:graphic>
      </p:graphicFrame>
      <p:sp>
        <p:nvSpPr>
          <p:cNvPr id="19" name="pole tekstowe 18"/>
          <p:cNvSpPr txBox="1"/>
          <p:nvPr/>
        </p:nvSpPr>
        <p:spPr>
          <a:xfrm>
            <a:off x="5261821" y="2612999"/>
            <a:ext cx="1500004" cy="369332"/>
          </a:xfrm>
          <a:prstGeom prst="rect">
            <a:avLst/>
          </a:prstGeom>
          <a:noFill/>
        </p:spPr>
        <p:txBody>
          <a:bodyPr wrap="square" rtlCol="0">
            <a:spAutoFit/>
          </a:bodyPr>
          <a:lstStyle/>
          <a:p>
            <a:r>
              <a:rPr lang="pl-PL" dirty="0" smtClean="0">
                <a:solidFill>
                  <a:schemeClr val="bg1"/>
                </a:solidFill>
                <a:latin typeface="Arial" panose="020B0604020202020204" pitchFamily="34" charset="0"/>
                <a:cs typeface="Arial" panose="020B0604020202020204" pitchFamily="34" charset="0"/>
              </a:rPr>
              <a:t>samochody</a:t>
            </a:r>
            <a:endParaRPr lang="pl-PL" dirty="0">
              <a:solidFill>
                <a:schemeClr val="bg1"/>
              </a:solidFill>
              <a:latin typeface="Arial" panose="020B0604020202020204" pitchFamily="34" charset="0"/>
              <a:cs typeface="Arial" panose="020B0604020202020204" pitchFamily="34" charset="0"/>
            </a:endParaRPr>
          </a:p>
        </p:txBody>
      </p:sp>
      <p:sp>
        <p:nvSpPr>
          <p:cNvPr id="20" name="pole tekstowe 19"/>
          <p:cNvSpPr txBox="1"/>
          <p:nvPr/>
        </p:nvSpPr>
        <p:spPr>
          <a:xfrm>
            <a:off x="4308215" y="3462005"/>
            <a:ext cx="2044149" cy="646331"/>
          </a:xfrm>
          <a:prstGeom prst="rect">
            <a:avLst/>
          </a:prstGeom>
          <a:noFill/>
        </p:spPr>
        <p:txBody>
          <a:bodyPr wrap="none" rtlCol="0">
            <a:spAutoFit/>
          </a:bodyPr>
          <a:lstStyle/>
          <a:p>
            <a:pPr algn="ctr"/>
            <a:r>
              <a:rPr lang="pl-PL" dirty="0" smtClean="0">
                <a:solidFill>
                  <a:schemeClr val="bg1"/>
                </a:solidFill>
                <a:latin typeface="Arial" panose="020B0604020202020204" pitchFamily="34" charset="0"/>
                <a:cs typeface="Arial" panose="020B0604020202020204" pitchFamily="34" charset="0"/>
              </a:rPr>
              <a:t>przejazdy</a:t>
            </a:r>
          </a:p>
          <a:p>
            <a:pPr algn="ctr"/>
            <a:r>
              <a:rPr lang="pl-PL" dirty="0">
                <a:solidFill>
                  <a:schemeClr val="bg1"/>
                </a:solidFill>
                <a:latin typeface="Arial" panose="020B0604020202020204" pitchFamily="34" charset="0"/>
                <a:cs typeface="Arial" panose="020B0604020202020204" pitchFamily="34" charset="0"/>
              </a:rPr>
              <a:t>k</a:t>
            </a:r>
            <a:r>
              <a:rPr lang="pl-PL" dirty="0" smtClean="0">
                <a:solidFill>
                  <a:schemeClr val="bg1"/>
                </a:solidFill>
                <a:latin typeface="Arial" panose="020B0604020202020204" pitchFamily="34" charset="0"/>
                <a:cs typeface="Arial" panose="020B0604020202020204" pitchFamily="34" charset="0"/>
              </a:rPr>
              <a:t>olejowo-drogowe</a:t>
            </a:r>
            <a:endParaRPr lang="pl-PL" dirty="0">
              <a:solidFill>
                <a:schemeClr val="bg1"/>
              </a:solidFill>
              <a:latin typeface="Arial" panose="020B0604020202020204" pitchFamily="34" charset="0"/>
              <a:cs typeface="Arial" panose="020B0604020202020204" pitchFamily="34" charset="0"/>
            </a:endParaRPr>
          </a:p>
        </p:txBody>
      </p:sp>
      <p:sp>
        <p:nvSpPr>
          <p:cNvPr id="21" name="pole tekstowe 20"/>
          <p:cNvSpPr txBox="1"/>
          <p:nvPr/>
        </p:nvSpPr>
        <p:spPr>
          <a:xfrm>
            <a:off x="3791283" y="5283990"/>
            <a:ext cx="1885453" cy="369332"/>
          </a:xfrm>
          <a:prstGeom prst="rect">
            <a:avLst/>
          </a:prstGeom>
          <a:noFill/>
        </p:spPr>
        <p:txBody>
          <a:bodyPr wrap="none" rtlCol="0">
            <a:spAutoFit/>
          </a:bodyPr>
          <a:lstStyle/>
          <a:p>
            <a:r>
              <a:rPr lang="pl-PL" dirty="0">
                <a:solidFill>
                  <a:schemeClr val="bg1"/>
                </a:solidFill>
                <a:latin typeface="Arial" panose="020B0604020202020204" pitchFamily="34" charset="0"/>
                <a:cs typeface="Arial" panose="020B0604020202020204" pitchFamily="34" charset="0"/>
              </a:rPr>
              <a:t>w</a:t>
            </a:r>
            <a:r>
              <a:rPr lang="pl-PL" dirty="0" smtClean="0">
                <a:solidFill>
                  <a:schemeClr val="bg1"/>
                </a:solidFill>
                <a:latin typeface="Arial" panose="020B0604020202020204" pitchFamily="34" charset="0"/>
                <a:cs typeface="Arial" panose="020B0604020202020204" pitchFamily="34" charset="0"/>
              </a:rPr>
              <a:t>ypadki i kolizje</a:t>
            </a:r>
            <a:endParaRPr lang="pl-PL" dirty="0">
              <a:solidFill>
                <a:schemeClr val="bg1"/>
              </a:solidFill>
              <a:latin typeface="Arial" panose="020B0604020202020204" pitchFamily="34" charset="0"/>
              <a:cs typeface="Arial" panose="020B0604020202020204" pitchFamily="34" charset="0"/>
            </a:endParaRPr>
          </a:p>
        </p:txBody>
      </p:sp>
      <p:sp>
        <p:nvSpPr>
          <p:cNvPr id="22" name="pole tekstowe 21"/>
          <p:cNvSpPr txBox="1"/>
          <p:nvPr/>
        </p:nvSpPr>
        <p:spPr>
          <a:xfrm>
            <a:off x="7966463" y="2711495"/>
            <a:ext cx="3235437" cy="369332"/>
          </a:xfrm>
          <a:prstGeom prst="rect">
            <a:avLst/>
          </a:prstGeom>
          <a:noFill/>
        </p:spPr>
        <p:txBody>
          <a:bodyPr wrap="none" rtlCol="0">
            <a:spAutoFit/>
          </a:bodyPr>
          <a:lstStyle/>
          <a:p>
            <a:r>
              <a:rPr lang="pl-PL" dirty="0" smtClean="0"/>
              <a:t>*stan na </a:t>
            </a:r>
            <a:r>
              <a:rPr lang="pl-PL" smtClean="0"/>
              <a:t>31 grudnia </a:t>
            </a:r>
            <a:r>
              <a:rPr lang="pl-PL" dirty="0" smtClean="0"/>
              <a:t>2018 r., GUS</a:t>
            </a:r>
            <a:endParaRPr lang="pl-PL" dirty="0"/>
          </a:p>
        </p:txBody>
      </p:sp>
      <p:sp>
        <p:nvSpPr>
          <p:cNvPr id="23" name="pole tekstowe 22"/>
          <p:cNvSpPr txBox="1"/>
          <p:nvPr/>
        </p:nvSpPr>
        <p:spPr>
          <a:xfrm>
            <a:off x="832490" y="6150114"/>
            <a:ext cx="7840608" cy="707886"/>
          </a:xfrm>
          <a:prstGeom prst="rect">
            <a:avLst/>
          </a:prstGeom>
          <a:noFill/>
        </p:spPr>
        <p:txBody>
          <a:bodyPr wrap="none" rtlCol="0">
            <a:spAutoFit/>
          </a:bodyPr>
          <a:lstStyle/>
          <a:p>
            <a:r>
              <a:rPr lang="pl-PL" sz="2000" b="1" dirty="0" smtClean="0">
                <a:latin typeface="Arial" panose="020B0604020202020204" pitchFamily="34" charset="0"/>
                <a:cs typeface="Arial" panose="020B0604020202020204" pitchFamily="34" charset="0"/>
              </a:rPr>
              <a:t>Codziennie na polskie tory wyjeżdża ok. </a:t>
            </a:r>
            <a:r>
              <a:rPr lang="pl-PL" sz="4000" b="1" dirty="0">
                <a:latin typeface="Arial" panose="020B0604020202020204" pitchFamily="34" charset="0"/>
                <a:cs typeface="Arial" panose="020B0604020202020204" pitchFamily="34" charset="0"/>
              </a:rPr>
              <a:t>7</a:t>
            </a:r>
            <a:r>
              <a:rPr lang="pl-PL" sz="4000" b="1" dirty="0" smtClean="0">
                <a:latin typeface="Arial" panose="020B0604020202020204" pitchFamily="34" charset="0"/>
                <a:cs typeface="Arial" panose="020B0604020202020204" pitchFamily="34" charset="0"/>
              </a:rPr>
              <a:t> </a:t>
            </a:r>
            <a:r>
              <a:rPr lang="pl-PL" sz="4000" b="1" dirty="0">
                <a:latin typeface="Arial" panose="020B0604020202020204" pitchFamily="34" charset="0"/>
                <a:cs typeface="Arial" panose="020B0604020202020204" pitchFamily="34" charset="0"/>
              </a:rPr>
              <a:t>0</a:t>
            </a:r>
            <a:r>
              <a:rPr lang="pl-PL" sz="4000" b="1" dirty="0" smtClean="0">
                <a:latin typeface="Arial" panose="020B0604020202020204" pitchFamily="34" charset="0"/>
                <a:cs typeface="Arial" panose="020B0604020202020204" pitchFamily="34" charset="0"/>
              </a:rPr>
              <a:t>00</a:t>
            </a:r>
            <a:r>
              <a:rPr lang="pl-PL" b="1" dirty="0" smtClean="0">
                <a:latin typeface="Arial" panose="020B0604020202020204" pitchFamily="34" charset="0"/>
                <a:cs typeface="Arial" panose="020B0604020202020204" pitchFamily="34" charset="0"/>
              </a:rPr>
              <a:t> </a:t>
            </a:r>
            <a:r>
              <a:rPr lang="pl-PL" sz="2000" b="1" dirty="0" smtClean="0">
                <a:latin typeface="Arial" panose="020B0604020202020204" pitchFamily="34" charset="0"/>
                <a:cs typeface="Arial" panose="020B0604020202020204" pitchFamily="34" charset="0"/>
              </a:rPr>
              <a:t>pociągów!!!</a:t>
            </a:r>
            <a:endParaRPr lang="pl-PL"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398238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Podział odpowiedzialności</a:t>
            </a:r>
            <a:endParaRPr lang="pl-PL" dirty="0">
              <a:solidFill>
                <a:schemeClr val="bg1"/>
              </a:solidFill>
              <a:latin typeface="Arial" panose="020B0604020202020204" pitchFamily="34" charset="0"/>
              <a:cs typeface="Arial" panose="020B0604020202020204" pitchFamily="34" charset="0"/>
            </a:endParaRPr>
          </a:p>
        </p:txBody>
      </p:sp>
      <p:sp>
        <p:nvSpPr>
          <p:cNvPr id="55" name="pole tekstowe 54"/>
          <p:cNvSpPr txBox="1"/>
          <p:nvPr/>
        </p:nvSpPr>
        <p:spPr>
          <a:xfrm>
            <a:off x="4285279" y="590806"/>
            <a:ext cx="3852337" cy="646331"/>
          </a:xfrm>
          <a:prstGeom prst="rect">
            <a:avLst/>
          </a:prstGeom>
          <a:noFill/>
        </p:spPr>
        <p:txBody>
          <a:bodyPr wrap="none" rtlCol="0">
            <a:spAutoFit/>
          </a:bodyPr>
          <a:lstStyle/>
          <a:p>
            <a:pPr algn="ctr"/>
            <a:r>
              <a:rPr lang="pl-PL" dirty="0" smtClean="0">
                <a:latin typeface="Arial" panose="020B0604020202020204" pitchFamily="34" charset="0"/>
                <a:cs typeface="Arial" panose="020B0604020202020204" pitchFamily="34" charset="0"/>
              </a:rPr>
              <a:t>Obszar odpowiedzialności</a:t>
            </a:r>
          </a:p>
          <a:p>
            <a:r>
              <a:rPr lang="pl-PL" b="1" dirty="0" smtClean="0">
                <a:latin typeface="Arial" panose="020B0604020202020204" pitchFamily="34" charset="0"/>
                <a:cs typeface="Arial" panose="020B0604020202020204" pitchFamily="34" charset="0"/>
              </a:rPr>
              <a:t>Zarządcy infrastruktury kolejowej</a:t>
            </a:r>
            <a:endParaRPr lang="pl-PL" b="1" dirty="0">
              <a:latin typeface="Arial" panose="020B0604020202020204" pitchFamily="34" charset="0"/>
              <a:cs typeface="Arial" panose="020B0604020202020204" pitchFamily="34" charset="0"/>
            </a:endParaRPr>
          </a:p>
        </p:txBody>
      </p:sp>
      <p:sp>
        <p:nvSpPr>
          <p:cNvPr id="7" name="Prostokąt 6"/>
          <p:cNvSpPr/>
          <p:nvPr/>
        </p:nvSpPr>
        <p:spPr>
          <a:xfrm rot="16200000">
            <a:off x="5462588" y="-1647568"/>
            <a:ext cx="2000250" cy="1081087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p>
        </p:txBody>
      </p:sp>
      <p:sp>
        <p:nvSpPr>
          <p:cNvPr id="45" name="Prostokąt 44"/>
          <p:cNvSpPr/>
          <p:nvPr/>
        </p:nvSpPr>
        <p:spPr>
          <a:xfrm rot="16200000">
            <a:off x="2839932" y="1939017"/>
            <a:ext cx="45719" cy="3611029"/>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grpSp>
        <p:nvGrpSpPr>
          <p:cNvPr id="5" name="Grupa 4"/>
          <p:cNvGrpSpPr/>
          <p:nvPr/>
        </p:nvGrpSpPr>
        <p:grpSpPr>
          <a:xfrm>
            <a:off x="6348573" y="1305175"/>
            <a:ext cx="971555" cy="4716500"/>
            <a:chOff x="5781410" y="1305175"/>
            <a:chExt cx="971555" cy="4716500"/>
          </a:xfrm>
        </p:grpSpPr>
        <p:sp>
          <p:nvSpPr>
            <p:cNvPr id="24" name="Prostokąt 23"/>
            <p:cNvSpPr/>
            <p:nvPr/>
          </p:nvSpPr>
          <p:spPr>
            <a:xfrm rot="16200000">
              <a:off x="6195750" y="147186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5" name="Prostokąt 24"/>
            <p:cNvSpPr/>
            <p:nvPr/>
          </p:nvSpPr>
          <p:spPr>
            <a:xfrm rot="16200000">
              <a:off x="6200513" y="12337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6" name="Prostokąt 25"/>
            <p:cNvSpPr/>
            <p:nvPr/>
          </p:nvSpPr>
          <p:spPr>
            <a:xfrm rot="16200000">
              <a:off x="6195749" y="9956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39" name="Prostokąt 38"/>
            <p:cNvSpPr/>
            <p:nvPr/>
          </p:nvSpPr>
          <p:spPr>
            <a:xfrm rot="16200000">
              <a:off x="6195751" y="170999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40" name="Prostokąt 39"/>
            <p:cNvSpPr/>
            <p:nvPr/>
          </p:nvSpPr>
          <p:spPr>
            <a:xfrm rot="16200000">
              <a:off x="6195748" y="21862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41" name="Prostokąt 40"/>
            <p:cNvSpPr/>
            <p:nvPr/>
          </p:nvSpPr>
          <p:spPr>
            <a:xfrm rot="16200000">
              <a:off x="6195748" y="19481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19" name="Prostokąt 18"/>
            <p:cNvSpPr/>
            <p:nvPr/>
          </p:nvSpPr>
          <p:spPr>
            <a:xfrm rot="16200000">
              <a:off x="6205278" y="5329496"/>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0" name="Prostokąt 19"/>
            <p:cNvSpPr/>
            <p:nvPr/>
          </p:nvSpPr>
          <p:spPr>
            <a:xfrm rot="16200000">
              <a:off x="6205278" y="5091375"/>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1" name="Prostokąt 20"/>
            <p:cNvSpPr/>
            <p:nvPr/>
          </p:nvSpPr>
          <p:spPr>
            <a:xfrm rot="16200000">
              <a:off x="6205278" y="4853254"/>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2" name="Prostokąt 21"/>
            <p:cNvSpPr/>
            <p:nvPr/>
          </p:nvSpPr>
          <p:spPr>
            <a:xfrm rot="16200000">
              <a:off x="6205278" y="461513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3" name="Prostokąt 22"/>
            <p:cNvSpPr/>
            <p:nvPr/>
          </p:nvSpPr>
          <p:spPr>
            <a:xfrm rot="16200000">
              <a:off x="6205278" y="4377012"/>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6" name="Prostokąt 5"/>
            <p:cNvSpPr/>
            <p:nvPr/>
          </p:nvSpPr>
          <p:spPr>
            <a:xfrm rot="16200000">
              <a:off x="4241365" y="3640565"/>
              <a:ext cx="4716500"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54" name="Prostokąt 53"/>
            <p:cNvSpPr/>
            <p:nvPr/>
          </p:nvSpPr>
          <p:spPr>
            <a:xfrm rot="16200000">
              <a:off x="3592828" y="3640566"/>
              <a:ext cx="4716498"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sp>
        <p:nvSpPr>
          <p:cNvPr id="57" name="pole tekstowe 56"/>
          <p:cNvSpPr txBox="1"/>
          <p:nvPr/>
        </p:nvSpPr>
        <p:spPr>
          <a:xfrm>
            <a:off x="8323807" y="1621119"/>
            <a:ext cx="3839513" cy="646331"/>
          </a:xfrm>
          <a:prstGeom prst="rect">
            <a:avLst/>
          </a:prstGeom>
          <a:noFill/>
        </p:spPr>
        <p:txBody>
          <a:bodyPr wrap="none" rtlCol="0">
            <a:spAutoFit/>
          </a:bodyPr>
          <a:lstStyle/>
          <a:p>
            <a:pPr algn="r"/>
            <a:r>
              <a:rPr lang="pl-PL" dirty="0" smtClean="0">
                <a:latin typeface="Arial" panose="020B0604020202020204" pitchFamily="34" charset="0"/>
                <a:cs typeface="Arial" panose="020B0604020202020204" pitchFamily="34" charset="0"/>
              </a:rPr>
              <a:t>Obszar odpowiedzialności</a:t>
            </a:r>
          </a:p>
          <a:p>
            <a:pPr algn="r"/>
            <a:r>
              <a:rPr lang="pl-PL" b="1" dirty="0" smtClean="0">
                <a:latin typeface="Arial" panose="020B0604020202020204" pitchFamily="34" charset="0"/>
                <a:cs typeface="Arial" panose="020B0604020202020204" pitchFamily="34" charset="0"/>
              </a:rPr>
              <a:t>Zarządcy infrastruktury drogowej</a:t>
            </a:r>
            <a:endParaRPr lang="pl-PL" b="1" dirty="0">
              <a:latin typeface="Arial" panose="020B0604020202020204" pitchFamily="34" charset="0"/>
              <a:cs typeface="Arial" panose="020B0604020202020204" pitchFamily="34" charset="0"/>
            </a:endParaRPr>
          </a:p>
        </p:txBody>
      </p:sp>
      <p:sp>
        <p:nvSpPr>
          <p:cNvPr id="60" name="Prostokąt 59"/>
          <p:cNvSpPr/>
          <p:nvPr/>
        </p:nvSpPr>
        <p:spPr>
          <a:xfrm rot="16200000">
            <a:off x="2839932" y="2035764"/>
            <a:ext cx="45719" cy="3611029"/>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61" name="Prostokąt 60"/>
          <p:cNvSpPr/>
          <p:nvPr/>
        </p:nvSpPr>
        <p:spPr>
          <a:xfrm rot="16200000">
            <a:off x="9754554" y="1653796"/>
            <a:ext cx="45719" cy="418147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63" name="Prostokąt 62"/>
          <p:cNvSpPr/>
          <p:nvPr/>
        </p:nvSpPr>
        <p:spPr>
          <a:xfrm rot="16200000">
            <a:off x="9754554" y="1750543"/>
            <a:ext cx="45719" cy="4181471"/>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64" name="pole tekstowe 63"/>
          <p:cNvSpPr txBox="1"/>
          <p:nvPr/>
        </p:nvSpPr>
        <p:spPr>
          <a:xfrm>
            <a:off x="240217" y="1621120"/>
            <a:ext cx="3839513" cy="646331"/>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Obszar odpowiedzialności</a:t>
            </a:r>
          </a:p>
          <a:p>
            <a:r>
              <a:rPr lang="pl-PL" b="1" dirty="0" smtClean="0">
                <a:latin typeface="Arial" panose="020B0604020202020204" pitchFamily="34" charset="0"/>
                <a:cs typeface="Arial" panose="020B0604020202020204" pitchFamily="34" charset="0"/>
              </a:rPr>
              <a:t>Zarządcy infrastruktury drogowej</a:t>
            </a:r>
            <a:endParaRPr lang="pl-PL" b="1" dirty="0">
              <a:latin typeface="Arial" panose="020B0604020202020204" pitchFamily="34" charset="0"/>
              <a:cs typeface="Arial" panose="020B0604020202020204" pitchFamily="34" charset="0"/>
            </a:endParaRPr>
          </a:p>
        </p:txBody>
      </p:sp>
      <p:sp>
        <p:nvSpPr>
          <p:cNvPr id="4" name="Nawias klamrowy zamykający 3"/>
          <p:cNvSpPr/>
          <p:nvPr/>
        </p:nvSpPr>
        <p:spPr>
          <a:xfrm rot="16200000">
            <a:off x="6123144" y="-738990"/>
            <a:ext cx="104773" cy="3983550"/>
          </a:xfrm>
          <a:prstGeom prst="righ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pl-PL"/>
          </a:p>
        </p:txBody>
      </p:sp>
      <p:grpSp>
        <p:nvGrpSpPr>
          <p:cNvPr id="80" name="Grupa 79"/>
          <p:cNvGrpSpPr/>
          <p:nvPr/>
        </p:nvGrpSpPr>
        <p:grpSpPr>
          <a:xfrm>
            <a:off x="5014505" y="1305175"/>
            <a:ext cx="971555" cy="4716500"/>
            <a:chOff x="5781410" y="1305175"/>
            <a:chExt cx="971555" cy="4716500"/>
          </a:xfrm>
        </p:grpSpPr>
        <p:sp>
          <p:nvSpPr>
            <p:cNvPr id="81" name="Prostokąt 80"/>
            <p:cNvSpPr/>
            <p:nvPr/>
          </p:nvSpPr>
          <p:spPr>
            <a:xfrm rot="16200000">
              <a:off x="6195750" y="147186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2" name="Prostokąt 81"/>
            <p:cNvSpPr/>
            <p:nvPr/>
          </p:nvSpPr>
          <p:spPr>
            <a:xfrm rot="16200000">
              <a:off x="6200513" y="12337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3" name="Prostokąt 82"/>
            <p:cNvSpPr/>
            <p:nvPr/>
          </p:nvSpPr>
          <p:spPr>
            <a:xfrm rot="16200000">
              <a:off x="6195749" y="9956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4" name="Prostokąt 83"/>
            <p:cNvSpPr/>
            <p:nvPr/>
          </p:nvSpPr>
          <p:spPr>
            <a:xfrm rot="16200000">
              <a:off x="6195751" y="170999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5" name="Prostokąt 84"/>
            <p:cNvSpPr/>
            <p:nvPr/>
          </p:nvSpPr>
          <p:spPr>
            <a:xfrm rot="16200000">
              <a:off x="6195748" y="21862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6" name="Prostokąt 85"/>
            <p:cNvSpPr/>
            <p:nvPr/>
          </p:nvSpPr>
          <p:spPr>
            <a:xfrm rot="16200000">
              <a:off x="6195748" y="19481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7" name="Prostokąt 86"/>
            <p:cNvSpPr/>
            <p:nvPr/>
          </p:nvSpPr>
          <p:spPr>
            <a:xfrm rot="16200000">
              <a:off x="6205278" y="5329496"/>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8" name="Prostokąt 87"/>
            <p:cNvSpPr/>
            <p:nvPr/>
          </p:nvSpPr>
          <p:spPr>
            <a:xfrm rot="16200000">
              <a:off x="6205278" y="5091375"/>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9" name="Prostokąt 88"/>
            <p:cNvSpPr/>
            <p:nvPr/>
          </p:nvSpPr>
          <p:spPr>
            <a:xfrm rot="16200000">
              <a:off x="6205278" y="4853254"/>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90" name="Prostokąt 89"/>
            <p:cNvSpPr/>
            <p:nvPr/>
          </p:nvSpPr>
          <p:spPr>
            <a:xfrm rot="16200000">
              <a:off x="6205278" y="461513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91" name="Prostokąt 90"/>
            <p:cNvSpPr/>
            <p:nvPr/>
          </p:nvSpPr>
          <p:spPr>
            <a:xfrm rot="16200000">
              <a:off x="6205278" y="4377012"/>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92" name="Prostokąt 91"/>
            <p:cNvSpPr/>
            <p:nvPr/>
          </p:nvSpPr>
          <p:spPr>
            <a:xfrm rot="16200000">
              <a:off x="4241365" y="3640565"/>
              <a:ext cx="4716500"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93" name="Prostokąt 92"/>
            <p:cNvSpPr/>
            <p:nvPr/>
          </p:nvSpPr>
          <p:spPr>
            <a:xfrm rot="16200000">
              <a:off x="3592828" y="3640566"/>
              <a:ext cx="4716498"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sp>
        <p:nvSpPr>
          <p:cNvPr id="53" name="Prostokąt 52"/>
          <p:cNvSpPr/>
          <p:nvPr/>
        </p:nvSpPr>
        <p:spPr>
          <a:xfrm rot="16200000">
            <a:off x="3817227" y="1671592"/>
            <a:ext cx="4716497" cy="3983655"/>
          </a:xfrm>
          <a:prstGeom prst="rect">
            <a:avLst/>
          </a:prstGeom>
          <a:solidFill>
            <a:schemeClr val="accent2">
              <a:alpha val="23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pl-PL" dirty="0"/>
          </a:p>
        </p:txBody>
      </p:sp>
      <p:cxnSp>
        <p:nvCxnSpPr>
          <p:cNvPr id="94" name="Łącznik prosty ze strzałką 93"/>
          <p:cNvCxnSpPr/>
          <p:nvPr/>
        </p:nvCxnSpPr>
        <p:spPr>
          <a:xfrm>
            <a:off x="4183647" y="5162821"/>
            <a:ext cx="977665" cy="0"/>
          </a:xfrm>
          <a:prstGeom prst="straightConnector1">
            <a:avLst/>
          </a:prstGeom>
          <a:ln w="28575">
            <a:headEnd type="triangle"/>
            <a:tailEnd type="triangle"/>
          </a:ln>
        </p:spPr>
        <p:style>
          <a:lnRef idx="1">
            <a:schemeClr val="dk1"/>
          </a:lnRef>
          <a:fillRef idx="0">
            <a:schemeClr val="dk1"/>
          </a:fillRef>
          <a:effectRef idx="0">
            <a:schemeClr val="dk1"/>
          </a:effectRef>
          <a:fontRef idx="minor">
            <a:schemeClr val="tx1"/>
          </a:fontRef>
        </p:style>
      </p:cxnSp>
      <p:cxnSp>
        <p:nvCxnSpPr>
          <p:cNvPr id="95" name="Łącznik prosty ze strzałką 94"/>
          <p:cNvCxnSpPr/>
          <p:nvPr/>
        </p:nvCxnSpPr>
        <p:spPr>
          <a:xfrm>
            <a:off x="7189638" y="5162821"/>
            <a:ext cx="977665" cy="0"/>
          </a:xfrm>
          <a:prstGeom prst="straightConnector1">
            <a:avLst/>
          </a:prstGeom>
          <a:ln w="28575">
            <a:headEnd type="triangle"/>
            <a:tailEnd type="triangle"/>
          </a:ln>
        </p:spPr>
        <p:style>
          <a:lnRef idx="1">
            <a:schemeClr val="dk1"/>
          </a:lnRef>
          <a:fillRef idx="0">
            <a:schemeClr val="dk1"/>
          </a:fillRef>
          <a:effectRef idx="0">
            <a:schemeClr val="dk1"/>
          </a:effectRef>
          <a:fontRef idx="minor">
            <a:schemeClr val="tx1"/>
          </a:fontRef>
        </p:style>
      </p:cxnSp>
      <p:sp>
        <p:nvSpPr>
          <p:cNvPr id="96" name="pole tekstowe 95"/>
          <p:cNvSpPr txBox="1"/>
          <p:nvPr/>
        </p:nvSpPr>
        <p:spPr>
          <a:xfrm>
            <a:off x="4429465" y="5221560"/>
            <a:ext cx="486030" cy="369332"/>
          </a:xfrm>
          <a:prstGeom prst="rect">
            <a:avLst/>
          </a:prstGeom>
          <a:noFill/>
        </p:spPr>
        <p:txBody>
          <a:bodyPr wrap="none" rtlCol="0">
            <a:spAutoFit/>
          </a:bodyPr>
          <a:lstStyle/>
          <a:p>
            <a:r>
              <a:rPr lang="pl-PL" dirty="0" smtClean="0"/>
              <a:t>4m</a:t>
            </a:r>
            <a:endParaRPr lang="pl-PL" dirty="0"/>
          </a:p>
        </p:txBody>
      </p:sp>
      <p:sp>
        <p:nvSpPr>
          <p:cNvPr id="97" name="pole tekstowe 96"/>
          <p:cNvSpPr txBox="1"/>
          <p:nvPr/>
        </p:nvSpPr>
        <p:spPr>
          <a:xfrm>
            <a:off x="7457406" y="5221560"/>
            <a:ext cx="486030" cy="369332"/>
          </a:xfrm>
          <a:prstGeom prst="rect">
            <a:avLst/>
          </a:prstGeom>
          <a:noFill/>
        </p:spPr>
        <p:txBody>
          <a:bodyPr wrap="none" rtlCol="0">
            <a:spAutoFit/>
          </a:bodyPr>
          <a:lstStyle/>
          <a:p>
            <a:r>
              <a:rPr lang="pl-PL" dirty="0" smtClean="0"/>
              <a:t>4m</a:t>
            </a:r>
            <a:endParaRPr lang="pl-PL" dirty="0"/>
          </a:p>
        </p:txBody>
      </p:sp>
    </p:spTree>
    <p:extLst>
      <p:ext uri="{BB962C8B-B14F-4D97-AF65-F5344CB8AC3E}">
        <p14:creationId xmlns:p14="http://schemas.microsoft.com/office/powerpoint/2010/main" val="16253923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670" y="144062"/>
            <a:ext cx="10515600" cy="328210"/>
          </a:xfrm>
        </p:spPr>
        <p:txBody>
          <a:bodyPr>
            <a:normAutofit fontScale="90000"/>
          </a:bodyPr>
          <a:lstStyle/>
          <a:p>
            <a:r>
              <a:rPr lang="pl-PL" dirty="0" smtClean="0">
                <a:solidFill>
                  <a:schemeClr val="bg1"/>
                </a:solidFill>
                <a:latin typeface="Arial" panose="020B0604020202020204" pitchFamily="34" charset="0"/>
                <a:cs typeface="Arial" panose="020B0604020202020204" pitchFamily="34" charset="0"/>
              </a:rPr>
              <a:t>Kategorie przejazdów</a:t>
            </a:r>
            <a:endParaRPr lang="pl-PL" dirty="0">
              <a:solidFill>
                <a:schemeClr val="bg1"/>
              </a:solidFill>
              <a:latin typeface="Arial" panose="020B0604020202020204" pitchFamily="34" charset="0"/>
              <a:cs typeface="Arial" panose="020B0604020202020204" pitchFamily="34" charset="0"/>
            </a:endParaRPr>
          </a:p>
        </p:txBody>
      </p:sp>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4227" y="1216152"/>
            <a:ext cx="11219272" cy="4745736"/>
          </a:xfrm>
        </p:spPr>
      </p:pic>
    </p:spTree>
    <p:extLst>
      <p:ext uri="{BB962C8B-B14F-4D97-AF65-F5344CB8AC3E}">
        <p14:creationId xmlns:p14="http://schemas.microsoft.com/office/powerpoint/2010/main" val="14271944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7061</TotalTime>
  <Words>2533</Words>
  <Application>Microsoft Office PowerPoint</Application>
  <PresentationFormat>Panoramiczny</PresentationFormat>
  <Paragraphs>579</Paragraphs>
  <Slides>53</Slides>
  <Notes>0</Notes>
  <HiddenSlides>0</HiddenSlides>
  <MMClips>0</MMClips>
  <ScaleCrop>false</ScaleCrop>
  <HeadingPairs>
    <vt:vector size="8" baseType="variant">
      <vt:variant>
        <vt:lpstr>Używane czcionki</vt:lpstr>
      </vt:variant>
      <vt:variant>
        <vt:i4>8</vt:i4>
      </vt:variant>
      <vt:variant>
        <vt:lpstr>Motyw</vt:lpstr>
      </vt:variant>
      <vt:variant>
        <vt:i4>2</vt:i4>
      </vt:variant>
      <vt:variant>
        <vt:lpstr>Osadzone serwery OLE</vt:lpstr>
      </vt:variant>
      <vt:variant>
        <vt:i4>1</vt:i4>
      </vt:variant>
      <vt:variant>
        <vt:lpstr>Tytuły slajdów</vt:lpstr>
      </vt:variant>
      <vt:variant>
        <vt:i4>53</vt:i4>
      </vt:variant>
    </vt:vector>
  </HeadingPairs>
  <TitlesOfParts>
    <vt:vector size="64" baseType="lpstr">
      <vt:lpstr>Arial</vt:lpstr>
      <vt:lpstr>Calibri</vt:lpstr>
      <vt:lpstr>Calibri Light</vt:lpstr>
      <vt:lpstr>Courier New</vt:lpstr>
      <vt:lpstr>inherit</vt:lpstr>
      <vt:lpstr>Times New Roman</vt:lpstr>
      <vt:lpstr>Ubuntu</vt:lpstr>
      <vt:lpstr>Wingdings</vt:lpstr>
      <vt:lpstr>Motyw pakietu Office</vt:lpstr>
      <vt:lpstr>1_Motyw pakietu Office</vt:lpstr>
      <vt:lpstr>CorelDRAW</vt:lpstr>
      <vt:lpstr>Prezentacja programu PowerPoint</vt:lpstr>
      <vt:lpstr>Prezentacja programu PowerPoint</vt:lpstr>
      <vt:lpstr>Przejazdy kolejowo-drogowe w Koninie</vt:lpstr>
      <vt:lpstr>Akty prawne</vt:lpstr>
      <vt:lpstr>Przejazd kolejowo-drogowy</vt:lpstr>
      <vt:lpstr>Przejazd kolejowo-drogowy</vt:lpstr>
      <vt:lpstr>Zależności w transporcie</vt:lpstr>
      <vt:lpstr>Podział odpowiedzialności</vt:lpstr>
      <vt:lpstr>Kategorie przejazdów</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Zabezpieczenia występujące przed przejazdami</vt:lpstr>
      <vt:lpstr>Pociąg a samochód</vt:lpstr>
      <vt:lpstr>Statystyki</vt:lpstr>
      <vt:lpstr>Statystyki</vt:lpstr>
      <vt:lpstr>Statystyki</vt:lpstr>
      <vt:lpstr>Statystyki</vt:lpstr>
      <vt:lpstr>Statystyki</vt:lpstr>
      <vt:lpstr>Statystyki</vt:lpstr>
      <vt:lpstr>Testy egzaminacyjne</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Testy egzaminacyjne Przykładowe pytania testów egzaminacyjnych</vt:lpstr>
      <vt:lpstr>10 niewłaściwych zachowań kierowców</vt:lpstr>
      <vt:lpstr>Zachowania w grupie kierowców na przejeździe</vt:lpstr>
      <vt:lpstr>Zasada ograniczonego zaufania</vt:lpstr>
      <vt:lpstr>Zasada działania przejazdu kat. B</vt:lpstr>
      <vt:lpstr>Co się dzieje w głowie kierowcy?</vt:lpstr>
      <vt:lpstr>Pożądane zachowania kierowców</vt:lpstr>
      <vt:lpstr>Prezentacja programu PowerPoint</vt:lpstr>
      <vt:lpstr>Po co wdrożyliśmy ten projekt?</vt:lpstr>
      <vt:lpstr>Jak to osiągnęliśmy?</vt:lpstr>
      <vt:lpstr>Sposób znakowania przejazdów kolejowo-drogowych</vt:lpstr>
      <vt:lpstr>Znakowanie przejazdów i przejść w poziomie szyn wyposażonych w rogatki</vt:lpstr>
      <vt:lpstr>Wizualizacja znakowania na przejazdach kat. A i B</vt:lpstr>
      <vt:lpstr>Znakowanie przejazdów i przejść w poziomie szyn niewyposażonych w rogatki</vt:lpstr>
      <vt:lpstr>Wizualizacja znakowania na przejazdach kat. C i D</vt:lpstr>
      <vt:lpstr>Prezentacja programu PowerPoint</vt:lpstr>
      <vt:lpstr>Prezentacja programu PowerPoint</vt:lpstr>
      <vt:lpstr>Uproszczony schemat działania</vt:lpstr>
      <vt:lpstr>Prezentacja programu PowerPoint</vt:lpstr>
    </vt:vector>
  </TitlesOfParts>
  <Company>PKP PLK S.A.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Górski Damian</dc:creator>
  <cp:lastModifiedBy>Górski Damian</cp:lastModifiedBy>
  <cp:revision>372</cp:revision>
  <dcterms:created xsi:type="dcterms:W3CDTF">2016-07-20T14:01:06Z</dcterms:created>
  <dcterms:modified xsi:type="dcterms:W3CDTF">2019-09-17T14:02:01Z</dcterms:modified>
</cp:coreProperties>
</file>