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34" r:id="rId6"/>
    <p:sldId id="257" r:id="rId7"/>
    <p:sldId id="258" r:id="rId8"/>
    <p:sldId id="335" r:id="rId9"/>
    <p:sldId id="259" r:id="rId10"/>
    <p:sldId id="329" r:id="rId11"/>
    <p:sldId id="260" r:id="rId12"/>
    <p:sldId id="263" r:id="rId13"/>
    <p:sldId id="264" r:id="rId14"/>
    <p:sldId id="265" r:id="rId15"/>
    <p:sldId id="266" r:id="rId16"/>
    <p:sldId id="267" r:id="rId17"/>
    <p:sldId id="268" r:id="rId18"/>
    <p:sldId id="333" r:id="rId19"/>
    <p:sldId id="269" r:id="rId20"/>
    <p:sldId id="261" r:id="rId21"/>
    <p:sldId id="286" r:id="rId22"/>
    <p:sldId id="287" r:id="rId23"/>
    <p:sldId id="289" r:id="rId24"/>
    <p:sldId id="290" r:id="rId25"/>
    <p:sldId id="291" r:id="rId26"/>
    <p:sldId id="292" r:id="rId27"/>
    <p:sldId id="303" r:id="rId28"/>
    <p:sldId id="304" r:id="rId29"/>
    <p:sldId id="305" r:id="rId30"/>
    <p:sldId id="306" r:id="rId31"/>
    <p:sldId id="307" r:id="rId32"/>
    <p:sldId id="308" r:id="rId33"/>
    <p:sldId id="309" r:id="rId34"/>
    <p:sldId id="310" r:id="rId35"/>
    <p:sldId id="311" r:id="rId36"/>
    <p:sldId id="312" r:id="rId37"/>
    <p:sldId id="279" r:id="rId38"/>
    <p:sldId id="281" r:id="rId39"/>
    <p:sldId id="282" r:id="rId40"/>
    <p:sldId id="283" r:id="rId41"/>
    <p:sldId id="284" r:id="rId42"/>
    <p:sldId id="280" r:id="rId43"/>
    <p:sldId id="314" r:id="rId44"/>
    <p:sldId id="315" r:id="rId45"/>
    <p:sldId id="316" r:id="rId46"/>
    <p:sldId id="317" r:id="rId47"/>
    <p:sldId id="318" r:id="rId48"/>
    <p:sldId id="319" r:id="rId49"/>
    <p:sldId id="320" r:id="rId50"/>
    <p:sldId id="321" r:id="rId51"/>
    <p:sldId id="331" r:id="rId52"/>
    <p:sldId id="322" r:id="rId53"/>
    <p:sldId id="323" r:id="rId54"/>
    <p:sldId id="324" r:id="rId5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6433" autoAdjust="0"/>
  </p:normalViewPr>
  <p:slideViewPr>
    <p:cSldViewPr snapToGrid="0">
      <p:cViewPr varScale="1">
        <p:scale>
          <a:sx n="113" d="100"/>
          <a:sy n="113" d="100"/>
        </p:scale>
        <p:origin x="198" y="96"/>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2861982133851006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wielkopolskie!$Q$51:$Y$51</c:f>
              <c:numCache>
                <c:formatCode>General</c:formatCode>
                <c:ptCount val="9"/>
                <c:pt idx="0">
                  <c:v>257</c:v>
                </c:pt>
                <c:pt idx="1">
                  <c:v>205</c:v>
                </c:pt>
                <c:pt idx="2">
                  <c:v>224</c:v>
                </c:pt>
                <c:pt idx="3">
                  <c:v>211</c:v>
                </c:pt>
                <c:pt idx="4">
                  <c:v>177</c:v>
                </c:pt>
                <c:pt idx="5">
                  <c:v>155</c:v>
                </c:pt>
                <c:pt idx="6">
                  <c:v>173</c:v>
                </c:pt>
                <c:pt idx="7">
                  <c:v>183</c:v>
                </c:pt>
                <c:pt idx="8">
                  <c:v>184</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5402202370945559E-3"/>
                  <c:y val="-9.21128215245179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wielkopolskie!$Q$52:$Y$52</c:f>
              <c:numCache>
                <c:formatCode>General</c:formatCode>
                <c:ptCount val="9"/>
                <c:pt idx="0">
                  <c:v>289</c:v>
                </c:pt>
                <c:pt idx="1">
                  <c:v>240</c:v>
                </c:pt>
                <c:pt idx="2">
                  <c:v>257</c:v>
                </c:pt>
                <c:pt idx="3">
                  <c:v>231</c:v>
                </c:pt>
                <c:pt idx="4">
                  <c:v>200</c:v>
                </c:pt>
                <c:pt idx="5">
                  <c:v>186</c:v>
                </c:pt>
                <c:pt idx="6">
                  <c:v>200</c:v>
                </c:pt>
                <c:pt idx="7">
                  <c:v>201</c:v>
                </c:pt>
                <c:pt idx="8">
                  <c:v>208</c:v>
                </c:pt>
              </c:numCache>
            </c:numRef>
          </c:val>
          <c:smooth val="0"/>
        </c:ser>
        <c:dLbls>
          <c:showLegendKey val="0"/>
          <c:showVal val="0"/>
          <c:showCatName val="0"/>
          <c:showSerName val="0"/>
          <c:showPercent val="0"/>
          <c:showBubbleSize val="0"/>
        </c:dLbls>
        <c:smooth val="0"/>
        <c:axId val="276769376"/>
        <c:axId val="274869648"/>
      </c:lineChart>
      <c:catAx>
        <c:axId val="27676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74869648"/>
        <c:crosses val="autoZero"/>
        <c:auto val="1"/>
        <c:lblAlgn val="ctr"/>
        <c:lblOffset val="100"/>
        <c:noMultiLvlLbl val="0"/>
      </c:catAx>
      <c:valAx>
        <c:axId val="274869648"/>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767693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94462343794781E-3"/>
          <c:y val="3.2796829160128267E-3"/>
          <c:w val="0.90286351706036749"/>
          <c:h val="0.87975786940985401"/>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świętokrzyskie!$H$54:$L$54</c:f>
              <c:numCache>
                <c:formatCode>General</c:formatCode>
                <c:ptCount val="5"/>
                <c:pt idx="0">
                  <c:v>2</c:v>
                </c:pt>
                <c:pt idx="1">
                  <c:v>4</c:v>
                </c:pt>
                <c:pt idx="2">
                  <c:v>0</c:v>
                </c:pt>
                <c:pt idx="3">
                  <c:v>5</c:v>
                </c:pt>
                <c:pt idx="4">
                  <c:v>1</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świętokrzyskie!$H$55:$L$55</c:f>
              <c:numCache>
                <c:formatCode>General</c:formatCode>
                <c:ptCount val="5"/>
                <c:pt idx="0">
                  <c:v>1</c:v>
                </c:pt>
                <c:pt idx="1">
                  <c:v>6</c:v>
                </c:pt>
                <c:pt idx="2">
                  <c:v>5</c:v>
                </c:pt>
                <c:pt idx="3">
                  <c:v>4</c:v>
                </c:pt>
                <c:pt idx="4">
                  <c:v>1</c:v>
                </c:pt>
              </c:numCache>
            </c:numRef>
          </c:val>
          <c:smooth val="0"/>
        </c:ser>
        <c:dLbls>
          <c:showLegendKey val="0"/>
          <c:showVal val="0"/>
          <c:showCatName val="0"/>
          <c:showSerName val="0"/>
          <c:showPercent val="0"/>
          <c:showBubbleSize val="0"/>
        </c:dLbls>
        <c:smooth val="0"/>
        <c:axId val="418824520"/>
        <c:axId val="418825304"/>
      </c:lineChart>
      <c:catAx>
        <c:axId val="418824520"/>
        <c:scaling>
          <c:orientation val="minMax"/>
        </c:scaling>
        <c:delete val="1"/>
        <c:axPos val="b"/>
        <c:numFmt formatCode="General" sourceLinked="1"/>
        <c:majorTickMark val="none"/>
        <c:minorTickMark val="none"/>
        <c:tickLblPos val="nextTo"/>
        <c:crossAx val="418825304"/>
        <c:crosses val="autoZero"/>
        <c:auto val="1"/>
        <c:lblAlgn val="ctr"/>
        <c:lblOffset val="100"/>
        <c:noMultiLvlLbl val="0"/>
      </c:catAx>
      <c:valAx>
        <c:axId val="418825304"/>
        <c:scaling>
          <c:orientation val="minMax"/>
          <c:max val="25"/>
        </c:scaling>
        <c:delete val="1"/>
        <c:axPos val="l"/>
        <c:numFmt formatCode="General" sourceLinked="1"/>
        <c:majorTickMark val="none"/>
        <c:minorTickMark val="none"/>
        <c:tickLblPos val="nextTo"/>
        <c:crossAx val="418824520"/>
        <c:crosses val="autoZero"/>
        <c:crossBetween val="between"/>
      </c:valAx>
      <c:spPr>
        <a:noFill/>
        <a:ln w="25400">
          <a:noFill/>
        </a:ln>
        <a:effectLst/>
      </c:spPr>
    </c:plotArea>
    <c:legend>
      <c:legendPos val="b"/>
      <c:layout>
        <c:manualLayout>
          <c:xMode val="edge"/>
          <c:yMode val="edge"/>
          <c:x val="0.38491254378036849"/>
          <c:y val="0.9413916210768567"/>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4469821340439471E-2"/>
                  <c:y val="5.253941179853162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wielkopolskie!$Q$57:$Y$57</c:f>
              <c:numCache>
                <c:formatCode>General</c:formatCode>
                <c:ptCount val="9"/>
                <c:pt idx="0">
                  <c:v>46</c:v>
                </c:pt>
                <c:pt idx="1">
                  <c:v>46</c:v>
                </c:pt>
                <c:pt idx="2">
                  <c:v>27</c:v>
                </c:pt>
                <c:pt idx="3">
                  <c:v>31</c:v>
                </c:pt>
                <c:pt idx="4">
                  <c:v>21</c:v>
                </c:pt>
                <c:pt idx="5">
                  <c:v>34</c:v>
                </c:pt>
                <c:pt idx="6">
                  <c:v>30</c:v>
                </c:pt>
                <c:pt idx="7">
                  <c:v>25</c:v>
                </c:pt>
                <c:pt idx="8">
                  <c:v>26</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9.7879285361757891E-3"/>
                  <c:y val="-9.457094123735702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wielkopolskie!$Q$58:$Y$58</c:f>
              <c:numCache>
                <c:formatCode>General</c:formatCode>
                <c:ptCount val="9"/>
                <c:pt idx="0">
                  <c:v>56</c:v>
                </c:pt>
                <c:pt idx="1">
                  <c:v>51</c:v>
                </c:pt>
                <c:pt idx="2">
                  <c:v>36</c:v>
                </c:pt>
                <c:pt idx="3">
                  <c:v>36</c:v>
                </c:pt>
                <c:pt idx="4">
                  <c:v>24</c:v>
                </c:pt>
                <c:pt idx="5">
                  <c:v>40</c:v>
                </c:pt>
                <c:pt idx="6">
                  <c:v>37</c:v>
                </c:pt>
                <c:pt idx="7">
                  <c:v>28</c:v>
                </c:pt>
                <c:pt idx="8">
                  <c:v>34</c:v>
                </c:pt>
              </c:numCache>
            </c:numRef>
          </c:val>
          <c:smooth val="0"/>
        </c:ser>
        <c:dLbls>
          <c:showLegendKey val="0"/>
          <c:showVal val="0"/>
          <c:showCatName val="0"/>
          <c:showSerName val="0"/>
          <c:showPercent val="0"/>
          <c:showBubbleSize val="0"/>
        </c:dLbls>
        <c:smooth val="0"/>
        <c:axId val="418819816"/>
        <c:axId val="418820208"/>
      </c:lineChart>
      <c:catAx>
        <c:axId val="418819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18820208"/>
        <c:crosses val="autoZero"/>
        <c:auto val="1"/>
        <c:lblAlgn val="ctr"/>
        <c:lblOffset val="100"/>
        <c:noMultiLvlLbl val="0"/>
      </c:catAx>
      <c:valAx>
        <c:axId val="418820208"/>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1881981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26054989233306E-2"/>
          <c:y val="2.717578786460691E-2"/>
          <c:w val="0.93841205503845349"/>
          <c:h val="0.67343108606747948"/>
        </c:manualLayout>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647559889252844E-3"/>
                  <c:y val="-8.64865048917865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wielkopolskie!$Q$65:$Y$65</c:f>
              <c:numCache>
                <c:formatCode>General</c:formatCode>
                <c:ptCount val="9"/>
                <c:pt idx="0">
                  <c:v>52</c:v>
                </c:pt>
                <c:pt idx="1">
                  <c:v>62</c:v>
                </c:pt>
                <c:pt idx="2">
                  <c:v>59</c:v>
                </c:pt>
                <c:pt idx="3">
                  <c:v>49</c:v>
                </c:pt>
                <c:pt idx="4">
                  <c:v>42</c:v>
                </c:pt>
                <c:pt idx="5">
                  <c:v>53</c:v>
                </c:pt>
                <c:pt idx="6">
                  <c:v>48</c:v>
                </c:pt>
                <c:pt idx="7">
                  <c:v>47</c:v>
                </c:pt>
                <c:pt idx="8">
                  <c:v>51</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8.1332298061921778E-3"/>
                  <c:y val="6.21621753909715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wielkopolskie!$Q$66:$Y$66</c:f>
              <c:numCache>
                <c:formatCode>General</c:formatCode>
                <c:ptCount val="9"/>
                <c:pt idx="0">
                  <c:v>29</c:v>
                </c:pt>
                <c:pt idx="1">
                  <c:v>32</c:v>
                </c:pt>
                <c:pt idx="2">
                  <c:v>37</c:v>
                </c:pt>
                <c:pt idx="3">
                  <c:v>36</c:v>
                </c:pt>
                <c:pt idx="4">
                  <c:v>24</c:v>
                </c:pt>
                <c:pt idx="5">
                  <c:v>33</c:v>
                </c:pt>
                <c:pt idx="6">
                  <c:v>30</c:v>
                </c:pt>
                <c:pt idx="7">
                  <c:v>29</c:v>
                </c:pt>
                <c:pt idx="8">
                  <c:v>35</c:v>
                </c:pt>
              </c:numCache>
            </c:numRef>
          </c:val>
          <c:smooth val="0"/>
        </c:ser>
        <c:dLbls>
          <c:showLegendKey val="0"/>
          <c:showVal val="0"/>
          <c:showCatName val="0"/>
          <c:showSerName val="0"/>
          <c:showPercent val="0"/>
          <c:showBubbleSize val="0"/>
        </c:dLbls>
        <c:smooth val="0"/>
        <c:axId val="418821384"/>
        <c:axId val="418821776"/>
      </c:lineChart>
      <c:catAx>
        <c:axId val="4188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18821776"/>
        <c:crosses val="autoZero"/>
        <c:auto val="1"/>
        <c:lblAlgn val="ctr"/>
        <c:lblOffset val="100"/>
        <c:noMultiLvlLbl val="0"/>
      </c:catAx>
      <c:valAx>
        <c:axId val="41882177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188213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lubelskim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6928836285754797"/>
                  <c:y val="6.1721500345031058E-2"/>
                </c:manualLayout>
              </c:layout>
              <c:tx>
                <c:rich>
                  <a:bodyPr/>
                  <a:lstStyle/>
                  <a:p>
                    <a:r>
                      <a:rPr lang="en-US" baseline="0" dirty="0" smtClean="0"/>
                      <a:t>603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lubelskie</c:v>
                </c:pt>
                <c:pt idx="1">
                  <c:v>pozostałe województwa</c:v>
                </c:pt>
              </c:strCache>
            </c:strRef>
          </c:cat>
          <c:val>
            <c:numRef>
              <c:f>Arkusz1!$P$26:$P$27</c:f>
              <c:numCache>
                <c:formatCode>General</c:formatCode>
                <c:ptCount val="2"/>
                <c:pt idx="0">
                  <c:v>603</c:v>
                </c:pt>
                <c:pt idx="1">
                  <c:v>11072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lubelskim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2018 roku</a:t>
            </a:r>
            <a:endParaRPr lang="pl-PL" sz="1800" b="1" dirty="0">
              <a:latin typeface="Arial" panose="020B0604020202020204" pitchFamily="34" charset="0"/>
              <a:cs typeface="Arial" panose="020B0604020202020204" pitchFamily="34" charset="0"/>
            </a:endParaRPr>
          </a:p>
        </c:rich>
      </c:tx>
      <c:layout>
        <c:manualLayout>
          <c:xMode val="edge"/>
          <c:yMode val="edge"/>
          <c:x val="0.22526767675360659"/>
          <c:y val="2.676881098191907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lubelskie</c:v>
                </c:pt>
                <c:pt idx="1">
                  <c:v>pozostałe województwa</c:v>
                </c:pt>
              </c:strCache>
            </c:strRef>
          </c:cat>
          <c:val>
            <c:numRef>
              <c:f>wielkopolskie!$U$25:$U$26</c:f>
              <c:numCache>
                <c:formatCode>General</c:formatCode>
                <c:ptCount val="2"/>
                <c:pt idx="0">
                  <c:v>14</c:v>
                </c:pt>
                <c:pt idx="1">
                  <c:v>194</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lubelskie</c:v>
                </c:pt>
                <c:pt idx="1">
                  <c:v>pozostałe województwa</c:v>
                </c:pt>
              </c:strCache>
            </c:strRef>
          </c:cat>
          <c:val>
            <c:numRef>
              <c:f>wielkopolskie!$V$25:$V$26</c:f>
              <c:numCache>
                <c:formatCode>General</c:formatCode>
                <c:ptCount val="2"/>
                <c:pt idx="0">
                  <c:v>6.965174129353234E-2</c:v>
                </c:pt>
                <c:pt idx="1">
                  <c:v>0.96517412935323388</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lubelskim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2016-2018</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świętokrzyskie!$AA$8:$AA$10</c:f>
              <c:numCache>
                <c:formatCode>General</c:formatCode>
                <c:ptCount val="3"/>
                <c:pt idx="0">
                  <c:v>0</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świętokrzyskie!$AB$8:$AB$10</c:f>
              <c:numCache>
                <c:formatCode>General</c:formatCode>
                <c:ptCount val="3"/>
                <c:pt idx="0">
                  <c:v>0</c:v>
                </c:pt>
                <c:pt idx="1">
                  <c:v>0</c:v>
                </c:pt>
                <c:pt idx="2">
                  <c:v>3</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świętokrzyskie!$AC$8:$AC$10</c:f>
              <c:numCache>
                <c:formatCode>General</c:formatCode>
                <c:ptCount val="3"/>
                <c:pt idx="0">
                  <c:v>1</c:v>
                </c:pt>
                <c:pt idx="1">
                  <c:v>0</c:v>
                </c:pt>
                <c:pt idx="2">
                  <c:v>4</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świętokrzyskie!$AD$8:$AD$10</c:f>
              <c:numCache>
                <c:formatCode>General</c:formatCode>
                <c:ptCount val="3"/>
                <c:pt idx="0">
                  <c:v>6</c:v>
                </c:pt>
                <c:pt idx="1">
                  <c:v>14</c:v>
                </c:pt>
                <c:pt idx="2">
                  <c:v>7</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świętokrzyskie!$AE$8:$AE$10</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shape val="box"/>
        <c:axId val="418823736"/>
        <c:axId val="418820992"/>
        <c:axId val="0"/>
      </c:bar3DChart>
      <c:catAx>
        <c:axId val="4188237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18820992"/>
        <c:crosses val="autoZero"/>
        <c:auto val="1"/>
        <c:lblAlgn val="ctr"/>
        <c:lblOffset val="100"/>
        <c:noMultiLvlLbl val="0"/>
      </c:catAx>
      <c:valAx>
        <c:axId val="418820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188237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2"/>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3"/>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4"/>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0.30762378883951419"/>
          <c:y val="0.92167947361630753"/>
          <c:w val="0.38710468208883703"/>
          <c:h val="7.83205263836924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a:t>
            </a:r>
            <a:r>
              <a:rPr lang="pl-PL" sz="1800" b="1" u="sng" baseline="0" dirty="0">
                <a:latin typeface="Arial" panose="020B0604020202020204" pitchFamily="34" charset="0"/>
                <a:cs typeface="Arial" panose="020B0604020202020204" pitchFamily="34" charset="0"/>
              </a:rPr>
              <a:t>w woj. </a:t>
            </a:r>
            <a:r>
              <a:rPr lang="pl-PL" sz="1800" b="1" u="sng" baseline="0" dirty="0" smtClean="0">
                <a:latin typeface="Arial" panose="020B0604020202020204" pitchFamily="34" charset="0"/>
                <a:cs typeface="Arial" panose="020B0604020202020204" pitchFamily="34" charset="0"/>
              </a:rPr>
              <a:t>lubelskim </a:t>
            </a:r>
            <a:endParaRPr lang="pl-PL" sz="1800" b="1" u="sng"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2014-2018</a:t>
            </a:r>
            <a:endParaRPr lang="pl-PL" sz="1800" b="1" dirty="0">
              <a:latin typeface="Arial" panose="020B0604020202020204" pitchFamily="34" charset="0"/>
              <a:cs typeface="Arial" panose="020B0604020202020204" pitchFamily="34" charset="0"/>
            </a:endParaRPr>
          </a:p>
        </c:rich>
      </c:tx>
      <c:layout>
        <c:manualLayout>
          <c:xMode val="edge"/>
          <c:yMode val="edge"/>
          <c:x val="0.24143199465604112"/>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świętokrzyskie!$AA$22:$AA$26</c:f>
              <c:numCache>
                <c:formatCode>General</c:formatCode>
                <c:ptCount val="5"/>
                <c:pt idx="0">
                  <c:v>7</c:v>
                </c:pt>
                <c:pt idx="1">
                  <c:v>6</c:v>
                </c:pt>
                <c:pt idx="2">
                  <c:v>7</c:v>
                </c:pt>
                <c:pt idx="3">
                  <c:v>14</c:v>
                </c:pt>
                <c:pt idx="4">
                  <c:v>13</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świętokrzyskie!$AB$22:$AB$26</c:f>
              <c:numCache>
                <c:formatCode>General</c:formatCode>
                <c:ptCount val="5"/>
                <c:pt idx="0">
                  <c:v>0</c:v>
                </c:pt>
                <c:pt idx="1">
                  <c:v>0</c:v>
                </c:pt>
                <c:pt idx="2">
                  <c:v>0</c:v>
                </c:pt>
                <c:pt idx="3">
                  <c:v>0</c:v>
                </c:pt>
                <c:pt idx="4">
                  <c:v>1</c:v>
                </c:pt>
              </c:numCache>
            </c:numRef>
          </c:val>
        </c:ser>
        <c:dLbls>
          <c:showLegendKey val="0"/>
          <c:showVal val="0"/>
          <c:showCatName val="0"/>
          <c:showSerName val="0"/>
          <c:showPercent val="0"/>
          <c:showBubbleSize val="0"/>
        </c:dLbls>
        <c:gapWidth val="150"/>
        <c:shape val="box"/>
        <c:axId val="418823344"/>
        <c:axId val="418824128"/>
        <c:axId val="0"/>
      </c:bar3DChart>
      <c:catAx>
        <c:axId val="418823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18824128"/>
        <c:crosses val="autoZero"/>
        <c:auto val="1"/>
        <c:lblAlgn val="ctr"/>
        <c:lblOffset val="100"/>
        <c:noMultiLvlLbl val="0"/>
      </c:catAx>
      <c:valAx>
        <c:axId val="418824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188233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image" Target="../media/image64.emf"/><Relationship Id="rId5" Type="http://schemas.openxmlformats.org/officeDocument/2006/relationships/image" Target="../media/image68.emf"/><Relationship Id="rId4" Type="http://schemas.openxmlformats.org/officeDocument/2006/relationships/image" Target="../media/image6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2019-02-21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2019-02-21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2019-02-21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2019-02-21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2019-02-21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2019-02-21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2019-02-21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2019-02-21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2019-02-21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2019-02-21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2019-02-21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2019-02-21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2019-02-21</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0.jpg"/><Relationship Id="rId5" Type="http://schemas.openxmlformats.org/officeDocument/2006/relationships/image" Target="../media/image53.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9.bin"/><Relationship Id="rId3" Type="http://schemas.openxmlformats.org/officeDocument/2006/relationships/image" Target="../media/image54.png"/><Relationship Id="rId7" Type="http://schemas.openxmlformats.org/officeDocument/2006/relationships/image" Target="../media/image65.emf"/><Relationship Id="rId12" Type="http://schemas.openxmlformats.org/officeDocument/2006/relationships/oleObject" Target="../embeddings/oleObject8.bin"/><Relationship Id="rId17" Type="http://schemas.openxmlformats.org/officeDocument/2006/relationships/image" Target="../media/image69.emf"/><Relationship Id="rId2" Type="http://schemas.openxmlformats.org/officeDocument/2006/relationships/slideLayout" Target="../slideLayouts/slideLayout12.xml"/><Relationship Id="rId16" Type="http://schemas.openxmlformats.org/officeDocument/2006/relationships/image" Target="../media/image68.emf"/><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7.emf"/><Relationship Id="rId5" Type="http://schemas.openxmlformats.org/officeDocument/2006/relationships/image" Target="../media/image64.emf"/><Relationship Id="rId15" Type="http://schemas.openxmlformats.org/officeDocument/2006/relationships/oleObject" Target="../embeddings/oleObject11.bin"/><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6.emf"/><Relationship Id="rId1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0" y="112113"/>
            <a:ext cx="2287806"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Zamość, 27.02.2019</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2901421"/>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1864772"/>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latin typeface="Arial" panose="020B0604020202020204" pitchFamily="34" charset="0"/>
                <a:cs typeface="Arial" panose="020B0604020202020204" pitchFamily="34" charset="0"/>
              </a:rPr>
              <a:t>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a:p>
            <a:pPr marL="0" indent="0">
              <a:spcBef>
                <a:spcPts val="0"/>
              </a:spcBef>
              <a:spcAft>
                <a:spcPts val="600"/>
              </a:spcAft>
              <a:buNone/>
            </a:pPr>
            <a:endParaRPr lang="pl-PL" sz="2000" dirty="0" smtClean="0">
              <a:solidFill>
                <a:schemeClr val="bg1">
                  <a:lumMod val="50000"/>
                </a:schemeClr>
              </a:solidFill>
              <a:latin typeface="Arial" panose="020B0604020202020204" pitchFamily="34" charset="0"/>
              <a:cs typeface="Arial" panose="020B0604020202020204" pitchFamily="34" charset="0"/>
            </a:endParaRP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znaków</a:t>
            </a:r>
          </a:p>
          <a:p>
            <a:pPr marL="0" indent="0">
              <a:spcBef>
                <a:spcPts val="0"/>
              </a:spcBef>
              <a:spcAft>
                <a:spcPts val="600"/>
              </a:spcAft>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latin typeface="Ubuntu" panose="020B0504030602030204" pitchFamily="34" charset="0"/>
            </a:endParaRPr>
          </a:p>
          <a:p>
            <a:pPr marL="0" lvl="0" indent="0">
              <a:buNone/>
            </a:pPr>
            <a:endParaRPr lang="pl-PL" sz="2000" dirty="0" smtClean="0">
              <a:solidFill>
                <a:schemeClr val="bg1">
                  <a:lumMod val="65000"/>
                </a:schemeClr>
              </a:solidFill>
              <a:latin typeface="Arial" panose="020B0604020202020204" pitchFamily="34" charset="0"/>
              <a:cs typeface="Arial" panose="020B0604020202020204" pitchFamily="34" charset="0"/>
            </a:endParaRPr>
          </a:p>
          <a:p>
            <a:pPr marL="0" lvl="0" indent="0">
              <a:buNone/>
            </a:pP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728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111271"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11 67</a:t>
            </a:r>
            <a:r>
              <a:rPr lang="pl-PL" sz="4000" b="1" dirty="0">
                <a:latin typeface="Arial" panose="020B0604020202020204" pitchFamily="34" charset="0"/>
                <a:cs typeface="Arial" panose="020B0604020202020204" pitchFamily="34" charset="0"/>
              </a:rPr>
              <a:t>5</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208 </a:t>
            </a:r>
            <a:r>
              <a:rPr lang="pl-PL" dirty="0" smtClean="0">
                <a:latin typeface="Arial" panose="020B0604020202020204" pitchFamily="34" charset="0"/>
                <a:cs typeface="Arial" panose="020B0604020202020204" pitchFamily="34" charset="0"/>
              </a:rPr>
              <a:t>wypadków i kolizji w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117273" y="1933602"/>
            <a:ext cx="1492716"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LUBELSKIE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117273" y="2319867"/>
            <a:ext cx="4081567"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924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603 </a:t>
            </a:r>
            <a:r>
              <a:rPr lang="pl-PL" dirty="0" smtClean="0">
                <a:latin typeface="Arial" panose="020B0604020202020204" pitchFamily="34" charset="0"/>
                <a:cs typeface="Arial" panose="020B0604020202020204" pitchFamily="34" charset="0"/>
              </a:rPr>
              <a:t>przejazdy kolejowo-drogowe</a:t>
            </a:r>
          </a:p>
          <a:p>
            <a:r>
              <a:rPr lang="pl-PL" sz="4000" b="1" dirty="0" smtClean="0">
                <a:latin typeface="Arial" panose="020B0604020202020204" pitchFamily="34" charset="0"/>
                <a:cs typeface="Arial" panose="020B0604020202020204" pitchFamily="34" charset="0"/>
              </a:rPr>
              <a:t>14 </a:t>
            </a:r>
            <a:r>
              <a:rPr lang="pl-PL" dirty="0" smtClean="0">
                <a:latin typeface="Arial" panose="020B0604020202020204" pitchFamily="34" charset="0"/>
                <a:cs typeface="Arial" panose="020B0604020202020204" pitchFamily="34" charset="0"/>
              </a:rPr>
              <a:t>wypadków i kolizji w 2018 r.</a:t>
            </a: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3009838347"/>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026552"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11 675</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208</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781169862"/>
              </p:ext>
            </p:extLst>
          </p:nvPr>
        </p:nvGraphicFramePr>
        <p:xfrm>
          <a:off x="0" y="522916"/>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2998810638"/>
              </p:ext>
            </p:extLst>
          </p:nvPr>
        </p:nvGraphicFramePr>
        <p:xfrm>
          <a:off x="5496219"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3136655196"/>
              </p:ext>
            </p:extLst>
          </p:nvPr>
        </p:nvGraphicFramePr>
        <p:xfrm>
          <a:off x="797669" y="1108953"/>
          <a:ext cx="10797702" cy="4987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3895519989"/>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528755257"/>
              </p:ext>
            </p:extLst>
          </p:nvPr>
        </p:nvGraphicFramePr>
        <p:xfrm>
          <a:off x="1825587" y="2077257"/>
          <a:ext cx="9089405" cy="38881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1251024702"/>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348821395"/>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Zamościu</a:t>
            </a:r>
            <a:endParaRPr lang="pl-PL" sz="32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37917" t="21358" r="31250" b="55803"/>
          <a:stretch/>
        </p:blipFill>
        <p:spPr>
          <a:xfrm>
            <a:off x="1796635" y="1769534"/>
            <a:ext cx="8737589" cy="3640666"/>
          </a:xfrm>
          <a:prstGeom prst="rect">
            <a:avLst/>
          </a:prstGeom>
        </p:spPr>
      </p:pic>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657543" y="681440"/>
            <a:ext cx="11085724" cy="5632311"/>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są aktywowane po najechaniu pociągu na czujnik załączający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a:t>
            </a:r>
            <a:r>
              <a:rPr lang="pl-PL" sz="2400" dirty="0" smtClean="0">
                <a:latin typeface="Arial" panose="020B0604020202020204" pitchFamily="34" charset="0"/>
                <a:cs typeface="Arial" panose="020B0604020202020204" pitchFamily="34" charset="0"/>
              </a:rPr>
              <a:t>świetlna,</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j</a:t>
            </a:r>
            <a:r>
              <a:rPr lang="pl-PL" sz="2400" dirty="0" smtClean="0">
                <a:latin typeface="Arial" panose="020B0604020202020204" pitchFamily="34" charset="0"/>
                <a:cs typeface="Arial" panose="020B0604020202020204" pitchFamily="34" charset="0"/>
              </a:rPr>
              <a:t>est to czas </a:t>
            </a:r>
            <a:r>
              <a:rPr lang="pl-PL" sz="2400" dirty="0" smtClean="0">
                <a:latin typeface="Arial" panose="020B0604020202020204" pitchFamily="34" charset="0"/>
                <a:cs typeface="Arial" panose="020B0604020202020204" pitchFamily="34" charset="0"/>
              </a:rPr>
              <a:t>ostrzegania – zakaz wjazdu na przejazd – służy do opuszczenia </a:t>
            </a:r>
            <a:r>
              <a:rPr lang="pl-PL" sz="2400" dirty="0" smtClean="0">
                <a:latin typeface="Arial" panose="020B0604020202020204" pitchFamily="34" charset="0"/>
                <a:cs typeface="Arial" panose="020B0604020202020204" pitchFamily="34" charset="0"/>
              </a:rPr>
              <a:t>          przejazdu </a:t>
            </a:r>
            <a:r>
              <a:rPr lang="pl-PL" sz="2400" dirty="0" smtClean="0">
                <a:latin typeface="Arial" panose="020B0604020202020204" pitchFamily="34" charset="0"/>
                <a:cs typeface="Arial" panose="020B0604020202020204" pitchFamily="34" charset="0"/>
              </a:rPr>
              <a:t>przez pojazdy, które są „w środku”</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około 10 sekund – opadają rogatki</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a:latin typeface="Arial" panose="020B0604020202020204" pitchFamily="34" charset="0"/>
                <a:cs typeface="Arial" panose="020B0604020202020204" pitchFamily="34" charset="0"/>
              </a:rPr>
              <a:t>o</a:t>
            </a:r>
            <a:r>
              <a:rPr lang="pl-PL" sz="2400" dirty="0" smtClean="0">
                <a:latin typeface="Arial" panose="020B0604020202020204" pitchFamily="34" charset="0"/>
                <a:cs typeface="Arial" panose="020B0604020202020204" pitchFamily="34" charset="0"/>
              </a:rPr>
              <a:t>koło 10 sekund od zamknięcia rogatek  czoło pociągu może pojawić się na przejeździe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zamknięcia jezdni przez rogatki,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a:t>
            </a:r>
            <a:r>
              <a:rPr lang="pl-PL" sz="2400" b="1" dirty="0">
                <a:latin typeface="Arial" panose="020B0604020202020204" pitchFamily="34" charset="0"/>
                <a:cs typeface="Arial" panose="020B0604020202020204" pitchFamily="34" charset="0"/>
              </a:rPr>
              <a:t>przebywa drogę </a:t>
            </a:r>
            <a:r>
              <a:rPr lang="pl-PL" sz="2400" b="1" dirty="0" smtClean="0">
                <a:latin typeface="Arial" panose="020B0604020202020204" pitchFamily="34" charset="0"/>
                <a:cs typeface="Arial" panose="020B0604020202020204" pitchFamily="34" charset="0"/>
              </a:rPr>
              <a:t>1022 m.</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Akty prawne</a:t>
            </a:r>
            <a:endParaRPr lang="pl-PL" sz="3200" b="1"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916367"/>
            <a:ext cx="836703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1997r. Prawo o ruchu drogowym </a:t>
            </a:r>
          </a:p>
        </p:txBody>
      </p:sp>
      <p:sp>
        <p:nvSpPr>
          <p:cNvPr id="4" name="pole tekstowe 3"/>
          <p:cNvSpPr txBox="1"/>
          <p:nvPr/>
        </p:nvSpPr>
        <p:spPr>
          <a:xfrm>
            <a:off x="770466" y="1627665"/>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a:t>
            </a:r>
            <a:r>
              <a:rPr lang="pl-PL" sz="2400" dirty="0" smtClean="0">
                <a:latin typeface="Arial" panose="020B0604020202020204" pitchFamily="34" charset="0"/>
                <a:cs typeface="Arial" panose="020B0604020202020204" pitchFamily="34" charset="0"/>
              </a:rPr>
              <a:t>drogowych</a:t>
            </a:r>
          </a:p>
        </p:txBody>
      </p:sp>
      <p:sp>
        <p:nvSpPr>
          <p:cNvPr id="6" name="pole tekstowe 5"/>
          <p:cNvSpPr txBox="1"/>
          <p:nvPr/>
        </p:nvSpPr>
        <p:spPr>
          <a:xfrm>
            <a:off x="709506" y="4525994"/>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a:t>
            </a:r>
            <a:r>
              <a:rPr lang="pl-PL" sz="2400" dirty="0" smtClean="0">
                <a:latin typeface="Arial" panose="020B0604020202020204" pitchFamily="34" charset="0"/>
                <a:cs typeface="Arial" panose="020B0604020202020204" pitchFamily="34" charset="0"/>
              </a:rPr>
              <a:t>drogami </a:t>
            </a:r>
            <a:r>
              <a:rPr lang="pl-PL" sz="2400" dirty="0">
                <a:latin typeface="Arial" panose="020B0604020202020204" pitchFamily="34" charset="0"/>
                <a:cs typeface="Arial" panose="020B0604020202020204" pitchFamily="34" charset="0"/>
              </a:rPr>
              <a:t>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02 października 2018r</a:t>
            </a:r>
            <a:r>
              <a:rPr lang="pl-PL" sz="2400" dirty="0" smtClean="0">
                <a:latin typeface="Arial" panose="020B0604020202020204" pitchFamily="34" charset="0"/>
                <a:cs typeface="Arial" panose="020B0604020202020204" pitchFamily="34" charset="0"/>
              </a:rPr>
              <a:t>.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2018r.</a:t>
            </a:r>
          </a:p>
        </p:txBody>
      </p:sp>
      <p:sp>
        <p:nvSpPr>
          <p:cNvPr id="7" name="pole tekstowe 6"/>
          <p:cNvSpPr txBox="1"/>
          <p:nvPr/>
        </p:nvSpPr>
        <p:spPr>
          <a:xfrm>
            <a:off x="770466" y="2708295"/>
            <a:ext cx="10067180" cy="1569660"/>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Ministra Infrastruktury z </a:t>
            </a:r>
            <a:r>
              <a:rPr lang="pl-PL" sz="2400" dirty="0">
                <a:latin typeface="Arial" panose="020B0604020202020204" pitchFamily="34" charset="0"/>
                <a:cs typeface="Arial" panose="020B0604020202020204" pitchFamily="34" charset="0"/>
              </a:rPr>
              <a:t>dnia 3 lipca 2003 r.</a:t>
            </a:r>
          </a:p>
          <a:p>
            <a:r>
              <a:rPr lang="pl-PL" sz="2400" dirty="0">
                <a:latin typeface="Arial" panose="020B0604020202020204" pitchFamily="34" charset="0"/>
                <a:cs typeface="Arial" panose="020B0604020202020204" pitchFamily="34" charset="0"/>
              </a:rPr>
              <a:t>w sprawie </a:t>
            </a:r>
            <a:r>
              <a:rPr lang="pl-PL" sz="2400" dirty="0" smtClean="0">
                <a:latin typeface="Arial" panose="020B0604020202020204" pitchFamily="34" charset="0"/>
                <a:cs typeface="Arial" panose="020B0604020202020204" pitchFamily="34" charset="0"/>
              </a:rPr>
              <a:t>szczegółowych </a:t>
            </a:r>
            <a:r>
              <a:rPr lang="pl-PL" sz="2400" dirty="0">
                <a:latin typeface="Arial" panose="020B0604020202020204" pitchFamily="34" charset="0"/>
                <a:cs typeface="Arial" panose="020B0604020202020204" pitchFamily="34" charset="0"/>
              </a:rPr>
              <a:t>warunków technicznych dla </a:t>
            </a:r>
            <a:r>
              <a:rPr lang="pl-PL" sz="2400" dirty="0" smtClean="0">
                <a:latin typeface="Arial" panose="020B0604020202020204" pitchFamily="34" charset="0"/>
                <a:cs typeface="Arial" panose="020B0604020202020204" pitchFamily="34" charset="0"/>
              </a:rPr>
              <a:t>znaków</a:t>
            </a:r>
          </a:p>
          <a:p>
            <a:r>
              <a:rPr lang="pl-PL" sz="2400" dirty="0" smtClean="0">
                <a:latin typeface="Arial" panose="020B0604020202020204" pitchFamily="34" charset="0"/>
                <a:cs typeface="Arial" panose="020B0604020202020204" pitchFamily="34" charset="0"/>
              </a:rPr>
              <a:t>i sygnałów drogowych </a:t>
            </a:r>
            <a:r>
              <a:rPr lang="pl-PL" sz="2400" dirty="0">
                <a:latin typeface="Arial" panose="020B0604020202020204" pitchFamily="34" charset="0"/>
                <a:cs typeface="Arial" panose="020B0604020202020204" pitchFamily="34" charset="0"/>
              </a:rPr>
              <a:t>oraz </a:t>
            </a:r>
            <a:r>
              <a:rPr lang="pl-PL" sz="2400" dirty="0" smtClean="0">
                <a:latin typeface="Arial" panose="020B0604020202020204" pitchFamily="34" charset="0"/>
                <a:cs typeface="Arial" panose="020B0604020202020204" pitchFamily="34" charset="0"/>
              </a:rPr>
              <a:t>urządzeń</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bezpieczeństwa </a:t>
            </a:r>
            <a:r>
              <a:rPr lang="pl-PL" sz="2400" dirty="0">
                <a:latin typeface="Arial" panose="020B0604020202020204" pitchFamily="34" charset="0"/>
                <a:cs typeface="Arial" panose="020B0604020202020204" pitchFamily="34" charset="0"/>
              </a:rPr>
              <a:t>ruchu drogowego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i </a:t>
            </a:r>
            <a:r>
              <a:rPr lang="pl-PL" sz="2400" dirty="0">
                <a:latin typeface="Arial" panose="020B0604020202020204" pitchFamily="34" charset="0"/>
                <a:cs typeface="Arial" panose="020B0604020202020204" pitchFamily="34" charset="0"/>
              </a:rPr>
              <a:t>warunków ich umieszczania na drogach</a:t>
            </a: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5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razem 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193269" cy="3139321"/>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oraz przejść </a:t>
            </a:r>
          </a:p>
          <a:p>
            <a:pPr marL="269875"/>
            <a:r>
              <a:rPr lang="pl-PL" dirty="0" smtClean="0">
                <a:solidFill>
                  <a:prstClr val="black"/>
                </a:solidFill>
                <a:latin typeface="Arial" panose="020B0604020202020204" pitchFamily="34" charset="0"/>
                <a:cs typeface="Arial" panose="020B0604020202020204" pitchFamily="34" charset="0"/>
              </a:rPr>
              <a:t>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a:t>
            </a:r>
          </a:p>
          <a:p>
            <a:r>
              <a:rPr lang="pl-PL" dirty="0" smtClean="0">
                <a:solidFill>
                  <a:prstClr val="black"/>
                </a:solidFill>
                <a:latin typeface="Arial" panose="020B0604020202020204" pitchFamily="34" charset="0"/>
                <a:cs typeface="Arial" panose="020B0604020202020204" pitchFamily="34" charset="0"/>
              </a:rPr>
              <a:t>pojawiło się </a:t>
            </a:r>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207338"/>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645956"/>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2967156"/>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105082"/>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100697"/>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6973646" y="1645954"/>
            <a:ext cx="140927" cy="144051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1078475"/>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675176"/>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41941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92799"/>
            <a:ext cx="634032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532" y="364066"/>
            <a:ext cx="8398935" cy="4724401"/>
          </a:xfrm>
          <a:prstGeom prst="rect">
            <a:avLst/>
          </a:prstGeom>
        </p:spPr>
      </p:pic>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482"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483"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484"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485"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486"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487"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488"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489"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4000" dirty="0" smtClean="0">
                <a:solidFill>
                  <a:schemeClr val="bg1"/>
                </a:solidFill>
                <a:latin typeface="Arial" panose="020B0604020202020204" pitchFamily="34" charset="0"/>
                <a:cs typeface="Arial" panose="020B0604020202020204" pitchFamily="34" charset="0"/>
              </a:rPr>
              <a:t>Zależności w transporcie</a:t>
            </a:r>
            <a:endParaRPr lang="pl-PL" sz="40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3014133" y="825764"/>
            <a:ext cx="4872650" cy="5164721"/>
          </a:xfrm>
          <a:prstGeom prst="parallelogram">
            <a:avLst>
              <a:gd name="adj" fmla="val 3753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sz="3600" dirty="0"/>
          </a:p>
        </p:txBody>
      </p:sp>
      <p:sp>
        <p:nvSpPr>
          <p:cNvPr id="7" name="pole tekstowe 6"/>
          <p:cNvSpPr txBox="1"/>
          <p:nvPr/>
        </p:nvSpPr>
        <p:spPr>
          <a:xfrm>
            <a:off x="2457970" y="825765"/>
            <a:ext cx="1326004" cy="707886"/>
          </a:xfrm>
          <a:prstGeom prst="rect">
            <a:avLst/>
          </a:prstGeom>
          <a:noFill/>
          <a:ln>
            <a:noFill/>
          </a:ln>
        </p:spPr>
        <p:txBody>
          <a:bodyPr wrap="none" rtlCol="0">
            <a:spAutoFit/>
          </a:bodyPr>
          <a:lstStyle/>
          <a:p>
            <a:r>
              <a:rPr lang="pl-PL" sz="4000" b="1" dirty="0" smtClean="0">
                <a:latin typeface="Arial" panose="020B0604020202020204" pitchFamily="34" charset="0"/>
                <a:cs typeface="Arial" panose="020B0604020202020204" pitchFamily="34" charset="0"/>
              </a:rPr>
              <a:t>2005</a:t>
            </a:r>
            <a:endParaRPr lang="pl-PL" sz="3600" b="1" dirty="0">
              <a:latin typeface="Arial" panose="020B0604020202020204" pitchFamily="34" charset="0"/>
              <a:cs typeface="Arial" panose="020B0604020202020204" pitchFamily="34" charset="0"/>
            </a:endParaRPr>
          </a:p>
        </p:txBody>
      </p:sp>
      <p:sp>
        <p:nvSpPr>
          <p:cNvPr id="8" name="pole tekstowe 7"/>
          <p:cNvSpPr txBox="1"/>
          <p:nvPr/>
        </p:nvSpPr>
        <p:spPr>
          <a:xfrm>
            <a:off x="8443369" y="825765"/>
            <a:ext cx="1326004"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2018</a:t>
            </a:r>
            <a:endParaRPr lang="pl-PL" sz="3600" b="1" dirty="0">
              <a:latin typeface="Arial" panose="020B0604020202020204" pitchFamily="34" charset="0"/>
              <a:cs typeface="Arial" panose="020B0604020202020204" pitchFamily="34" charset="0"/>
            </a:endParaRPr>
          </a:p>
        </p:txBody>
      </p:sp>
      <p:sp>
        <p:nvSpPr>
          <p:cNvPr id="9" name="pole tekstowe 8"/>
          <p:cNvSpPr txBox="1"/>
          <p:nvPr/>
        </p:nvSpPr>
        <p:spPr>
          <a:xfrm>
            <a:off x="855265" y="2125076"/>
            <a:ext cx="2752677"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17 000 000</a:t>
            </a:r>
            <a:endParaRPr lang="pl-PL" sz="4000" b="1" dirty="0">
              <a:latin typeface="Arial" panose="020B0604020202020204" pitchFamily="34" charset="0"/>
              <a:cs typeface="Arial" panose="020B0604020202020204" pitchFamily="34" charset="0"/>
            </a:endParaRPr>
          </a:p>
        </p:txBody>
      </p:sp>
      <p:sp>
        <p:nvSpPr>
          <p:cNvPr id="10" name="pole tekstowe 9"/>
          <p:cNvSpPr txBox="1"/>
          <p:nvPr/>
        </p:nvSpPr>
        <p:spPr>
          <a:xfrm>
            <a:off x="1523939" y="3231825"/>
            <a:ext cx="1754006"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15 873</a:t>
            </a:r>
            <a:endParaRPr lang="pl-PL" sz="4000" b="1" dirty="0">
              <a:latin typeface="Arial" panose="020B0604020202020204" pitchFamily="34" charset="0"/>
              <a:cs typeface="Arial" panose="020B0604020202020204" pitchFamily="34" charset="0"/>
            </a:endParaRPr>
          </a:p>
        </p:txBody>
      </p:sp>
      <p:sp>
        <p:nvSpPr>
          <p:cNvPr id="11" name="pole tekstowe 10"/>
          <p:cNvSpPr txBox="1"/>
          <p:nvPr/>
        </p:nvSpPr>
        <p:spPr>
          <a:xfrm>
            <a:off x="1635696"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252</a:t>
            </a:r>
            <a:endParaRPr lang="pl-PL" sz="4000" b="1" dirty="0">
              <a:latin typeface="Arial" panose="020B0604020202020204" pitchFamily="34" charset="0"/>
              <a:cs typeface="Arial" panose="020B0604020202020204" pitchFamily="34" charset="0"/>
            </a:endParaRPr>
          </a:p>
        </p:txBody>
      </p:sp>
      <p:sp>
        <p:nvSpPr>
          <p:cNvPr id="12" name="pole tekstowe 11"/>
          <p:cNvSpPr txBox="1"/>
          <p:nvPr/>
        </p:nvSpPr>
        <p:spPr>
          <a:xfrm>
            <a:off x="7966463" y="2125077"/>
            <a:ext cx="2953053"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29 000 000*</a:t>
            </a:r>
            <a:endParaRPr lang="pl-PL" sz="4000" b="1" dirty="0">
              <a:latin typeface="Arial" panose="020B0604020202020204" pitchFamily="34" charset="0"/>
              <a:cs typeface="Arial" panose="020B0604020202020204" pitchFamily="34" charset="0"/>
            </a:endParaRPr>
          </a:p>
        </p:txBody>
      </p:sp>
      <p:sp>
        <p:nvSpPr>
          <p:cNvPr id="13" name="pole tekstowe 12"/>
          <p:cNvSpPr txBox="1"/>
          <p:nvPr/>
        </p:nvSpPr>
        <p:spPr>
          <a:xfrm>
            <a:off x="7645169" y="3226819"/>
            <a:ext cx="1725729"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11 675</a:t>
            </a:r>
            <a:endParaRPr lang="pl-PL" sz="4000" b="1" dirty="0">
              <a:latin typeface="Arial" panose="020B0604020202020204" pitchFamily="34" charset="0"/>
              <a:cs typeface="Arial" panose="020B0604020202020204" pitchFamily="34" charset="0"/>
            </a:endParaRPr>
          </a:p>
        </p:txBody>
      </p:sp>
      <p:sp>
        <p:nvSpPr>
          <p:cNvPr id="14" name="pole tekstowe 13"/>
          <p:cNvSpPr txBox="1"/>
          <p:nvPr/>
        </p:nvSpPr>
        <p:spPr>
          <a:xfrm>
            <a:off x="7124834"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208</a:t>
            </a:r>
            <a:endParaRPr lang="pl-PL" sz="4000" b="1" dirty="0">
              <a:latin typeface="Arial" panose="020B0604020202020204" pitchFamily="34" charset="0"/>
              <a:cs typeface="Arial" panose="020B0604020202020204" pitchFamily="34" charset="0"/>
            </a:endParaRPr>
          </a:p>
        </p:txBody>
      </p:sp>
      <p:sp>
        <p:nvSpPr>
          <p:cNvPr id="15" name="pole tekstowe 14"/>
          <p:cNvSpPr txBox="1"/>
          <p:nvPr/>
        </p:nvSpPr>
        <p:spPr>
          <a:xfrm>
            <a:off x="5803741" y="1022178"/>
            <a:ext cx="585673" cy="646331"/>
          </a:xfrm>
          <a:prstGeom prst="rect">
            <a:avLst/>
          </a:prstGeom>
          <a:noFill/>
        </p:spPr>
        <p:txBody>
          <a:bodyPr wrap="none" rtlCol="0">
            <a:spAutoFit/>
          </a:bodyPr>
          <a:lstStyle/>
          <a:p>
            <a:r>
              <a:rPr lang="pl-PL" sz="3600" b="1" dirty="0" smtClean="0">
                <a:solidFill>
                  <a:schemeClr val="bg1"/>
                </a:solidFill>
              </a:rPr>
              <a:t>vs</a:t>
            </a:r>
            <a:endParaRPr lang="pl-PL" sz="3600" b="1" dirty="0">
              <a:solidFill>
                <a:schemeClr val="bg1"/>
              </a:solidFill>
            </a:endParaRPr>
          </a:p>
        </p:txBody>
      </p:sp>
      <p:graphicFrame>
        <p:nvGraphicFramePr>
          <p:cNvPr id="16" name="Obiekt 15"/>
          <p:cNvGraphicFramePr>
            <a:graphicFrameLocks noChangeAspect="1"/>
          </p:cNvGraphicFramePr>
          <p:nvPr>
            <p:extLst>
              <p:ext uri="{D42A27DB-BD31-4B8C-83A1-F6EECF244321}">
                <p14:modId xmlns:p14="http://schemas.microsoft.com/office/powerpoint/2010/main" val="4121028557"/>
              </p:ext>
            </p:extLst>
          </p:nvPr>
        </p:nvGraphicFramePr>
        <p:xfrm>
          <a:off x="5149589" y="1960009"/>
          <a:ext cx="1297880" cy="602916"/>
        </p:xfrm>
        <a:graphic>
          <a:graphicData uri="http://schemas.openxmlformats.org/presentationml/2006/ole">
            <mc:AlternateContent xmlns:mc="http://schemas.openxmlformats.org/markup-compatibility/2006">
              <mc:Choice xmlns:v="urn:schemas-microsoft-com:vml" Requires="v">
                <p:oleObj spid="_x0000_s3080" name="CorelDRAW" r:id="rId3" imgW="4029456" imgH="1871015" progId="CorelDRAW.Graphic.14">
                  <p:embed/>
                </p:oleObj>
              </mc:Choice>
              <mc:Fallback>
                <p:oleObj name="CorelDRAW" r:id="rId3" imgW="4029456" imgH="1871015" progId="CorelDRAW.Graphic.14">
                  <p:embed/>
                  <p:pic>
                    <p:nvPicPr>
                      <p:cNvPr id="0" name=""/>
                      <p:cNvPicPr/>
                      <p:nvPr/>
                    </p:nvPicPr>
                    <p:blipFill>
                      <a:blip r:embed="rId4"/>
                      <a:stretch>
                        <a:fillRect/>
                      </a:stretch>
                    </p:blipFill>
                    <p:spPr>
                      <a:xfrm>
                        <a:off x="5149589" y="1960009"/>
                        <a:ext cx="1297880" cy="602916"/>
                      </a:xfrm>
                      <a:prstGeom prst="rect">
                        <a:avLst/>
                      </a:prstGeom>
                    </p:spPr>
                  </p:pic>
                </p:oleObj>
              </mc:Fallback>
            </mc:AlternateContent>
          </a:graphicData>
        </a:graphic>
      </p:graphicFrame>
      <p:graphicFrame>
        <p:nvGraphicFramePr>
          <p:cNvPr id="17" name="Obiekt 16"/>
          <p:cNvGraphicFramePr>
            <a:graphicFrameLocks noChangeAspect="1"/>
          </p:cNvGraphicFramePr>
          <p:nvPr>
            <p:extLst>
              <p:ext uri="{D42A27DB-BD31-4B8C-83A1-F6EECF244321}">
                <p14:modId xmlns:p14="http://schemas.microsoft.com/office/powerpoint/2010/main" val="885138580"/>
              </p:ext>
            </p:extLst>
          </p:nvPr>
        </p:nvGraphicFramePr>
        <p:xfrm>
          <a:off x="4567648" y="3191407"/>
          <a:ext cx="1525284" cy="296690"/>
        </p:xfrm>
        <a:graphic>
          <a:graphicData uri="http://schemas.openxmlformats.org/presentationml/2006/ole">
            <mc:AlternateContent xmlns:mc="http://schemas.openxmlformats.org/markup-compatibility/2006">
              <mc:Choice xmlns:v="urn:schemas-microsoft-com:vml" Requires="v">
                <p:oleObj spid="_x0000_s3081" name="CorelDRAW" r:id="rId5" imgW="3762666" imgH="731201" progId="CorelDRAW.Graphic.14">
                  <p:embed/>
                </p:oleObj>
              </mc:Choice>
              <mc:Fallback>
                <p:oleObj name="CorelDRAW" r:id="rId5" imgW="3762666" imgH="731201" progId="CorelDRAW.Graphic.14">
                  <p:embed/>
                  <p:pic>
                    <p:nvPicPr>
                      <p:cNvPr id="0" name=""/>
                      <p:cNvPicPr/>
                      <p:nvPr/>
                    </p:nvPicPr>
                    <p:blipFill>
                      <a:blip r:embed="rId6"/>
                      <a:stretch>
                        <a:fillRect/>
                      </a:stretch>
                    </p:blipFill>
                    <p:spPr>
                      <a:xfrm>
                        <a:off x="4567648" y="3191407"/>
                        <a:ext cx="1525284" cy="296690"/>
                      </a:xfrm>
                      <a:prstGeom prst="rect">
                        <a:avLst/>
                      </a:prstGeom>
                    </p:spPr>
                  </p:pic>
                </p:oleObj>
              </mc:Fallback>
            </mc:AlternateContent>
          </a:graphicData>
        </a:graphic>
      </p:graphicFrame>
      <p:graphicFrame>
        <p:nvGraphicFramePr>
          <p:cNvPr id="18" name="Obiekt 17"/>
          <p:cNvGraphicFramePr>
            <a:graphicFrameLocks noChangeAspect="1"/>
          </p:cNvGraphicFramePr>
          <p:nvPr>
            <p:extLst>
              <p:ext uri="{D42A27DB-BD31-4B8C-83A1-F6EECF244321}">
                <p14:modId xmlns:p14="http://schemas.microsoft.com/office/powerpoint/2010/main" val="3705348177"/>
              </p:ext>
            </p:extLst>
          </p:nvPr>
        </p:nvGraphicFramePr>
        <p:xfrm>
          <a:off x="4041750" y="4378934"/>
          <a:ext cx="1386560" cy="890822"/>
        </p:xfrm>
        <a:graphic>
          <a:graphicData uri="http://schemas.openxmlformats.org/presentationml/2006/ole">
            <mc:AlternateContent xmlns:mc="http://schemas.openxmlformats.org/markup-compatibility/2006">
              <mc:Choice xmlns:v="urn:schemas-microsoft-com:vml" Requires="v">
                <p:oleObj spid="_x0000_s3082" name="CorelDRAW" r:id="rId7" imgW="6735363" imgH="4328067" progId="CorelDRAW.Graphic.14">
                  <p:embed/>
                </p:oleObj>
              </mc:Choice>
              <mc:Fallback>
                <p:oleObj name="CorelDRAW" r:id="rId7" imgW="6735363" imgH="4328067" progId="CorelDRAW.Graphic.14">
                  <p:embed/>
                  <p:pic>
                    <p:nvPicPr>
                      <p:cNvPr id="0" name=""/>
                      <p:cNvPicPr/>
                      <p:nvPr/>
                    </p:nvPicPr>
                    <p:blipFill>
                      <a:blip r:embed="rId8"/>
                      <a:stretch>
                        <a:fillRect/>
                      </a:stretch>
                    </p:blipFill>
                    <p:spPr>
                      <a:xfrm>
                        <a:off x="4041750" y="4378934"/>
                        <a:ext cx="1386560" cy="890822"/>
                      </a:xfrm>
                      <a:prstGeom prst="rect">
                        <a:avLst/>
                      </a:prstGeom>
                    </p:spPr>
                  </p:pic>
                </p:oleObj>
              </mc:Fallback>
            </mc:AlternateContent>
          </a:graphicData>
        </a:graphic>
      </p:graphicFrame>
      <p:sp>
        <p:nvSpPr>
          <p:cNvPr id="19" name="pole tekstowe 18"/>
          <p:cNvSpPr txBox="1"/>
          <p:nvPr/>
        </p:nvSpPr>
        <p:spPr>
          <a:xfrm>
            <a:off x="5261821" y="2612999"/>
            <a:ext cx="1500004" cy="369332"/>
          </a:xfrm>
          <a:prstGeom prst="rect">
            <a:avLst/>
          </a:prstGeom>
          <a:noFill/>
        </p:spPr>
        <p:txBody>
          <a:bodyPr wrap="square" rtlCol="0">
            <a:spAutoFit/>
          </a:bodyPr>
          <a:lstStyle/>
          <a:p>
            <a:r>
              <a:rPr lang="pl-PL" dirty="0" smtClean="0">
                <a:solidFill>
                  <a:schemeClr val="bg1"/>
                </a:solidFill>
                <a:latin typeface="Arial" panose="020B0604020202020204" pitchFamily="34" charset="0"/>
                <a:cs typeface="Arial" panose="020B0604020202020204" pitchFamily="34" charset="0"/>
              </a:rPr>
              <a:t>samochody</a:t>
            </a:r>
            <a:endParaRPr lang="pl-PL" dirty="0">
              <a:solidFill>
                <a:schemeClr val="bg1"/>
              </a:solidFill>
              <a:latin typeface="Arial" panose="020B0604020202020204" pitchFamily="34" charset="0"/>
              <a:cs typeface="Arial" panose="020B0604020202020204" pitchFamily="34" charset="0"/>
            </a:endParaRPr>
          </a:p>
        </p:txBody>
      </p:sp>
      <p:sp>
        <p:nvSpPr>
          <p:cNvPr id="20" name="pole tekstowe 19"/>
          <p:cNvSpPr txBox="1"/>
          <p:nvPr/>
        </p:nvSpPr>
        <p:spPr>
          <a:xfrm>
            <a:off x="4308215" y="3462005"/>
            <a:ext cx="2044149" cy="646331"/>
          </a:xfrm>
          <a:prstGeom prst="rect">
            <a:avLst/>
          </a:prstGeom>
          <a:noFill/>
        </p:spPr>
        <p:txBody>
          <a:bodyPr wrap="none" rtlCol="0">
            <a:spAutoFit/>
          </a:bodyPr>
          <a:lstStyle/>
          <a:p>
            <a:pPr algn="ctr"/>
            <a:r>
              <a:rPr lang="pl-PL" dirty="0" smtClean="0">
                <a:solidFill>
                  <a:schemeClr val="bg1"/>
                </a:solidFill>
                <a:latin typeface="Arial" panose="020B0604020202020204" pitchFamily="34" charset="0"/>
                <a:cs typeface="Arial" panose="020B0604020202020204" pitchFamily="34" charset="0"/>
              </a:rPr>
              <a:t>przejazdy</a:t>
            </a:r>
          </a:p>
          <a:p>
            <a:pPr algn="ctr"/>
            <a:r>
              <a:rPr lang="pl-PL" dirty="0">
                <a:solidFill>
                  <a:schemeClr val="bg1"/>
                </a:solidFill>
                <a:latin typeface="Arial" panose="020B0604020202020204" pitchFamily="34" charset="0"/>
                <a:cs typeface="Arial" panose="020B0604020202020204" pitchFamily="34" charset="0"/>
              </a:rPr>
              <a:t>k</a:t>
            </a:r>
            <a:r>
              <a:rPr lang="pl-PL" dirty="0" smtClean="0">
                <a:solidFill>
                  <a:schemeClr val="bg1"/>
                </a:solidFill>
                <a:latin typeface="Arial" panose="020B0604020202020204" pitchFamily="34" charset="0"/>
                <a:cs typeface="Arial" panose="020B0604020202020204" pitchFamily="34" charset="0"/>
              </a:rPr>
              <a:t>olejowo-drogowe</a:t>
            </a:r>
            <a:endParaRPr lang="pl-PL" dirty="0">
              <a:solidFill>
                <a:schemeClr val="bg1"/>
              </a:solidFill>
              <a:latin typeface="Arial" panose="020B0604020202020204" pitchFamily="34" charset="0"/>
              <a:cs typeface="Arial" panose="020B0604020202020204" pitchFamily="34" charset="0"/>
            </a:endParaRPr>
          </a:p>
        </p:txBody>
      </p:sp>
      <p:sp>
        <p:nvSpPr>
          <p:cNvPr id="21" name="pole tekstowe 20"/>
          <p:cNvSpPr txBox="1"/>
          <p:nvPr/>
        </p:nvSpPr>
        <p:spPr>
          <a:xfrm>
            <a:off x="3791283" y="5283990"/>
            <a:ext cx="1885453" cy="369332"/>
          </a:xfrm>
          <a:prstGeom prst="rect">
            <a:avLst/>
          </a:prstGeom>
          <a:noFill/>
        </p:spPr>
        <p:txBody>
          <a:bodyPr wrap="none" rtlCol="0">
            <a:spAutoFit/>
          </a:bodyPr>
          <a:lstStyle/>
          <a:p>
            <a:r>
              <a:rPr lang="pl-PL" dirty="0">
                <a:solidFill>
                  <a:schemeClr val="bg1"/>
                </a:solidFill>
                <a:latin typeface="Arial" panose="020B0604020202020204" pitchFamily="34" charset="0"/>
                <a:cs typeface="Arial" panose="020B0604020202020204" pitchFamily="34" charset="0"/>
              </a:rPr>
              <a:t>w</a:t>
            </a:r>
            <a:r>
              <a:rPr lang="pl-PL" dirty="0" smtClean="0">
                <a:solidFill>
                  <a:schemeClr val="bg1"/>
                </a:solidFill>
                <a:latin typeface="Arial" panose="020B0604020202020204" pitchFamily="34" charset="0"/>
                <a:cs typeface="Arial" panose="020B0604020202020204" pitchFamily="34" charset="0"/>
              </a:rPr>
              <a:t>ypadki i kolizje</a:t>
            </a:r>
            <a:endParaRPr lang="pl-PL" dirty="0">
              <a:solidFill>
                <a:schemeClr val="bg1"/>
              </a:solidFill>
              <a:latin typeface="Arial" panose="020B0604020202020204" pitchFamily="34" charset="0"/>
              <a:cs typeface="Arial" panose="020B0604020202020204" pitchFamily="34" charset="0"/>
            </a:endParaRPr>
          </a:p>
        </p:txBody>
      </p:sp>
      <p:sp>
        <p:nvSpPr>
          <p:cNvPr id="22" name="pole tekstowe 21"/>
          <p:cNvSpPr txBox="1"/>
          <p:nvPr/>
        </p:nvSpPr>
        <p:spPr>
          <a:xfrm>
            <a:off x="7966463" y="2711495"/>
            <a:ext cx="3389198" cy="369332"/>
          </a:xfrm>
          <a:prstGeom prst="rect">
            <a:avLst/>
          </a:prstGeom>
          <a:noFill/>
        </p:spPr>
        <p:txBody>
          <a:bodyPr wrap="none" rtlCol="0">
            <a:spAutoFit/>
          </a:bodyPr>
          <a:lstStyle/>
          <a:p>
            <a:r>
              <a:rPr lang="pl-PL" dirty="0" smtClean="0"/>
              <a:t>*stan na 8 czerwca 2017 r., CEPIK</a:t>
            </a:r>
            <a:endParaRPr lang="pl-PL" dirty="0"/>
          </a:p>
        </p:txBody>
      </p:sp>
      <p:sp>
        <p:nvSpPr>
          <p:cNvPr id="23" name="pole tekstowe 22"/>
          <p:cNvSpPr txBox="1"/>
          <p:nvPr/>
        </p:nvSpPr>
        <p:spPr>
          <a:xfrm>
            <a:off x="832490" y="6150114"/>
            <a:ext cx="7840608" cy="707886"/>
          </a:xfrm>
          <a:prstGeom prst="rect">
            <a:avLst/>
          </a:prstGeom>
          <a:noFill/>
        </p:spPr>
        <p:txBody>
          <a:bodyPr wrap="none" rtlCol="0">
            <a:spAutoFit/>
          </a:bodyPr>
          <a:lstStyle/>
          <a:p>
            <a:r>
              <a:rPr lang="pl-PL" sz="2000" b="1" dirty="0" smtClean="0">
                <a:latin typeface="Arial" panose="020B0604020202020204" pitchFamily="34" charset="0"/>
                <a:cs typeface="Arial" panose="020B0604020202020204" pitchFamily="34" charset="0"/>
              </a:rPr>
              <a:t>Codziennie na polskie tory wyjeżdża ok. </a:t>
            </a:r>
            <a:r>
              <a:rPr lang="pl-PL" sz="4000" b="1" dirty="0">
                <a:latin typeface="Arial" panose="020B0604020202020204" pitchFamily="34" charset="0"/>
                <a:cs typeface="Arial" panose="020B0604020202020204" pitchFamily="34" charset="0"/>
              </a:rPr>
              <a:t>7</a:t>
            </a:r>
            <a:r>
              <a:rPr lang="pl-PL" sz="4000" b="1" dirty="0" smtClean="0">
                <a:latin typeface="Arial" panose="020B0604020202020204" pitchFamily="34" charset="0"/>
                <a:cs typeface="Arial" panose="020B0604020202020204" pitchFamily="34" charset="0"/>
              </a:rPr>
              <a:t> </a:t>
            </a:r>
            <a:r>
              <a:rPr lang="pl-PL" sz="4000" b="1" dirty="0">
                <a:latin typeface="Arial" panose="020B0604020202020204" pitchFamily="34" charset="0"/>
                <a:cs typeface="Arial" panose="020B0604020202020204" pitchFamily="34" charset="0"/>
              </a:rPr>
              <a:t>0</a:t>
            </a:r>
            <a:r>
              <a:rPr lang="pl-PL" sz="4000" b="1" dirty="0" smtClean="0">
                <a:latin typeface="Arial" panose="020B0604020202020204" pitchFamily="34" charset="0"/>
                <a:cs typeface="Arial" panose="020B0604020202020204" pitchFamily="34" charset="0"/>
              </a:rPr>
              <a:t>00</a:t>
            </a:r>
            <a:r>
              <a:rPr lang="pl-PL" b="1" dirty="0" smtClean="0">
                <a:latin typeface="Arial" panose="020B0604020202020204" pitchFamily="34" charset="0"/>
                <a:cs typeface="Arial" panose="020B0604020202020204" pitchFamily="34" charset="0"/>
              </a:rPr>
              <a:t> </a:t>
            </a:r>
            <a:r>
              <a:rPr lang="pl-PL" sz="2000" b="1" dirty="0" smtClean="0">
                <a:latin typeface="Arial" panose="020B0604020202020204" pitchFamily="34" charset="0"/>
                <a:cs typeface="Arial" panose="020B0604020202020204" pitchFamily="34" charset="0"/>
              </a:rPr>
              <a:t>pociągów!!!</a:t>
            </a:r>
            <a:endParaRPr lang="pl-PL"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982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6488</TotalTime>
  <Words>2500</Words>
  <Application>Microsoft Office PowerPoint</Application>
  <PresentationFormat>Panoramiczny</PresentationFormat>
  <Paragraphs>514</Paragraphs>
  <Slides>53</Slides>
  <Notes>0</Notes>
  <HiddenSlides>0</HiddenSlides>
  <MMClips>0</MMClips>
  <ScaleCrop>false</ScaleCrop>
  <HeadingPairs>
    <vt:vector size="8" baseType="variant">
      <vt:variant>
        <vt:lpstr>Używane czcionki</vt:lpstr>
      </vt:variant>
      <vt:variant>
        <vt:i4>7</vt:i4>
      </vt:variant>
      <vt:variant>
        <vt:lpstr>Motyw</vt:lpstr>
      </vt:variant>
      <vt:variant>
        <vt:i4>2</vt:i4>
      </vt:variant>
      <vt:variant>
        <vt:lpstr>Osadzone serwery OLE</vt:lpstr>
      </vt:variant>
      <vt:variant>
        <vt:i4>1</vt:i4>
      </vt:variant>
      <vt:variant>
        <vt:lpstr>Tytuły slajdów</vt:lpstr>
      </vt:variant>
      <vt:variant>
        <vt:i4>53</vt:i4>
      </vt:variant>
    </vt:vector>
  </HeadingPairs>
  <TitlesOfParts>
    <vt:vector size="63" baseType="lpstr">
      <vt:lpstr>Arial</vt:lpstr>
      <vt:lpstr>Calibri</vt:lpstr>
      <vt:lpstr>Calibri Light</vt:lpstr>
      <vt:lpstr>Courier New</vt:lpstr>
      <vt:lpstr>inherit</vt:lpstr>
      <vt:lpstr>Ubuntu</vt:lpstr>
      <vt:lpstr>Wingdings</vt:lpstr>
      <vt:lpstr>Motyw pakietu Office</vt:lpstr>
      <vt:lpstr>1_Motyw pakietu Office</vt:lpstr>
      <vt:lpstr>CorelDRAW</vt:lpstr>
      <vt:lpstr>Prezentacja programu PowerPoint</vt:lpstr>
      <vt:lpstr>Prezentacja programu PowerPoint</vt:lpstr>
      <vt:lpstr>Przejazdy kolejowo-drogowe w Zamościu</vt:lpstr>
      <vt:lpstr>Akty prawne</vt:lpstr>
      <vt:lpstr>Przejazd kolejowo-drogowy</vt:lpstr>
      <vt:lpstr>Przejazd kolejowo-drogowy</vt:lpstr>
      <vt:lpstr>Zależności w transporcie</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331</cp:revision>
  <dcterms:created xsi:type="dcterms:W3CDTF">2016-07-20T14:01:06Z</dcterms:created>
  <dcterms:modified xsi:type="dcterms:W3CDTF">2019-02-21T14:09:59Z</dcterms:modified>
</cp:coreProperties>
</file>