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28" r:id="rId6"/>
    <p:sldId id="257" r:id="rId7"/>
    <p:sldId id="258" r:id="rId8"/>
    <p:sldId id="259" r:id="rId9"/>
    <p:sldId id="329" r:id="rId10"/>
    <p:sldId id="260" r:id="rId11"/>
    <p:sldId id="263" r:id="rId12"/>
    <p:sldId id="264" r:id="rId13"/>
    <p:sldId id="265" r:id="rId14"/>
    <p:sldId id="266" r:id="rId15"/>
    <p:sldId id="267" r:id="rId16"/>
    <p:sldId id="268" r:id="rId17"/>
    <p:sldId id="330" r:id="rId18"/>
    <p:sldId id="269" r:id="rId19"/>
    <p:sldId id="261" r:id="rId20"/>
    <p:sldId id="286" r:id="rId21"/>
    <p:sldId id="287" r:id="rId22"/>
    <p:sldId id="289" r:id="rId23"/>
    <p:sldId id="290" r:id="rId24"/>
    <p:sldId id="291" r:id="rId25"/>
    <p:sldId id="292" r:id="rId26"/>
    <p:sldId id="303" r:id="rId27"/>
    <p:sldId id="304" r:id="rId28"/>
    <p:sldId id="305" r:id="rId29"/>
    <p:sldId id="306" r:id="rId30"/>
    <p:sldId id="307" r:id="rId31"/>
    <p:sldId id="308" r:id="rId32"/>
    <p:sldId id="309" r:id="rId33"/>
    <p:sldId id="310" r:id="rId34"/>
    <p:sldId id="311" r:id="rId35"/>
    <p:sldId id="312" r:id="rId36"/>
    <p:sldId id="279" r:id="rId37"/>
    <p:sldId id="281" r:id="rId38"/>
    <p:sldId id="282" r:id="rId39"/>
    <p:sldId id="283" r:id="rId40"/>
    <p:sldId id="284" r:id="rId41"/>
    <p:sldId id="280" r:id="rId42"/>
    <p:sldId id="314" r:id="rId43"/>
    <p:sldId id="315" r:id="rId44"/>
    <p:sldId id="316" r:id="rId45"/>
    <p:sldId id="317" r:id="rId46"/>
    <p:sldId id="318" r:id="rId47"/>
    <p:sldId id="319" r:id="rId48"/>
    <p:sldId id="320" r:id="rId49"/>
    <p:sldId id="321" r:id="rId50"/>
    <p:sldId id="331" r:id="rId51"/>
    <p:sldId id="322" r:id="rId52"/>
    <p:sldId id="323" r:id="rId53"/>
    <p:sldId id="324" r:id="rId5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wielkopolskie!$Q$51:$X$51</c:f>
              <c:numCache>
                <c:formatCode>General</c:formatCode>
                <c:ptCount val="8"/>
                <c:pt idx="0">
                  <c:v>257</c:v>
                </c:pt>
                <c:pt idx="1">
                  <c:v>205</c:v>
                </c:pt>
                <c:pt idx="2">
                  <c:v>224</c:v>
                </c:pt>
                <c:pt idx="3">
                  <c:v>211</c:v>
                </c:pt>
                <c:pt idx="4">
                  <c:v>177</c:v>
                </c:pt>
                <c:pt idx="5">
                  <c:v>155</c:v>
                </c:pt>
                <c:pt idx="6">
                  <c:v>173</c:v>
                </c:pt>
                <c:pt idx="7">
                  <c:v>183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wielkopolskie!$Q$52:$X$52</c:f>
              <c:numCache>
                <c:formatCode>General</c:formatCode>
                <c:ptCount val="8"/>
                <c:pt idx="0">
                  <c:v>289</c:v>
                </c:pt>
                <c:pt idx="1">
                  <c:v>240</c:v>
                </c:pt>
                <c:pt idx="2">
                  <c:v>257</c:v>
                </c:pt>
                <c:pt idx="3">
                  <c:v>231</c:v>
                </c:pt>
                <c:pt idx="4">
                  <c:v>200</c:v>
                </c:pt>
                <c:pt idx="5">
                  <c:v>186</c:v>
                </c:pt>
                <c:pt idx="6">
                  <c:v>200</c:v>
                </c:pt>
                <c:pt idx="7">
                  <c:v>201</c:v>
                </c:pt>
              </c:numCache>
            </c:numRef>
          </c:val>
          <c:smooth val="0"/>
        </c:ser>
        <c:dLbls>
          <c:showLegendKey val="0"/>
          <c:showVal val="0"/>
          <c:showCatName val="0"/>
          <c:showSerName val="0"/>
          <c:showPercent val="0"/>
          <c:showBubbleSize val="0"/>
        </c:dLbls>
        <c:smooth val="0"/>
        <c:axId val="331089672"/>
        <c:axId val="331093592"/>
      </c:lineChart>
      <c:catAx>
        <c:axId val="331089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31093592"/>
        <c:crosses val="autoZero"/>
        <c:auto val="1"/>
        <c:lblAlgn val="ctr"/>
        <c:lblOffset val="100"/>
        <c:noMultiLvlLbl val="0"/>
      </c:catAx>
      <c:valAx>
        <c:axId val="331093592"/>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31089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0.31138720398925501"/>
          <c:w val="0.90286351706036749"/>
          <c:h val="0.58518907885889127"/>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świętokrzyskie!$E$54:$K$54</c:f>
              <c:numCache>
                <c:formatCode>General</c:formatCode>
                <c:ptCount val="7"/>
                <c:pt idx="0">
                  <c:v>16</c:v>
                </c:pt>
                <c:pt idx="1">
                  <c:v>14</c:v>
                </c:pt>
                <c:pt idx="2">
                  <c:v>5</c:v>
                </c:pt>
                <c:pt idx="3">
                  <c:v>6</c:v>
                </c:pt>
                <c:pt idx="4">
                  <c:v>3</c:v>
                </c:pt>
                <c:pt idx="5">
                  <c:v>9</c:v>
                </c:pt>
                <c:pt idx="6">
                  <c:v>5</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świętokrzyskie!$E$55:$K$55</c:f>
              <c:numCache>
                <c:formatCode>General</c:formatCode>
                <c:ptCount val="7"/>
                <c:pt idx="0">
                  <c:v>6</c:v>
                </c:pt>
                <c:pt idx="1">
                  <c:v>10</c:v>
                </c:pt>
                <c:pt idx="2">
                  <c:v>5</c:v>
                </c:pt>
                <c:pt idx="3">
                  <c:v>6</c:v>
                </c:pt>
                <c:pt idx="4">
                  <c:v>4</c:v>
                </c:pt>
                <c:pt idx="5">
                  <c:v>9</c:v>
                </c:pt>
                <c:pt idx="6">
                  <c:v>4</c:v>
                </c:pt>
              </c:numCache>
            </c:numRef>
          </c:val>
          <c:smooth val="0"/>
        </c:ser>
        <c:dLbls>
          <c:showLegendKey val="0"/>
          <c:showVal val="0"/>
          <c:showCatName val="0"/>
          <c:showSerName val="0"/>
          <c:showPercent val="0"/>
          <c:showBubbleSize val="0"/>
        </c:dLbls>
        <c:smooth val="0"/>
        <c:axId val="451267280"/>
        <c:axId val="451268064"/>
      </c:lineChart>
      <c:catAx>
        <c:axId val="451267280"/>
        <c:scaling>
          <c:orientation val="minMax"/>
        </c:scaling>
        <c:delete val="1"/>
        <c:axPos val="b"/>
        <c:numFmt formatCode="General" sourceLinked="1"/>
        <c:majorTickMark val="none"/>
        <c:minorTickMark val="none"/>
        <c:tickLblPos val="nextTo"/>
        <c:crossAx val="451268064"/>
        <c:crosses val="autoZero"/>
        <c:auto val="1"/>
        <c:lblAlgn val="ctr"/>
        <c:lblOffset val="100"/>
        <c:noMultiLvlLbl val="0"/>
      </c:catAx>
      <c:valAx>
        <c:axId val="451268064"/>
        <c:scaling>
          <c:orientation val="minMax"/>
          <c:max val="25"/>
        </c:scaling>
        <c:delete val="1"/>
        <c:axPos val="l"/>
        <c:numFmt formatCode="General" sourceLinked="1"/>
        <c:majorTickMark val="none"/>
        <c:minorTickMark val="none"/>
        <c:tickLblPos val="nextTo"/>
        <c:crossAx val="451267280"/>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wielkopolskie!$Q$57:$X$57</c:f>
              <c:numCache>
                <c:formatCode>General</c:formatCode>
                <c:ptCount val="8"/>
                <c:pt idx="0">
                  <c:v>46</c:v>
                </c:pt>
                <c:pt idx="1">
                  <c:v>46</c:v>
                </c:pt>
                <c:pt idx="2">
                  <c:v>27</c:v>
                </c:pt>
                <c:pt idx="3">
                  <c:v>31</c:v>
                </c:pt>
                <c:pt idx="4">
                  <c:v>21</c:v>
                </c:pt>
                <c:pt idx="5">
                  <c:v>34</c:v>
                </c:pt>
                <c:pt idx="6">
                  <c:v>30</c:v>
                </c:pt>
                <c:pt idx="7">
                  <c:v>25</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wielkopolskie!$Q$58:$X$58</c:f>
              <c:numCache>
                <c:formatCode>General</c:formatCode>
                <c:ptCount val="8"/>
                <c:pt idx="0">
                  <c:v>56</c:v>
                </c:pt>
                <c:pt idx="1">
                  <c:v>51</c:v>
                </c:pt>
                <c:pt idx="2">
                  <c:v>36</c:v>
                </c:pt>
                <c:pt idx="3">
                  <c:v>36</c:v>
                </c:pt>
                <c:pt idx="4">
                  <c:v>24</c:v>
                </c:pt>
                <c:pt idx="5">
                  <c:v>40</c:v>
                </c:pt>
                <c:pt idx="6">
                  <c:v>37</c:v>
                </c:pt>
                <c:pt idx="7">
                  <c:v>28</c:v>
                </c:pt>
              </c:numCache>
            </c:numRef>
          </c:val>
          <c:smooth val="0"/>
        </c:ser>
        <c:dLbls>
          <c:showLegendKey val="0"/>
          <c:showVal val="0"/>
          <c:showCatName val="0"/>
          <c:showSerName val="0"/>
          <c:showPercent val="0"/>
          <c:showBubbleSize val="0"/>
        </c:dLbls>
        <c:smooth val="0"/>
        <c:axId val="451271200"/>
        <c:axId val="451265712"/>
      </c:lineChart>
      <c:catAx>
        <c:axId val="45127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51265712"/>
        <c:crosses val="autoZero"/>
        <c:auto val="1"/>
        <c:lblAlgn val="ctr"/>
        <c:lblOffset val="100"/>
        <c:noMultiLvlLbl val="0"/>
      </c:catAx>
      <c:valAx>
        <c:axId val="45126571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512712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wielkopolskie!$Q$65:$X$65</c:f>
              <c:numCache>
                <c:formatCode>General</c:formatCode>
                <c:ptCount val="8"/>
                <c:pt idx="0">
                  <c:v>52</c:v>
                </c:pt>
                <c:pt idx="1">
                  <c:v>62</c:v>
                </c:pt>
                <c:pt idx="2">
                  <c:v>59</c:v>
                </c:pt>
                <c:pt idx="3">
                  <c:v>49</c:v>
                </c:pt>
                <c:pt idx="4">
                  <c:v>42</c:v>
                </c:pt>
                <c:pt idx="5">
                  <c:v>53</c:v>
                </c:pt>
                <c:pt idx="6">
                  <c:v>48</c:v>
                </c:pt>
                <c:pt idx="7">
                  <c:v>47</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wielkopolskie!$Q$66:$X$66</c:f>
              <c:numCache>
                <c:formatCode>General</c:formatCode>
                <c:ptCount val="8"/>
                <c:pt idx="0">
                  <c:v>29</c:v>
                </c:pt>
                <c:pt idx="1">
                  <c:v>32</c:v>
                </c:pt>
                <c:pt idx="2">
                  <c:v>37</c:v>
                </c:pt>
                <c:pt idx="3">
                  <c:v>36</c:v>
                </c:pt>
                <c:pt idx="4">
                  <c:v>24</c:v>
                </c:pt>
                <c:pt idx="5">
                  <c:v>33</c:v>
                </c:pt>
                <c:pt idx="6">
                  <c:v>30</c:v>
                </c:pt>
                <c:pt idx="7">
                  <c:v>29</c:v>
                </c:pt>
              </c:numCache>
            </c:numRef>
          </c:val>
          <c:smooth val="0"/>
        </c:ser>
        <c:dLbls>
          <c:showLegendKey val="0"/>
          <c:showVal val="0"/>
          <c:showCatName val="0"/>
          <c:showSerName val="0"/>
          <c:showPercent val="0"/>
          <c:showBubbleSize val="0"/>
        </c:dLbls>
        <c:smooth val="0"/>
        <c:axId val="451271592"/>
        <c:axId val="451266104"/>
      </c:lineChart>
      <c:catAx>
        <c:axId val="451271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51266104"/>
        <c:crosses val="autoZero"/>
        <c:auto val="1"/>
        <c:lblAlgn val="ctr"/>
        <c:lblOffset val="100"/>
        <c:noMultiLvlLbl val="0"/>
      </c:catAx>
      <c:valAx>
        <c:axId val="45126610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51271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mazowieckim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960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mazowieckie</c:v>
                </c:pt>
                <c:pt idx="1">
                  <c:v>pozostałe województwa</c:v>
                </c:pt>
              </c:strCache>
            </c:strRef>
          </c:cat>
          <c:val>
            <c:numRef>
              <c:f>Arkusz1!$P$26:$P$27</c:f>
              <c:numCache>
                <c:formatCode>General</c:formatCode>
                <c:ptCount val="2"/>
                <c:pt idx="0">
                  <c:v>960</c:v>
                </c:pt>
                <c:pt idx="1">
                  <c:v>12800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mazowieckim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2017 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mazowieckie</c:v>
                </c:pt>
                <c:pt idx="1">
                  <c:v>pozostałe województwa</c:v>
                </c:pt>
              </c:strCache>
            </c:strRef>
          </c:cat>
          <c:val>
            <c:numRef>
              <c:f>wielkopolskie!$U$25:$U$26</c:f>
              <c:numCache>
                <c:formatCode>General</c:formatCode>
                <c:ptCount val="2"/>
                <c:pt idx="0">
                  <c:v>26</c:v>
                </c:pt>
                <c:pt idx="1">
                  <c:v>175</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mazowieckie</c:v>
                </c:pt>
                <c:pt idx="1">
                  <c:v>pozostałe województwa</c:v>
                </c:pt>
              </c:strCache>
            </c:strRef>
          </c:cat>
          <c:val>
            <c:numRef>
              <c:f>wielkopolskie!$V$25:$V$26</c:f>
              <c:numCache>
                <c:formatCode>General</c:formatCode>
                <c:ptCount val="2"/>
                <c:pt idx="0">
                  <c:v>0.12935323383084577</c:v>
                </c:pt>
                <c:pt idx="1">
                  <c:v>0.87064676616915426</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mazowieckim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2015-2017</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świętokrzyskie!$AA$8:$AA$10</c:f>
              <c:numCache>
                <c:formatCode>General</c:formatCode>
                <c:ptCount val="3"/>
                <c:pt idx="0">
                  <c:v>4</c:v>
                </c:pt>
                <c:pt idx="1">
                  <c:v>2</c:v>
                </c:pt>
                <c:pt idx="2">
                  <c:v>3</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świętokrzyskie!$AB$8:$AB$10</c:f>
              <c:numCache>
                <c:formatCode>General</c:formatCode>
                <c:ptCount val="3"/>
                <c:pt idx="0">
                  <c:v>3</c:v>
                </c:pt>
                <c:pt idx="1">
                  <c:v>5</c:v>
                </c:pt>
                <c:pt idx="2">
                  <c:v>5</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świętokrzyskie!$AC$8:$AC$10</c:f>
              <c:numCache>
                <c:formatCode>General</c:formatCode>
                <c:ptCount val="3"/>
                <c:pt idx="0">
                  <c:v>0</c:v>
                </c:pt>
                <c:pt idx="1">
                  <c:v>3</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świętokrzyskie!$AD$8:$AD$10</c:f>
              <c:numCache>
                <c:formatCode>General</c:formatCode>
                <c:ptCount val="3"/>
                <c:pt idx="0">
                  <c:v>12</c:v>
                </c:pt>
                <c:pt idx="1">
                  <c:v>24</c:v>
                </c:pt>
                <c:pt idx="2">
                  <c:v>16</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świętokrzyskie!$AE$8:$AE$10</c:f>
              <c:numCache>
                <c:formatCode>General</c:formatCode>
                <c:ptCount val="3"/>
                <c:pt idx="0">
                  <c:v>2</c:v>
                </c:pt>
                <c:pt idx="1">
                  <c:v>3</c:v>
                </c:pt>
                <c:pt idx="2">
                  <c:v>2</c:v>
                </c:pt>
              </c:numCache>
            </c:numRef>
          </c:val>
        </c:ser>
        <c:dLbls>
          <c:showLegendKey val="0"/>
          <c:showVal val="0"/>
          <c:showCatName val="0"/>
          <c:showSerName val="0"/>
          <c:showPercent val="0"/>
          <c:showBubbleSize val="0"/>
        </c:dLbls>
        <c:gapWidth val="150"/>
        <c:shape val="box"/>
        <c:axId val="331092024"/>
        <c:axId val="331092416"/>
        <c:axId val="0"/>
      </c:bar3DChart>
      <c:catAx>
        <c:axId val="331092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31092416"/>
        <c:crosses val="autoZero"/>
        <c:auto val="1"/>
        <c:lblAlgn val="ctr"/>
        <c:lblOffset val="100"/>
        <c:noMultiLvlLbl val="0"/>
      </c:catAx>
      <c:valAx>
        <c:axId val="331092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31092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mazowieckim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świętokrzyskie!$AA$19:$AA$25</c:f>
              <c:numCache>
                <c:formatCode>General</c:formatCode>
                <c:ptCount val="7"/>
                <c:pt idx="0">
                  <c:v>49</c:v>
                </c:pt>
                <c:pt idx="1">
                  <c:v>51</c:v>
                </c:pt>
                <c:pt idx="2">
                  <c:v>26</c:v>
                </c:pt>
                <c:pt idx="3">
                  <c:v>38</c:v>
                </c:pt>
                <c:pt idx="4">
                  <c:v>19</c:v>
                </c:pt>
                <c:pt idx="5">
                  <c:v>34</c:v>
                </c:pt>
                <c:pt idx="6">
                  <c:v>24</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świętokrzyskie!$AB$19:$AB$25</c:f>
              <c:numCache>
                <c:formatCode>General</c:formatCode>
                <c:ptCount val="7"/>
                <c:pt idx="0">
                  <c:v>2</c:v>
                </c:pt>
                <c:pt idx="1">
                  <c:v>5</c:v>
                </c:pt>
                <c:pt idx="2">
                  <c:v>1</c:v>
                </c:pt>
                <c:pt idx="3">
                  <c:v>3</c:v>
                </c:pt>
                <c:pt idx="4">
                  <c:v>2</c:v>
                </c:pt>
                <c:pt idx="5">
                  <c:v>3</c:v>
                </c:pt>
                <c:pt idx="6">
                  <c:v>2</c:v>
                </c:pt>
              </c:numCache>
            </c:numRef>
          </c:val>
        </c:ser>
        <c:dLbls>
          <c:showLegendKey val="0"/>
          <c:showVal val="0"/>
          <c:showCatName val="0"/>
          <c:showSerName val="0"/>
          <c:showPercent val="0"/>
          <c:showBubbleSize val="0"/>
        </c:dLbls>
        <c:gapWidth val="150"/>
        <c:shape val="box"/>
        <c:axId val="331086928"/>
        <c:axId val="331093984"/>
        <c:axId val="0"/>
      </c:bar3DChart>
      <c:catAx>
        <c:axId val="331086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331093984"/>
        <c:crosses val="autoZero"/>
        <c:auto val="1"/>
        <c:lblAlgn val="ctr"/>
        <c:lblOffset val="100"/>
        <c:noMultiLvlLbl val="0"/>
      </c:catAx>
      <c:valAx>
        <c:axId val="331093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33108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 Id="rId5" Type="http://schemas.openxmlformats.org/officeDocument/2006/relationships/image" Target="../media/image65.emf"/><Relationship Id="rId4" Type="http://schemas.openxmlformats.org/officeDocument/2006/relationships/image" Target="../media/image6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2018-11-05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2018-11-05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2018-11-05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2018-11-05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2018-11-05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2018-11-05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2018-11-05</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0.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51.png"/><Relationship Id="rId7" Type="http://schemas.openxmlformats.org/officeDocument/2006/relationships/image" Target="../media/image62.emf"/><Relationship Id="rId12" Type="http://schemas.openxmlformats.org/officeDocument/2006/relationships/oleObject" Target="../embeddings/oleObject5.bin"/><Relationship Id="rId17" Type="http://schemas.openxmlformats.org/officeDocument/2006/relationships/image" Target="../media/image66.emf"/><Relationship Id="rId2" Type="http://schemas.openxmlformats.org/officeDocument/2006/relationships/slideLayout" Target="../slideLayouts/slideLayout12.xml"/><Relationship Id="rId16" Type="http://schemas.openxmlformats.org/officeDocument/2006/relationships/image" Target="../media/image65.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emf"/><Relationship Id="rId5" Type="http://schemas.openxmlformats.org/officeDocument/2006/relationships/image" Target="../media/image61.emf"/><Relationship Id="rId15" Type="http://schemas.openxmlformats.org/officeDocument/2006/relationships/oleObject" Target="../embeddings/oleObject8.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3.emf"/><Relationship Id="rId1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193742"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Radom, 07.11.2018</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2693703"/>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solidFill>
                  <a:schemeClr val="bg1">
                    <a:lumMod val="65000"/>
                  </a:schemeClr>
                </a:solidFill>
                <a:latin typeface="Arial" panose="020B0604020202020204" pitchFamily="34" charset="0"/>
                <a:cs typeface="Arial" panose="020B0604020202020204" pitchFamily="34" charset="0"/>
              </a:rPr>
              <a:t>w </a:t>
            </a:r>
            <a:r>
              <a:rPr lang="pl-PL" sz="2000" dirty="0">
                <a:solidFill>
                  <a:schemeClr val="bg1">
                    <a:lumMod val="65000"/>
                  </a:schemeClr>
                </a:solidFill>
                <a:latin typeface="Arial" panose="020B0604020202020204" pitchFamily="34" charset="0"/>
                <a:cs typeface="Arial" panose="020B0604020202020204" pitchFamily="34" charset="0"/>
              </a:rPr>
              <a:t>miejscu tak oznakowanym </a:t>
            </a:r>
            <a:r>
              <a:rPr lang="pl-PL" sz="2000" dirty="0" smtClean="0">
                <a:solidFill>
                  <a:schemeClr val="bg1">
                    <a:lumMod val="65000"/>
                  </a:schemeClr>
                </a:solidFill>
                <a:latin typeface="Arial" panose="020B0604020202020204" pitchFamily="34" charset="0"/>
                <a:cs typeface="Arial" panose="020B0604020202020204" pitchFamily="34" charset="0"/>
              </a:rPr>
              <a:t>ruch na drodze </a:t>
            </a:r>
            <a:r>
              <a:rPr lang="pl-PL" sz="2000" dirty="0">
                <a:solidFill>
                  <a:schemeClr val="bg1">
                    <a:lumMod val="65000"/>
                  </a:schemeClr>
                </a:solidFill>
                <a:latin typeface="Arial" panose="020B0604020202020204" pitchFamily="34" charset="0"/>
                <a:cs typeface="Arial" panose="020B0604020202020204" pitchFamily="34" charset="0"/>
              </a:rPr>
              <a:t>jest wstrzymywany przez pracownika kolei podczas przejeżdżania (przetaczania) </a:t>
            </a:r>
            <a:r>
              <a:rPr lang="pl-PL" sz="2000" dirty="0" smtClean="0">
                <a:solidFill>
                  <a:schemeClr val="bg1">
                    <a:lumMod val="65000"/>
                  </a:schemeClr>
                </a:solidFill>
                <a:latin typeface="Arial" panose="020B0604020202020204" pitchFamily="34" charset="0"/>
                <a:cs typeface="Arial" panose="020B0604020202020204" pitchFamily="34" charset="0"/>
              </a:rPr>
              <a:t>pociągu</a:t>
            </a: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9431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223331570"/>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39548"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13 760</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164</a:t>
            </a:r>
            <a:r>
              <a:rPr lang="pl-PL" dirty="0" smtClean="0">
                <a:latin typeface="Arial" panose="020B0604020202020204" pitchFamily="34" charset="0"/>
                <a:cs typeface="Arial" panose="020B0604020202020204" pitchFamily="34" charset="0"/>
              </a:rPr>
              <a:t> wypadki w I-IX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1851789"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MAZOWIECKIE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504759"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1 677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960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26 </a:t>
            </a:r>
            <a:r>
              <a:rPr lang="pl-PL" dirty="0" smtClean="0">
                <a:latin typeface="Arial" panose="020B0604020202020204" pitchFamily="34" charset="0"/>
                <a:cs typeface="Arial" panose="020B0604020202020204" pitchFamily="34" charset="0"/>
              </a:rPr>
              <a:t>wypadków w 2017 r.</a:t>
            </a:r>
          </a:p>
          <a:p>
            <a:r>
              <a:rPr lang="pl-PL" sz="4000" b="1" dirty="0">
                <a:latin typeface="Arial" panose="020B0604020202020204" pitchFamily="34" charset="0"/>
                <a:cs typeface="Arial" panose="020B0604020202020204" pitchFamily="34" charset="0"/>
              </a:rPr>
              <a:t>2</a:t>
            </a:r>
            <a:r>
              <a:rPr lang="pl-PL" sz="4000" b="1" dirty="0" smtClean="0">
                <a:latin typeface="Arial" panose="020B0604020202020204" pitchFamily="34" charset="0"/>
                <a:cs typeface="Arial" panose="020B0604020202020204" pitchFamily="34" charset="0"/>
              </a:rPr>
              <a:t>2</a:t>
            </a:r>
            <a:r>
              <a:rPr lang="pl-PL" dirty="0" smtClean="0">
                <a:latin typeface="Arial" panose="020B0604020202020204" pitchFamily="34" charset="0"/>
                <a:cs typeface="Arial" panose="020B0604020202020204" pitchFamily="34" charset="0"/>
              </a:rPr>
              <a:t> wypadki w I-IX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13 760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1363001724"/>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448080002"/>
              </p:ext>
            </p:extLst>
          </p:nvPr>
        </p:nvGraphicFramePr>
        <p:xfrm>
          <a:off x="5496219"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325161454"/>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459342609"/>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1207401312"/>
              </p:ext>
            </p:extLst>
          </p:nvPr>
        </p:nvGraphicFramePr>
        <p:xfrm>
          <a:off x="940675" y="2711669"/>
          <a:ext cx="9089405" cy="3279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483430734"/>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7549660"/>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Radomiu</a:t>
            </a:r>
            <a:endParaRPr lang="pl-PL" sz="32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17153" t="34815" r="57014" b="42839"/>
          <a:stretch/>
        </p:blipFill>
        <p:spPr>
          <a:xfrm>
            <a:off x="2980266" y="1947333"/>
            <a:ext cx="6542817" cy="3183467"/>
          </a:xfrm>
          <a:prstGeom prst="rect">
            <a:avLst/>
          </a:prstGeom>
        </p:spPr>
      </p:pic>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Akty prawne</a:t>
            </a:r>
            <a:endParaRPr lang="pl-PL" sz="32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1871133"/>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2604960"/>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drogowych</a:t>
            </a:r>
          </a:p>
        </p:txBody>
      </p:sp>
      <p:sp>
        <p:nvSpPr>
          <p:cNvPr id="6" name="pole tekstowe 5"/>
          <p:cNvSpPr txBox="1"/>
          <p:nvPr/>
        </p:nvSpPr>
        <p:spPr>
          <a:xfrm>
            <a:off x="770466" y="3762753"/>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torami 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Tree>
    <p:extLst>
      <p:ext uri="{BB962C8B-B14F-4D97-AF65-F5344CB8AC3E}">
        <p14:creationId xmlns:p14="http://schemas.microsoft.com/office/powerpoint/2010/main" val="2300513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535350" cy="3693319"/>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w</a:t>
            </a:r>
            <a:r>
              <a:rPr lang="pl-PL" b="1" dirty="0" smtClean="0">
                <a:solidFill>
                  <a:prstClr val="white"/>
                </a:solidFill>
                <a:latin typeface="Arial" panose="020B0604020202020204" pitchFamily="34" charset="0"/>
                <a:cs typeface="Arial" panose="020B0604020202020204" pitchFamily="34" charset="0"/>
              </a:rPr>
              <a:t>ypełnienie zaleceń Państwowej Komisji Badania Wypadków Kolejowych</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9" name="Obraz 8"/>
          <p:cNvPicPr>
            <a:picLocks noChangeAspect="1"/>
          </p:cNvPicPr>
          <p:nvPr/>
        </p:nvPicPr>
        <p:blipFill rotWithShape="1">
          <a:blip r:embed="rId2"/>
          <a:srcRect l="34358" t="7928" r="32804" b="4145"/>
          <a:stretch/>
        </p:blipFill>
        <p:spPr>
          <a:xfrm>
            <a:off x="1231919" y="381918"/>
            <a:ext cx="4063275" cy="6119996"/>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298"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299"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300"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301"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02"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303"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304"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30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5996</TotalTime>
  <Words>2330</Words>
  <Application>Microsoft Office PowerPoint</Application>
  <PresentationFormat>Panoramiczny</PresentationFormat>
  <Paragraphs>433</Paragraphs>
  <Slides>52</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2"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Radomiu</vt:lpstr>
      <vt:lpstr>Akty prawne</vt:lpstr>
      <vt:lpstr>Przejazd kolejowo-drogowy</vt:lpstr>
      <vt:lpstr>Przejazd kolejowo-drogowy</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299</cp:revision>
  <dcterms:created xsi:type="dcterms:W3CDTF">2016-07-20T14:01:06Z</dcterms:created>
  <dcterms:modified xsi:type="dcterms:W3CDTF">2018-11-05T11:50:42Z</dcterms:modified>
</cp:coreProperties>
</file>