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3" r:id="rId3"/>
    <p:sldId id="257" r:id="rId4"/>
    <p:sldId id="258" r:id="rId5"/>
    <p:sldId id="259" r:id="rId6"/>
    <p:sldId id="260" r:id="rId7"/>
    <p:sldId id="263" r:id="rId8"/>
    <p:sldId id="264" r:id="rId9"/>
    <p:sldId id="265" r:id="rId10"/>
    <p:sldId id="266" r:id="rId11"/>
    <p:sldId id="267" r:id="rId12"/>
    <p:sldId id="268" r:id="rId13"/>
    <p:sldId id="269" r:id="rId14"/>
    <p:sldId id="261" r:id="rId15"/>
    <p:sldId id="286" r:id="rId16"/>
    <p:sldId id="287" r:id="rId17"/>
    <p:sldId id="289" r:id="rId18"/>
    <p:sldId id="290" r:id="rId19"/>
    <p:sldId id="291" r:id="rId20"/>
    <p:sldId id="292" r:id="rId21"/>
    <p:sldId id="303" r:id="rId22"/>
    <p:sldId id="304" r:id="rId23"/>
    <p:sldId id="305" r:id="rId24"/>
    <p:sldId id="306" r:id="rId25"/>
    <p:sldId id="307" r:id="rId26"/>
    <p:sldId id="308" r:id="rId27"/>
    <p:sldId id="309" r:id="rId28"/>
    <p:sldId id="310" r:id="rId29"/>
    <p:sldId id="311" r:id="rId30"/>
    <p:sldId id="312" r:id="rId31"/>
    <p:sldId id="279" r:id="rId32"/>
    <p:sldId id="280" r:id="rId33"/>
    <p:sldId id="281" r:id="rId34"/>
    <p:sldId id="282" r:id="rId35"/>
    <p:sldId id="283" r:id="rId36"/>
    <p:sldId id="284" r:id="rId37"/>
    <p:sldId id="302" r:id="rId3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0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7" autoAdjust="0"/>
    <p:restoredTop sz="94660"/>
  </p:normalViewPr>
  <p:slideViewPr>
    <p:cSldViewPr snapToGrid="0">
      <p:cViewPr varScale="1">
        <p:scale>
          <a:sx n="113" d="100"/>
          <a:sy n="113" d="100"/>
        </p:scale>
        <p:origin x="198" y="108"/>
      </p:cViewPr>
      <p:guideLst>
        <p:guide orient="horz" pos="2160"/>
        <p:guide pos="20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lk043870\Desktop\Kopia%20wielkopolski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lk043870\Desktop\Kopia%20Kujawskopomorski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wielkopolskie!$P$51</c:f>
              <c:strCache>
                <c:ptCount val="1"/>
                <c:pt idx="0">
                  <c:v>liczba wypadków i kolizji na przejazdach kat. A-D z udziałem pojazdów</c:v>
                </c:pt>
              </c:strCache>
            </c:strRef>
          </c:tx>
          <c:spPr>
            <a:ln w="28575" cap="rnd">
              <a:solidFill>
                <a:schemeClr val="accent1"/>
              </a:solidFill>
              <a:round/>
            </a:ln>
            <a:effectLst/>
          </c:spPr>
          <c:marker>
            <c:symbol val="none"/>
          </c:marker>
          <c:dLbls>
            <c:dLbl>
              <c:idx val="0"/>
              <c:layout>
                <c:manualLayout>
                  <c:x val="-3.302286308222923E-2"/>
                  <c:y val="0.10439453106112036"/>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4292973200776504E-2"/>
                  <c:y val="7.676068460376485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3022863082229278E-2"/>
                  <c:y val="9.82536762928191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5563083319323785E-2"/>
                  <c:y val="8.597196675621665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3.4292973200776504E-2"/>
                  <c:y val="7.676068460376497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5402202370945749E-2"/>
                  <c:y val="-7.983111198791556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4.0643523793512895E-2"/>
                  <c:y val="7.676068460376497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wielkopolskie!$Q$50:$W$50</c:f>
              <c:numCache>
                <c:formatCode>General</c:formatCode>
                <c:ptCount val="7"/>
                <c:pt idx="0">
                  <c:v>2010</c:v>
                </c:pt>
                <c:pt idx="1">
                  <c:v>2011</c:v>
                </c:pt>
                <c:pt idx="2">
                  <c:v>2012</c:v>
                </c:pt>
                <c:pt idx="3">
                  <c:v>2013</c:v>
                </c:pt>
                <c:pt idx="4">
                  <c:v>2014</c:v>
                </c:pt>
                <c:pt idx="5">
                  <c:v>2015</c:v>
                </c:pt>
                <c:pt idx="6">
                  <c:v>2016</c:v>
                </c:pt>
              </c:numCache>
            </c:numRef>
          </c:cat>
          <c:val>
            <c:numRef>
              <c:f>wielkopolskie!$Q$51:$W$51</c:f>
              <c:numCache>
                <c:formatCode>General</c:formatCode>
                <c:ptCount val="7"/>
                <c:pt idx="0">
                  <c:v>257</c:v>
                </c:pt>
                <c:pt idx="1">
                  <c:v>205</c:v>
                </c:pt>
                <c:pt idx="2">
                  <c:v>224</c:v>
                </c:pt>
                <c:pt idx="3">
                  <c:v>211</c:v>
                </c:pt>
                <c:pt idx="4">
                  <c:v>177</c:v>
                </c:pt>
                <c:pt idx="5">
                  <c:v>155</c:v>
                </c:pt>
                <c:pt idx="6">
                  <c:v>173</c:v>
                </c:pt>
              </c:numCache>
            </c:numRef>
          </c:val>
          <c:smooth val="0"/>
        </c:ser>
        <c:ser>
          <c:idx val="1"/>
          <c:order val="1"/>
          <c:tx>
            <c:strRef>
              <c:f>wielkopolskie!$P$52</c:f>
              <c:strCache>
                <c:ptCount val="1"/>
                <c:pt idx="0">
                  <c:v>liczba wypadków i kolizji na przejazdach/przejściach kat. A-E z udziałem pojazdów i pieszych</c:v>
                </c:pt>
              </c:strCache>
            </c:strRef>
          </c:tx>
          <c:spPr>
            <a:ln w="28575" cap="rnd">
              <a:solidFill>
                <a:schemeClr val="accent2"/>
              </a:solidFill>
              <a:round/>
            </a:ln>
            <a:effectLst/>
          </c:spPr>
          <c:marker>
            <c:symbol val="none"/>
          </c:marker>
          <c:dLbls>
            <c:dLbl>
              <c:idx val="0"/>
              <c:layout>
                <c:manualLayout>
                  <c:x val="-2.1591872015303725E-2"/>
                  <c:y val="-7.061982983546377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4132092252398284E-2"/>
                  <c:y val="-9.518324890866862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402202370945606E-2"/>
                  <c:y val="-9.211282152451799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1591872015303725E-2"/>
                  <c:y val="-0.10132410367696977"/>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905165177820917E-2"/>
                  <c:y val="-9.82536762928191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4132092252398377E-2"/>
                  <c:y val="-9.518324890866856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2.5402202370945561E-2"/>
                  <c:y val="-8.9042394140367367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wielkopolskie!$Q$50:$W$50</c:f>
              <c:numCache>
                <c:formatCode>General</c:formatCode>
                <c:ptCount val="7"/>
                <c:pt idx="0">
                  <c:v>2010</c:v>
                </c:pt>
                <c:pt idx="1">
                  <c:v>2011</c:v>
                </c:pt>
                <c:pt idx="2">
                  <c:v>2012</c:v>
                </c:pt>
                <c:pt idx="3">
                  <c:v>2013</c:v>
                </c:pt>
                <c:pt idx="4">
                  <c:v>2014</c:v>
                </c:pt>
                <c:pt idx="5">
                  <c:v>2015</c:v>
                </c:pt>
                <c:pt idx="6">
                  <c:v>2016</c:v>
                </c:pt>
              </c:numCache>
            </c:numRef>
          </c:cat>
          <c:val>
            <c:numRef>
              <c:f>wielkopolskie!$Q$52:$W$52</c:f>
              <c:numCache>
                <c:formatCode>General</c:formatCode>
                <c:ptCount val="7"/>
                <c:pt idx="0">
                  <c:v>289</c:v>
                </c:pt>
                <c:pt idx="1">
                  <c:v>240</c:v>
                </c:pt>
                <c:pt idx="2">
                  <c:v>257</c:v>
                </c:pt>
                <c:pt idx="3">
                  <c:v>231</c:v>
                </c:pt>
                <c:pt idx="4">
                  <c:v>200</c:v>
                </c:pt>
                <c:pt idx="5">
                  <c:v>186</c:v>
                </c:pt>
                <c:pt idx="6">
                  <c:v>200</c:v>
                </c:pt>
              </c:numCache>
            </c:numRef>
          </c:val>
          <c:smooth val="0"/>
        </c:ser>
        <c:dLbls>
          <c:showLegendKey val="0"/>
          <c:showVal val="0"/>
          <c:showCatName val="0"/>
          <c:showSerName val="0"/>
          <c:showPercent val="0"/>
          <c:showBubbleSize val="0"/>
        </c:dLbls>
        <c:smooth val="0"/>
        <c:axId val="588197200"/>
        <c:axId val="588193672"/>
      </c:lineChart>
      <c:catAx>
        <c:axId val="588197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88193672"/>
        <c:crosses val="autoZero"/>
        <c:auto val="1"/>
        <c:lblAlgn val="ctr"/>
        <c:lblOffset val="100"/>
        <c:noMultiLvlLbl val="0"/>
      </c:catAx>
      <c:valAx>
        <c:axId val="588193672"/>
        <c:scaling>
          <c:orientation val="minMax"/>
          <c:max val="300"/>
          <c:min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8819720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342038890334406E-2"/>
          <c:y val="2.5479458529280966E-2"/>
          <c:w val="0.90286351706036749"/>
          <c:h val="0.84387696076122298"/>
        </c:manualLayout>
      </c:layout>
      <c:lineChart>
        <c:grouping val="standard"/>
        <c:varyColors val="0"/>
        <c:ser>
          <c:idx val="0"/>
          <c:order val="0"/>
          <c:tx>
            <c:strRef>
              <c:f>świętokrzyskie!$D$54</c:f>
              <c:strCache>
                <c:ptCount val="1"/>
                <c:pt idx="0">
                  <c:v>zabici</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świętokrzyskie!$E$53:$K$53</c:f>
              <c:strCache>
                <c:ptCount val="7"/>
                <c:pt idx="0">
                  <c:v>2011</c:v>
                </c:pt>
                <c:pt idx="1">
                  <c:v>2012</c:v>
                </c:pt>
                <c:pt idx="2">
                  <c:v>2013</c:v>
                </c:pt>
                <c:pt idx="3">
                  <c:v>2014</c:v>
                </c:pt>
                <c:pt idx="4">
                  <c:v>2015</c:v>
                </c:pt>
                <c:pt idx="5">
                  <c:v>2016</c:v>
                </c:pt>
                <c:pt idx="6">
                  <c:v>2017 (I-X)</c:v>
                </c:pt>
              </c:strCache>
            </c:strRef>
          </c:cat>
          <c:val>
            <c:numRef>
              <c:f>świętokrzyskie!$E$54:$K$54</c:f>
              <c:numCache>
                <c:formatCode>General</c:formatCode>
                <c:ptCount val="7"/>
                <c:pt idx="0">
                  <c:v>2</c:v>
                </c:pt>
                <c:pt idx="1">
                  <c:v>1</c:v>
                </c:pt>
                <c:pt idx="2">
                  <c:v>1</c:v>
                </c:pt>
                <c:pt idx="3">
                  <c:v>1</c:v>
                </c:pt>
                <c:pt idx="4">
                  <c:v>1</c:v>
                </c:pt>
                <c:pt idx="5">
                  <c:v>1</c:v>
                </c:pt>
                <c:pt idx="6">
                  <c:v>1</c:v>
                </c:pt>
              </c:numCache>
            </c:numRef>
          </c:val>
          <c:smooth val="0"/>
        </c:ser>
        <c:ser>
          <c:idx val="1"/>
          <c:order val="1"/>
          <c:tx>
            <c:strRef>
              <c:f>świętokrzyskie!$D$55</c:f>
              <c:strCache>
                <c:ptCount val="1"/>
                <c:pt idx="0">
                  <c:v>ciężko ranni</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świętokrzyskie!$E$53:$K$53</c:f>
              <c:strCache>
                <c:ptCount val="7"/>
                <c:pt idx="0">
                  <c:v>2011</c:v>
                </c:pt>
                <c:pt idx="1">
                  <c:v>2012</c:v>
                </c:pt>
                <c:pt idx="2">
                  <c:v>2013</c:v>
                </c:pt>
                <c:pt idx="3">
                  <c:v>2014</c:v>
                </c:pt>
                <c:pt idx="4">
                  <c:v>2015</c:v>
                </c:pt>
                <c:pt idx="5">
                  <c:v>2016</c:v>
                </c:pt>
                <c:pt idx="6">
                  <c:v>2017 (I-X)</c:v>
                </c:pt>
              </c:strCache>
            </c:strRef>
          </c:cat>
          <c:val>
            <c:numRef>
              <c:f>świętokrzyskie!$E$55:$K$55</c:f>
              <c:numCache>
                <c:formatCode>General</c:formatCode>
                <c:ptCount val="7"/>
                <c:pt idx="0">
                  <c:v>1</c:v>
                </c:pt>
                <c:pt idx="1">
                  <c:v>5</c:v>
                </c:pt>
                <c:pt idx="2">
                  <c:v>6</c:v>
                </c:pt>
                <c:pt idx="3">
                  <c:v>0</c:v>
                </c:pt>
                <c:pt idx="4">
                  <c:v>3</c:v>
                </c:pt>
                <c:pt idx="5">
                  <c:v>3</c:v>
                </c:pt>
                <c:pt idx="6">
                  <c:v>2</c:v>
                </c:pt>
              </c:numCache>
            </c:numRef>
          </c:val>
          <c:smooth val="0"/>
        </c:ser>
        <c:dLbls>
          <c:showLegendKey val="0"/>
          <c:showVal val="0"/>
          <c:showCatName val="0"/>
          <c:showSerName val="0"/>
          <c:showPercent val="0"/>
          <c:showBubbleSize val="0"/>
        </c:dLbls>
        <c:smooth val="0"/>
        <c:axId val="588205040"/>
        <c:axId val="588205432"/>
      </c:lineChart>
      <c:catAx>
        <c:axId val="588205040"/>
        <c:scaling>
          <c:orientation val="minMax"/>
        </c:scaling>
        <c:delete val="1"/>
        <c:axPos val="b"/>
        <c:numFmt formatCode="General" sourceLinked="1"/>
        <c:majorTickMark val="none"/>
        <c:minorTickMark val="none"/>
        <c:tickLblPos val="nextTo"/>
        <c:crossAx val="588205432"/>
        <c:crosses val="autoZero"/>
        <c:auto val="1"/>
        <c:lblAlgn val="ctr"/>
        <c:lblOffset val="100"/>
        <c:noMultiLvlLbl val="0"/>
      </c:catAx>
      <c:valAx>
        <c:axId val="588205432"/>
        <c:scaling>
          <c:orientation val="minMax"/>
          <c:max val="25"/>
        </c:scaling>
        <c:delete val="1"/>
        <c:axPos val="l"/>
        <c:numFmt formatCode="General" sourceLinked="1"/>
        <c:majorTickMark val="none"/>
        <c:minorTickMark val="none"/>
        <c:tickLblPos val="nextTo"/>
        <c:crossAx val="588205040"/>
        <c:crosses val="autoZero"/>
        <c:crossBetween val="between"/>
      </c:valAx>
      <c:spPr>
        <a:noFill/>
        <a:ln w="25400">
          <a:noFill/>
        </a:ln>
        <a:effectLst/>
      </c:spPr>
    </c:plotArea>
    <c:legend>
      <c:legendPos val="b"/>
      <c:layout>
        <c:manualLayout>
          <c:xMode val="edge"/>
          <c:yMode val="edge"/>
          <c:x val="0.46595195175041709"/>
          <c:y val="0.93237416563366726"/>
          <c:w val="0.18825797728234137"/>
          <c:h val="4.038136511375948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94813534662805E-2"/>
          <c:y val="3.9549145655383658E-2"/>
          <c:w val="0.93514678472809554"/>
          <c:h val="0.67489335947341444"/>
        </c:manualLayout>
      </c:layout>
      <c:lineChart>
        <c:grouping val="standard"/>
        <c:varyColors val="0"/>
        <c:ser>
          <c:idx val="0"/>
          <c:order val="0"/>
          <c:tx>
            <c:strRef>
              <c:f>wielkopolskie!$P$57</c:f>
              <c:strCache>
                <c:ptCount val="1"/>
                <c:pt idx="0">
                  <c:v>liczba ciężko rannych w wypadkach na przejazdach kat. A-D z udziałem pojazdów (Polska)</c:v>
                </c:pt>
              </c:strCache>
            </c:strRef>
          </c:tx>
          <c:spPr>
            <a:ln w="28575" cap="rnd">
              <a:solidFill>
                <a:schemeClr val="accent1"/>
              </a:solidFill>
              <a:round/>
            </a:ln>
            <a:effectLst/>
          </c:spPr>
          <c:marker>
            <c:symbol val="none"/>
          </c:marker>
          <c:dLbls>
            <c:dLbl>
              <c:idx val="0"/>
              <c:layout>
                <c:manualLayout>
                  <c:x val="-3.0587276675549363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57749876615264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1810767742571355E-2"/>
                  <c:y val="7.116788832460833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481240943637325E-2"/>
                  <c:y val="8.211679422070192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5.5057098015988813E-2"/>
                  <c:y val="1.094890589609359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3.1810767742571314E-2"/>
                  <c:y val="9.8540153064842206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7928223077681185E-2"/>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wielkopolskie!$Q$56:$W$56</c:f>
              <c:numCache>
                <c:formatCode>General</c:formatCode>
                <c:ptCount val="7"/>
                <c:pt idx="0">
                  <c:v>2010</c:v>
                </c:pt>
                <c:pt idx="1">
                  <c:v>2011</c:v>
                </c:pt>
                <c:pt idx="2">
                  <c:v>2012</c:v>
                </c:pt>
                <c:pt idx="3">
                  <c:v>2013</c:v>
                </c:pt>
                <c:pt idx="4">
                  <c:v>2014</c:v>
                </c:pt>
                <c:pt idx="5">
                  <c:v>2015</c:v>
                </c:pt>
                <c:pt idx="6">
                  <c:v>2016</c:v>
                </c:pt>
              </c:numCache>
            </c:numRef>
          </c:cat>
          <c:val>
            <c:numRef>
              <c:f>wielkopolskie!$Q$57:$W$57</c:f>
              <c:numCache>
                <c:formatCode>General</c:formatCode>
                <c:ptCount val="7"/>
                <c:pt idx="0">
                  <c:v>46</c:v>
                </c:pt>
                <c:pt idx="1">
                  <c:v>46</c:v>
                </c:pt>
                <c:pt idx="2">
                  <c:v>27</c:v>
                </c:pt>
                <c:pt idx="3">
                  <c:v>31</c:v>
                </c:pt>
                <c:pt idx="4">
                  <c:v>21</c:v>
                </c:pt>
                <c:pt idx="5">
                  <c:v>34</c:v>
                </c:pt>
                <c:pt idx="6">
                  <c:v>30</c:v>
                </c:pt>
              </c:numCache>
            </c:numRef>
          </c:val>
          <c:smooth val="0"/>
        </c:ser>
        <c:ser>
          <c:idx val="1"/>
          <c:order val="1"/>
          <c:tx>
            <c:strRef>
              <c:f>wielkopolskie!$P$58</c:f>
              <c:strCache>
                <c:ptCount val="1"/>
                <c:pt idx="0">
                  <c:v>liczba ciężko rannych w wypadkach na przejazdach/przejściach kat. A-E z udziałem pojazdów i pieszych (Polska) </c:v>
                </c:pt>
              </c:strCache>
            </c:strRef>
          </c:tx>
          <c:spPr>
            <a:ln w="28575" cap="rnd">
              <a:solidFill>
                <a:schemeClr val="accent2"/>
              </a:solidFill>
              <a:round/>
            </a:ln>
            <a:effectLst/>
          </c:spPr>
          <c:marker>
            <c:symbol val="none"/>
          </c:marker>
          <c:dLbls>
            <c:dLbl>
              <c:idx val="0"/>
              <c:layout>
                <c:manualLayout>
                  <c:x val="-1.4681892804263706E-2"/>
                  <c:y val="-5.474452948046796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6.1174553351099129E-3"/>
                  <c:y val="-5.74817559544913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5644374691538159E-3"/>
                  <c:y val="-7.664234127265517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234910670219826E-2"/>
                  <c:y val="-6.2956208902538197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45840173724171E-2"/>
                  <c:y val="-9.3065700116795616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9.7879285361757891E-3"/>
                  <c:y val="-7.116788832460838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6.1174553351098677E-3"/>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wielkopolskie!$Q$56:$W$56</c:f>
              <c:numCache>
                <c:formatCode>General</c:formatCode>
                <c:ptCount val="7"/>
                <c:pt idx="0">
                  <c:v>2010</c:v>
                </c:pt>
                <c:pt idx="1">
                  <c:v>2011</c:v>
                </c:pt>
                <c:pt idx="2">
                  <c:v>2012</c:v>
                </c:pt>
                <c:pt idx="3">
                  <c:v>2013</c:v>
                </c:pt>
                <c:pt idx="4">
                  <c:v>2014</c:v>
                </c:pt>
                <c:pt idx="5">
                  <c:v>2015</c:v>
                </c:pt>
                <c:pt idx="6">
                  <c:v>2016</c:v>
                </c:pt>
              </c:numCache>
            </c:numRef>
          </c:cat>
          <c:val>
            <c:numRef>
              <c:f>wielkopolskie!$Q$58:$W$58</c:f>
              <c:numCache>
                <c:formatCode>General</c:formatCode>
                <c:ptCount val="7"/>
                <c:pt idx="0">
                  <c:v>56</c:v>
                </c:pt>
                <c:pt idx="1">
                  <c:v>51</c:v>
                </c:pt>
                <c:pt idx="2">
                  <c:v>36</c:v>
                </c:pt>
                <c:pt idx="3">
                  <c:v>36</c:v>
                </c:pt>
                <c:pt idx="4">
                  <c:v>24</c:v>
                </c:pt>
                <c:pt idx="5">
                  <c:v>40</c:v>
                </c:pt>
                <c:pt idx="6">
                  <c:v>37</c:v>
                </c:pt>
              </c:numCache>
            </c:numRef>
          </c:val>
          <c:smooth val="0"/>
        </c:ser>
        <c:ser>
          <c:idx val="2"/>
          <c:order val="2"/>
          <c:spPr>
            <a:ln w="28575" cap="rnd">
              <a:solidFill>
                <a:schemeClr val="accent3"/>
              </a:solidFill>
              <a:round/>
            </a:ln>
            <a:effectLst/>
          </c:spPr>
          <c:marker>
            <c:symbol val="none"/>
          </c:marker>
          <c:cat>
            <c:numRef>
              <c:f>wielkopolskie!$Q$56:$W$56</c:f>
              <c:numCache>
                <c:formatCode>General</c:formatCode>
                <c:ptCount val="7"/>
                <c:pt idx="0">
                  <c:v>2010</c:v>
                </c:pt>
                <c:pt idx="1">
                  <c:v>2011</c:v>
                </c:pt>
                <c:pt idx="2">
                  <c:v>2012</c:v>
                </c:pt>
                <c:pt idx="3">
                  <c:v>2013</c:v>
                </c:pt>
                <c:pt idx="4">
                  <c:v>2014</c:v>
                </c:pt>
                <c:pt idx="5">
                  <c:v>2015</c:v>
                </c:pt>
                <c:pt idx="6">
                  <c:v>2016</c:v>
                </c:pt>
              </c:numCache>
            </c:numRef>
          </c:cat>
          <c:val>
            <c:numRef>
              <c:f>wielkopolskie!$Q$54</c:f>
              <c:numCache>
                <c:formatCode>General</c:formatCode>
                <c:ptCount val="1"/>
                <c:pt idx="0">
                  <c:v>0</c:v>
                </c:pt>
              </c:numCache>
            </c:numRef>
          </c:val>
          <c:smooth val="0"/>
        </c:ser>
        <c:dLbls>
          <c:showLegendKey val="0"/>
          <c:showVal val="0"/>
          <c:showCatName val="0"/>
          <c:showSerName val="0"/>
          <c:showPercent val="0"/>
          <c:showBubbleSize val="0"/>
        </c:dLbls>
        <c:smooth val="0"/>
        <c:axId val="588204256"/>
        <c:axId val="588203864"/>
      </c:lineChart>
      <c:catAx>
        <c:axId val="588204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88203864"/>
        <c:crosses val="autoZero"/>
        <c:auto val="1"/>
        <c:lblAlgn val="ctr"/>
        <c:lblOffset val="100"/>
        <c:noMultiLvlLbl val="0"/>
      </c:catAx>
      <c:valAx>
        <c:axId val="588203864"/>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8820425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egendEntry>
        <c:idx val="2"/>
        <c:delete val="1"/>
      </c:legendEntry>
      <c:layout>
        <c:manualLayout>
          <c:xMode val="edge"/>
          <c:yMode val="edge"/>
          <c:x val="7.5850954896242662E-2"/>
          <c:y val="0.80428034864657239"/>
          <c:w val="0.84829799386963534"/>
          <c:h val="0.1957196513534276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wielkopolskie!$P$65</c:f>
              <c:strCache>
                <c:ptCount val="1"/>
                <c:pt idx="0">
                  <c:v>liczba zabitych w wypadkach na przejazdach/przejściach kat. A-E z udziałem pojazdów i pieszych (Polska) </c:v>
                </c:pt>
              </c:strCache>
            </c:strRef>
          </c:tx>
          <c:spPr>
            <a:ln w="28575" cap="rnd">
              <a:solidFill>
                <a:srgbClr val="ED7D31"/>
              </a:solidFill>
              <a:round/>
            </a:ln>
            <a:effectLst/>
          </c:spPr>
          <c:marker>
            <c:symbol val="none"/>
          </c:marker>
          <c:dLbls>
            <c:dLbl>
              <c:idx val="0"/>
              <c:layout>
                <c:manualLayout>
                  <c:x val="-1.1618899723131683E-2"/>
                  <c:y val="-7.837839505818154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1332298061921361E-3"/>
                  <c:y val="-4.8648659001629929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5.8094498615658416E-3"/>
                  <c:y val="-4.5945955723761603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780789695444852E-2"/>
                  <c:y val="-5.405406555736658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8.1332298061921778E-3"/>
                  <c:y val="-8.3783801613918255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20759094739502E-2"/>
                  <c:y val="-6.486487866883991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5104569640071189E-2"/>
                  <c:y val="-6.4864878668839873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wielkopolskie!$Q$64:$W$64</c:f>
              <c:numCache>
                <c:formatCode>General</c:formatCode>
                <c:ptCount val="7"/>
                <c:pt idx="0">
                  <c:v>2010</c:v>
                </c:pt>
                <c:pt idx="1">
                  <c:v>2011</c:v>
                </c:pt>
                <c:pt idx="2">
                  <c:v>2012</c:v>
                </c:pt>
                <c:pt idx="3">
                  <c:v>2013</c:v>
                </c:pt>
                <c:pt idx="4">
                  <c:v>2014</c:v>
                </c:pt>
                <c:pt idx="5">
                  <c:v>2015</c:v>
                </c:pt>
                <c:pt idx="6">
                  <c:v>2016</c:v>
                </c:pt>
              </c:numCache>
            </c:numRef>
          </c:cat>
          <c:val>
            <c:numRef>
              <c:f>wielkopolskie!$Q$65:$W$65</c:f>
              <c:numCache>
                <c:formatCode>General</c:formatCode>
                <c:ptCount val="7"/>
                <c:pt idx="0">
                  <c:v>52</c:v>
                </c:pt>
                <c:pt idx="1">
                  <c:v>62</c:v>
                </c:pt>
                <c:pt idx="2">
                  <c:v>59</c:v>
                </c:pt>
                <c:pt idx="3">
                  <c:v>49</c:v>
                </c:pt>
                <c:pt idx="4">
                  <c:v>42</c:v>
                </c:pt>
                <c:pt idx="5">
                  <c:v>53</c:v>
                </c:pt>
                <c:pt idx="6">
                  <c:v>48</c:v>
                </c:pt>
              </c:numCache>
            </c:numRef>
          </c:val>
          <c:smooth val="0"/>
        </c:ser>
        <c:ser>
          <c:idx val="1"/>
          <c:order val="1"/>
          <c:tx>
            <c:strRef>
              <c:f>wielkopolskie!$P$66</c:f>
              <c:strCache>
                <c:ptCount val="1"/>
                <c:pt idx="0">
                  <c:v>liczba zabitych w wypadkach na przejazdach kat. A-D z udziałem pojazdów (Polska)</c:v>
                </c:pt>
              </c:strCache>
            </c:strRef>
          </c:tx>
          <c:spPr>
            <a:ln w="28575" cap="rnd">
              <a:solidFill>
                <a:srgbClr val="0070C0"/>
              </a:solidFill>
              <a:round/>
            </a:ln>
            <a:effectLst/>
          </c:spPr>
          <c:marker>
            <c:symbol val="none"/>
          </c:marker>
          <c:dLbls>
            <c:dLbl>
              <c:idx val="0"/>
              <c:layout>
                <c:manualLayout>
                  <c:x val="-2.5561579390889703E-2"/>
                  <c:y val="7.027028522457655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3694809197081926E-2"/>
                  <c:y val="7.297298850244478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788535933551604E-2"/>
                  <c:y val="7.567569178031310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0209139280142377E-2"/>
                  <c:y val="7.837839505818143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2.788535933551604E-2"/>
                  <c:y val="5.6756768835234811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9047249307829207E-2"/>
                  <c:y val="8.1081098336049873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2532919224768711E-2"/>
                  <c:y val="6.486487866883990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wielkopolskie!$Q$64:$W$64</c:f>
              <c:numCache>
                <c:formatCode>General</c:formatCode>
                <c:ptCount val="7"/>
                <c:pt idx="0">
                  <c:v>2010</c:v>
                </c:pt>
                <c:pt idx="1">
                  <c:v>2011</c:v>
                </c:pt>
                <c:pt idx="2">
                  <c:v>2012</c:v>
                </c:pt>
                <c:pt idx="3">
                  <c:v>2013</c:v>
                </c:pt>
                <c:pt idx="4">
                  <c:v>2014</c:v>
                </c:pt>
                <c:pt idx="5">
                  <c:v>2015</c:v>
                </c:pt>
                <c:pt idx="6">
                  <c:v>2016</c:v>
                </c:pt>
              </c:numCache>
            </c:numRef>
          </c:cat>
          <c:val>
            <c:numRef>
              <c:f>wielkopolskie!$Q$66:$W$66</c:f>
              <c:numCache>
                <c:formatCode>General</c:formatCode>
                <c:ptCount val="7"/>
                <c:pt idx="0">
                  <c:v>29</c:v>
                </c:pt>
                <c:pt idx="1">
                  <c:v>32</c:v>
                </c:pt>
                <c:pt idx="2">
                  <c:v>37</c:v>
                </c:pt>
                <c:pt idx="3">
                  <c:v>36</c:v>
                </c:pt>
                <c:pt idx="4">
                  <c:v>24</c:v>
                </c:pt>
                <c:pt idx="5">
                  <c:v>33</c:v>
                </c:pt>
                <c:pt idx="6">
                  <c:v>30</c:v>
                </c:pt>
              </c:numCache>
            </c:numRef>
          </c:val>
          <c:smooth val="0"/>
        </c:ser>
        <c:dLbls>
          <c:showLegendKey val="0"/>
          <c:showVal val="0"/>
          <c:showCatName val="0"/>
          <c:showSerName val="0"/>
          <c:showPercent val="0"/>
          <c:showBubbleSize val="0"/>
        </c:dLbls>
        <c:smooth val="0"/>
        <c:axId val="588202688"/>
        <c:axId val="588203080"/>
      </c:lineChart>
      <c:catAx>
        <c:axId val="588202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l-PL"/>
          </a:p>
        </c:txPr>
        <c:crossAx val="588203080"/>
        <c:crosses val="autoZero"/>
        <c:auto val="1"/>
        <c:lblAlgn val="ctr"/>
        <c:lblOffset val="100"/>
        <c:noMultiLvlLbl val="0"/>
      </c:catAx>
      <c:valAx>
        <c:axId val="588203080"/>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88202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dirty="0" smtClean="0">
                <a:latin typeface="Arial" panose="020B0604020202020204" pitchFamily="34" charset="0"/>
                <a:cs typeface="Arial" panose="020B0604020202020204" pitchFamily="34" charset="0"/>
              </a:rPr>
              <a:t>Liczba oraz procentowy</a:t>
            </a:r>
            <a:r>
              <a:rPr lang="pl-PL" sz="1600" b="1" baseline="0" dirty="0" smtClean="0">
                <a:latin typeface="Arial" panose="020B0604020202020204" pitchFamily="34" charset="0"/>
                <a:cs typeface="Arial" panose="020B0604020202020204" pitchFamily="34" charset="0"/>
              </a:rPr>
              <a:t> </a:t>
            </a:r>
            <a:r>
              <a:rPr lang="pl-PL" sz="1600" b="1" baseline="0" dirty="0">
                <a:latin typeface="Arial" panose="020B0604020202020204" pitchFamily="34" charset="0"/>
                <a:cs typeface="Arial" panose="020B0604020202020204" pitchFamily="34" charset="0"/>
              </a:rPr>
              <a:t>udział </a:t>
            </a:r>
            <a:r>
              <a:rPr lang="pl-PL" sz="1600" b="1" u="sng" baseline="0" dirty="0" smtClean="0">
                <a:latin typeface="Arial" panose="020B0604020202020204" pitchFamily="34" charset="0"/>
                <a:cs typeface="Arial" panose="020B0604020202020204" pitchFamily="34" charset="0"/>
              </a:rPr>
              <a:t>w skali kraju</a:t>
            </a:r>
            <a:r>
              <a:rPr lang="pl-PL" sz="1600" b="1" baseline="0" dirty="0" smtClean="0">
                <a:latin typeface="Arial" panose="020B0604020202020204" pitchFamily="34" charset="0"/>
                <a:cs typeface="Arial" panose="020B0604020202020204" pitchFamily="34" charset="0"/>
              </a:rPr>
              <a:t> przejazdów/przejść kat</a:t>
            </a:r>
            <a:r>
              <a:rPr lang="pl-PL" sz="1600" b="1" baseline="0" dirty="0">
                <a:latin typeface="Arial" panose="020B0604020202020204" pitchFamily="34" charset="0"/>
                <a:cs typeface="Arial" panose="020B0604020202020204" pitchFamily="34" charset="0"/>
              </a:rPr>
              <a:t>. </a:t>
            </a:r>
            <a:r>
              <a:rPr lang="pl-PL" sz="1600" b="1" baseline="0" dirty="0" smtClean="0">
                <a:latin typeface="Arial" panose="020B0604020202020204" pitchFamily="34" charset="0"/>
                <a:cs typeface="Arial" panose="020B0604020202020204" pitchFamily="34" charset="0"/>
              </a:rPr>
              <a:t>A-E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na liniach eksploatowanych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i nieeksploatowanych </a:t>
            </a:r>
          </a:p>
          <a:p>
            <a:pPr>
              <a:defRPr sz="1600">
                <a:latin typeface="Arial" panose="020B0604020202020204" pitchFamily="34" charset="0"/>
                <a:cs typeface="Arial" panose="020B0604020202020204" pitchFamily="34" charset="0"/>
              </a:defRPr>
            </a:pPr>
            <a:r>
              <a:rPr lang="pl-PL" sz="1600" b="1" u="sng" baseline="0" dirty="0" smtClean="0">
                <a:latin typeface="Arial" panose="020B0604020202020204" pitchFamily="34" charset="0"/>
                <a:cs typeface="Arial" panose="020B0604020202020204" pitchFamily="34" charset="0"/>
              </a:rPr>
              <a:t>w </a:t>
            </a:r>
            <a:r>
              <a:rPr lang="pl-PL" sz="1600" b="1" u="sng" baseline="0" dirty="0">
                <a:latin typeface="Arial" panose="020B0604020202020204" pitchFamily="34" charset="0"/>
                <a:cs typeface="Arial" panose="020B0604020202020204" pitchFamily="34" charset="0"/>
              </a:rPr>
              <a:t>woj. wielkopolskim</a:t>
            </a:r>
            <a:endParaRPr lang="pl-PL" sz="1600" b="1" u="sng" dirty="0">
              <a:latin typeface="Arial" panose="020B0604020202020204" pitchFamily="34" charset="0"/>
              <a:cs typeface="Arial" panose="020B0604020202020204" pitchFamily="34" charset="0"/>
            </a:endParaRPr>
          </a:p>
        </c:rich>
      </c:tx>
      <c:layout>
        <c:manualLayout>
          <c:xMode val="edge"/>
          <c:yMode val="edge"/>
          <c:x val="0.11279409227424234"/>
          <c:y val="1.004450150885881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3.4591389427106954E-2"/>
          <c:y val="0.85864292961715893"/>
          <c:w val="0.39585117850670065"/>
          <c:h val="7.5936530660940096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Liczba zdarzeń </a:t>
            </a:r>
          </a:p>
          <a:p>
            <a:pPr>
              <a:defRPr sz="1600">
                <a:latin typeface="Arial" panose="020B0604020202020204" pitchFamily="34" charset="0"/>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endParaRPr lang="pl-PL" sz="1600" b="1" u="sng"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baseline="0" dirty="0">
                <a:latin typeface="Arial" panose="020B0604020202020204" pitchFamily="34" charset="0"/>
                <a:cs typeface="Arial" panose="020B0604020202020204" pitchFamily="34" charset="0"/>
              </a:rPr>
              <a:t>na </a:t>
            </a:r>
            <a:r>
              <a:rPr lang="pl-PL" sz="1600" b="1" baseline="0" dirty="0" smtClean="0">
                <a:latin typeface="Arial" panose="020B0604020202020204" pitchFamily="34" charset="0"/>
                <a:cs typeface="Arial" panose="020B0604020202020204" pitchFamily="34" charset="0"/>
              </a:rPr>
              <a:t>przejazdach/przejściach kat. A-E</a:t>
            </a:r>
            <a:endParaRPr lang="pl-PL" sz="1600" b="1"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u="sng" baseline="0" dirty="0">
                <a:latin typeface="Arial" panose="020B0604020202020204" pitchFamily="34" charset="0"/>
                <a:cs typeface="Arial" panose="020B0604020202020204" pitchFamily="34" charset="0"/>
              </a:rPr>
              <a:t>w </a:t>
            </a:r>
            <a:r>
              <a:rPr lang="pl-PL" sz="1600" b="1" u="sng" baseline="0" dirty="0" smtClean="0">
                <a:latin typeface="Arial" panose="020B0604020202020204" pitchFamily="34" charset="0"/>
                <a:cs typeface="Arial" panose="020B0604020202020204" pitchFamily="34" charset="0"/>
              </a:rPr>
              <a:t>woj. wielkopolskim</a:t>
            </a:r>
            <a:r>
              <a:rPr lang="pl-PL" sz="1600" b="1" baseline="0" dirty="0" smtClean="0">
                <a:latin typeface="Arial" panose="020B0604020202020204" pitchFamily="34" charset="0"/>
                <a:cs typeface="Arial" panose="020B0604020202020204" pitchFamily="34" charset="0"/>
              </a:rPr>
              <a:t> w 2015 r.</a:t>
            </a:r>
            <a:endParaRPr lang="pl-PL" sz="1600" b="1" dirty="0">
              <a:latin typeface="Arial" panose="020B0604020202020204" pitchFamily="34" charset="0"/>
              <a:cs typeface="Arial" panose="020B0604020202020204" pitchFamily="34" charset="0"/>
            </a:endParaRPr>
          </a:p>
        </c:rich>
      </c:tx>
      <c:layout>
        <c:manualLayout>
          <c:xMode val="edge"/>
          <c:yMode val="edge"/>
          <c:x val="0.17385698423981724"/>
          <c:y val="2.5370008240420905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0679376883445119E-2"/>
          <c:y val="0.88254704053631117"/>
          <c:w val="0.35922747612277633"/>
          <c:h val="6.097262909081677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pl-PL" sz="1600" b="1" baseline="0" dirty="0" smtClean="0">
                <a:latin typeface="Arial" panose="020B0604020202020204" pitchFamily="34" charset="0"/>
                <a:cs typeface="Arial" panose="020B0604020202020204" pitchFamily="34" charset="0"/>
              </a:rPr>
              <a:t>Liczba zdarzeń </a:t>
            </a:r>
          </a:p>
          <a:p>
            <a:pPr>
              <a:defRPr sz="1600" b="1"/>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p>
          <a:p>
            <a:pPr>
              <a:defRPr sz="1600" b="1"/>
            </a:pPr>
            <a:r>
              <a:rPr lang="pl-PL" sz="1600" b="1" baseline="0" dirty="0" smtClean="0">
                <a:latin typeface="Arial" panose="020B0604020202020204" pitchFamily="34" charset="0"/>
                <a:cs typeface="Arial" panose="020B0604020202020204" pitchFamily="34" charset="0"/>
              </a:rPr>
              <a:t>na przejazdach/przejściach kat. A-E</a:t>
            </a:r>
          </a:p>
          <a:p>
            <a:pPr>
              <a:defRPr sz="1600" b="1"/>
            </a:pPr>
            <a:r>
              <a:rPr lang="pl-PL" sz="1600" b="1" u="sng" baseline="0" dirty="0" smtClean="0">
                <a:latin typeface="Arial" panose="020B0604020202020204" pitchFamily="34" charset="0"/>
                <a:cs typeface="Arial" panose="020B0604020202020204" pitchFamily="34" charset="0"/>
              </a:rPr>
              <a:t>w woj. kujawsko-pomorskim </a:t>
            </a:r>
          </a:p>
          <a:p>
            <a:pPr>
              <a:defRPr sz="1600" b="1"/>
            </a:pPr>
            <a:r>
              <a:rPr lang="pl-PL" sz="1600" b="1" baseline="0" dirty="0" smtClean="0">
                <a:latin typeface="Arial" panose="020B0604020202020204" pitchFamily="34" charset="0"/>
                <a:cs typeface="Arial" panose="020B0604020202020204" pitchFamily="34" charset="0"/>
              </a:rPr>
              <a:t>w 2015 r.</a:t>
            </a:r>
            <a:endParaRPr lang="pl-PL" sz="1600" b="1" dirty="0">
              <a:latin typeface="Arial" panose="020B0604020202020204" pitchFamily="34" charset="0"/>
              <a:cs typeface="Arial" panose="020B0604020202020204" pitchFamily="34" charset="0"/>
            </a:endParaRPr>
          </a:p>
        </c:rich>
      </c:tx>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rtl="0">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800" b="1" i="0" baseline="0">
                <a:effectLst/>
              </a:rPr>
              <a:t>Liczba oraz procentowy udział</a:t>
            </a:r>
          </a:p>
          <a:p>
            <a:pPr>
              <a:defRPr/>
            </a:pPr>
            <a:r>
              <a:rPr lang="pl-PL" sz="1800" b="1" i="0" baseline="0">
                <a:effectLst/>
              </a:rPr>
              <a:t> </a:t>
            </a:r>
            <a:r>
              <a:rPr lang="pl-PL" sz="1800" b="1" i="0" u="sng" baseline="0">
                <a:effectLst/>
              </a:rPr>
              <a:t>w skali kraju</a:t>
            </a:r>
            <a:r>
              <a:rPr lang="pl-PL" sz="1800" b="1" i="0" baseline="0">
                <a:effectLst/>
              </a:rPr>
              <a:t> przejazdów/przejść kat. A-E </a:t>
            </a:r>
          </a:p>
          <a:p>
            <a:pPr>
              <a:defRPr/>
            </a:pPr>
            <a:r>
              <a:rPr lang="pl-PL" sz="1800" b="1" i="0" baseline="0">
                <a:effectLst/>
              </a:rPr>
              <a:t>na liniach eksploatowanych </a:t>
            </a:r>
            <a:br>
              <a:rPr lang="pl-PL" sz="1800" b="1" i="0" baseline="0">
                <a:effectLst/>
              </a:rPr>
            </a:br>
            <a:r>
              <a:rPr lang="pl-PL" sz="1800" b="1" i="0" baseline="0">
                <a:effectLst/>
              </a:rPr>
              <a:t>i nieeksploatowanych </a:t>
            </a:r>
            <a:endParaRPr lang="pl-PL">
              <a:effectLst/>
            </a:endParaRPr>
          </a:p>
          <a:p>
            <a:pPr>
              <a:defRPr/>
            </a:pPr>
            <a:r>
              <a:rPr lang="pl-PL" sz="1800" b="1" i="0" u="sng" baseline="0">
                <a:effectLst/>
              </a:rPr>
              <a:t>w woj. kujawsko-pomorskim</a:t>
            </a:r>
            <a:endParaRPr lang="pl-PL">
              <a:effectLst/>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Liczba oraz procentowy udział</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 </a:t>
            </a:r>
            <a:r>
              <a:rPr lang="pl-PL" sz="1800" b="1" i="0" u="sng" baseline="0" dirty="0">
                <a:effectLst/>
                <a:latin typeface="Arial" panose="020B0604020202020204" pitchFamily="34" charset="0"/>
                <a:cs typeface="Arial" panose="020B0604020202020204" pitchFamily="34" charset="0"/>
              </a:rPr>
              <a:t>w skali kraju</a:t>
            </a:r>
            <a:r>
              <a:rPr lang="pl-PL" sz="1800" b="1" i="0" baseline="0" dirty="0">
                <a:effectLst/>
                <a:latin typeface="Arial" panose="020B0604020202020204" pitchFamily="34" charset="0"/>
                <a:cs typeface="Arial" panose="020B0604020202020204" pitchFamily="34" charset="0"/>
              </a:rPr>
              <a:t> przejazdów/przejść kat. A-E </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na liniach eksploatowanych </a:t>
            </a:r>
            <a:br>
              <a:rPr lang="pl-PL" sz="1800" b="1" i="0" baseline="0" dirty="0">
                <a:effectLst/>
                <a:latin typeface="Arial" panose="020B0604020202020204" pitchFamily="34" charset="0"/>
                <a:cs typeface="Arial" panose="020B0604020202020204" pitchFamily="34" charset="0"/>
              </a:rPr>
            </a:br>
            <a:r>
              <a:rPr lang="pl-PL" sz="1800" b="1" i="0" baseline="0" dirty="0">
                <a:effectLst/>
                <a:latin typeface="Arial" panose="020B0604020202020204" pitchFamily="34" charset="0"/>
                <a:cs typeface="Arial" panose="020B0604020202020204" pitchFamily="34" charset="0"/>
              </a:rPr>
              <a:t>i nieeksploatowanych </a:t>
            </a:r>
            <a:endParaRPr lang="pl-PL" sz="1800" dirty="0">
              <a:effectLst/>
              <a:latin typeface="Arial" panose="020B0604020202020204" pitchFamily="34" charset="0"/>
              <a:cs typeface="Arial" panose="020B0604020202020204" pitchFamily="34" charset="0"/>
            </a:endParaRPr>
          </a:p>
          <a:p>
            <a:pPr>
              <a:defRPr sz="1800">
                <a:latin typeface="Arial" panose="020B0604020202020204" pitchFamily="34" charset="0"/>
                <a:cs typeface="Arial" panose="020B0604020202020204" pitchFamily="34" charset="0"/>
              </a:defRPr>
            </a:pPr>
            <a:r>
              <a:rPr lang="pl-PL" sz="1800" b="1" i="0" u="sng" baseline="0" dirty="0">
                <a:effectLst/>
                <a:latin typeface="Arial" panose="020B0604020202020204" pitchFamily="34" charset="0"/>
                <a:cs typeface="Arial" panose="020B0604020202020204" pitchFamily="34" charset="0"/>
              </a:rPr>
              <a:t>w woj. </a:t>
            </a:r>
            <a:r>
              <a:rPr lang="pl-PL" sz="1800" b="1" i="0" u="sng" baseline="0" dirty="0" smtClean="0">
                <a:effectLst/>
                <a:latin typeface="Arial" panose="020B0604020202020204" pitchFamily="34" charset="0"/>
                <a:cs typeface="Arial" panose="020B0604020202020204" pitchFamily="34" charset="0"/>
              </a:rPr>
              <a:t>małopolskim</a:t>
            </a:r>
            <a:endParaRPr lang="pl-PL" sz="1800" dirty="0">
              <a:effectLst/>
              <a:latin typeface="Arial" panose="020B0604020202020204" pitchFamily="34" charset="0"/>
              <a:cs typeface="Arial" panose="020B0604020202020204" pitchFamily="34" charset="0"/>
            </a:endParaRPr>
          </a:p>
        </c:rich>
      </c:tx>
      <c:layout>
        <c:manualLayout>
          <c:xMode val="edge"/>
          <c:yMode val="edge"/>
          <c:x val="0.20969857955212173"/>
          <c:y val="1.4521607370420858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ser>
          <c:idx val="0"/>
          <c:order val="0"/>
          <c:spPr>
            <a:solidFill>
              <a:schemeClr val="bg1">
                <a:lumMod val="65000"/>
              </a:schemeClr>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2879269072887617"/>
                  <c:y val="6.172140505889346E-2"/>
                </c:manualLayout>
              </c:layout>
              <c:tx>
                <c:rich>
                  <a:bodyPr/>
                  <a:lstStyle/>
                  <a:p>
                    <a:r>
                      <a:rPr lang="en-US" dirty="0" smtClean="0"/>
                      <a:t>1118 </a:t>
                    </a:r>
                    <a:r>
                      <a:rPr lang="en-US" dirty="0" err="1" smtClean="0"/>
                      <a:t>szt</a:t>
                    </a:r>
                    <a:r>
                      <a:rPr lang="en-US" dirty="0" smtClean="0"/>
                      <a:t>.;</a:t>
                    </a:r>
                  </a:p>
                  <a:p>
                    <a:r>
                      <a:rPr lang="en-US" baseline="0" dirty="0" smtClean="0"/>
                      <a:t> </a:t>
                    </a:r>
                    <a:fld id="{39671C1D-FBB0-4B3C-8265-B566E81920B1}" type="PERCENTAGE">
                      <a:rPr lang="en-US" baseline="0"/>
                      <a:pPr/>
                      <a:t>[PROCENTOWE]</a:t>
                    </a:fld>
                    <a:endParaRPr lang="en-US" baseline="0" dirty="0" smtClean="0"/>
                  </a:p>
                </c:rich>
              </c:tx>
              <c:showLegendKey val="0"/>
              <c:showVal val="1"/>
              <c:showCatName val="0"/>
              <c:showSerName val="0"/>
              <c:showPercent val="1"/>
              <c:showBubbleSize val="0"/>
              <c:extLst>
                <c:ext xmlns:c15="http://schemas.microsoft.com/office/drawing/2012/chart" uri="{CE6537A1-D6FC-4f65-9D91-7224C49458BB}">
                  <c15:layout/>
                  <c15:dlblFieldTable/>
                  <c15:showDataLabelsRange val="0"/>
                </c:ext>
              </c:extLst>
            </c:dLbl>
            <c:dLbl>
              <c:idx val="1"/>
              <c:layout>
                <c:manualLayout>
                  <c:x val="0.10730753650605132"/>
                  <c:y val="-0.22382942409249015"/>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49C2B7A0-5E09-42E7-81DA-A76E8744370B}" type="VALUE">
                      <a:rPr lang="en-US" b="1" smtClean="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[WARTOŚĆ]</a:t>
                    </a:fld>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szt</a:t>
                    </a:r>
                    <a:r>
                      <a:rPr lang="en-US" b="1" dirty="0" smtClean="0">
                        <a:latin typeface="Arial" panose="020B0604020202020204" pitchFamily="34" charset="0"/>
                        <a:cs typeface="Arial" panose="020B0604020202020204" pitchFamily="34" charset="0"/>
                      </a:rPr>
                      <a:t>.</a:t>
                    </a:r>
                    <a:r>
                      <a:rPr lang="en-US" b="1" baseline="0" dirty="0" smtClean="0">
                        <a:latin typeface="Arial" panose="020B0604020202020204" pitchFamily="34" charset="0"/>
                        <a:cs typeface="Arial" panose="020B0604020202020204" pitchFamily="34" charset="0"/>
                      </a:rPr>
                      <a:t>; </a:t>
                    </a:r>
                    <a:fld id="{1698CE7C-EF75-49B0-BAC9-C62D6D51C252}" type="PERCENTAGE">
                      <a:rPr lang="en-US" b="1" baseline="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[PROCENTOWE]</a:t>
                    </a:fld>
                    <a:endParaRPr lang="en-US" b="1" baseline="0" dirty="0" smtClean="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Arkusz1!$O$26:$O$27</c:f>
              <c:strCache>
                <c:ptCount val="2"/>
                <c:pt idx="0">
                  <c:v>małopolskie</c:v>
                </c:pt>
                <c:pt idx="1">
                  <c:v>pozostałe województwa</c:v>
                </c:pt>
              </c:strCache>
            </c:strRef>
          </c:cat>
          <c:val>
            <c:numRef>
              <c:f>Arkusz1!$P$26:$P$27</c:f>
              <c:numCache>
                <c:formatCode>General</c:formatCode>
                <c:ptCount val="2"/>
                <c:pt idx="0">
                  <c:v>1118</c:v>
                </c:pt>
                <c:pt idx="1">
                  <c:v>12883</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 zdarzeń </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oraz procentowy udział w skali kraju</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na przejazdach/przejściach kat. A-E</a:t>
            </a:r>
          </a:p>
          <a:p>
            <a:pPr>
              <a:defRPr sz="1800" b="1">
                <a:latin typeface="Arial" panose="020B0604020202020204" pitchFamily="34" charset="0"/>
                <a:cs typeface="Arial" panose="020B0604020202020204" pitchFamily="34" charset="0"/>
              </a:defRPr>
            </a:pPr>
            <a:r>
              <a:rPr lang="pl-PL" sz="1800" b="1" u="sng" dirty="0">
                <a:latin typeface="Arial" panose="020B0604020202020204" pitchFamily="34" charset="0"/>
                <a:cs typeface="Arial" panose="020B0604020202020204" pitchFamily="34" charset="0"/>
              </a:rPr>
              <a:t>w </a:t>
            </a:r>
            <a:r>
              <a:rPr lang="pl-PL" sz="1800" b="1" u="sng" dirty="0" smtClean="0">
                <a:latin typeface="Arial" panose="020B0604020202020204" pitchFamily="34" charset="0"/>
                <a:cs typeface="Arial" panose="020B0604020202020204" pitchFamily="34" charset="0"/>
              </a:rPr>
              <a:t>woj. małopolskim</a:t>
            </a:r>
            <a:r>
              <a:rPr lang="pl-PL" sz="1800" b="1" dirty="0" smtClean="0">
                <a:latin typeface="Arial" panose="020B0604020202020204" pitchFamily="34" charset="0"/>
                <a:cs typeface="Arial" panose="020B0604020202020204" pitchFamily="34" charset="0"/>
              </a:rPr>
              <a:t> </a:t>
            </a:r>
            <a:endParaRPr lang="pl-PL" sz="1800" b="1"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w 2016 </a:t>
            </a:r>
            <a:r>
              <a:rPr lang="pl-PL" sz="1800" b="1" dirty="0" smtClean="0">
                <a:latin typeface="Arial" panose="020B0604020202020204" pitchFamily="34" charset="0"/>
                <a:cs typeface="Arial" panose="020B0604020202020204" pitchFamily="34" charset="0"/>
              </a:rPr>
              <a:t>roku</a:t>
            </a:r>
            <a:endParaRPr lang="pl-PL" sz="1800" b="1" dirty="0">
              <a:latin typeface="Arial" panose="020B0604020202020204" pitchFamily="34" charset="0"/>
              <a:cs typeface="Arial" panose="020B0604020202020204" pitchFamily="34" charset="0"/>
            </a:endParaRPr>
          </a:p>
        </c:rich>
      </c:tx>
      <c:layout>
        <c:manualLayout>
          <c:xMode val="edge"/>
          <c:yMode val="edge"/>
          <c:x val="0.20664617519489897"/>
          <c:y val="1.703469789758486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manualLayout>
          <c:layoutTarget val="inner"/>
          <c:xMode val="edge"/>
          <c:yMode val="edge"/>
          <c:x val="0.31285882130587167"/>
          <c:y val="0.34100571783335498"/>
          <c:w val="0.4115252138796755"/>
          <c:h val="0.53779671799431283"/>
        </c:manualLayout>
      </c:layout>
      <c:pieChart>
        <c:varyColors val="1"/>
        <c:ser>
          <c:idx val="0"/>
          <c:order val="0"/>
          <c:spPr>
            <a:solidFill>
              <a:srgbClr val="FF0000"/>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4.1154622486909952E-2"/>
                  <c:y val="3.2346686591183402E-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804BEB0D-FAB5-4B2D-94D4-8E22B9CCF7D6}" type="VALUE">
                      <a:rPr lang="en-US" smtClean="0"/>
                      <a:pPr>
                        <a:defRPr sz="1800" b="1">
                          <a:latin typeface="Arial" panose="020B0604020202020204" pitchFamily="34" charset="0"/>
                          <a:cs typeface="Arial" panose="020B0604020202020204" pitchFamily="34" charset="0"/>
                        </a:defRPr>
                      </a:pPr>
                      <a:t>[WARTOŚĆ]</a:t>
                    </a:fld>
                    <a:r>
                      <a:rPr lang="en-US" dirty="0" smtClean="0"/>
                      <a:t> </a:t>
                    </a:r>
                    <a:r>
                      <a:rPr lang="en-US" dirty="0" err="1" smtClean="0"/>
                      <a:t>szt</a:t>
                    </a:r>
                    <a:r>
                      <a:rPr lang="en-US" dirty="0" smtClean="0"/>
                      <a:t>.</a:t>
                    </a:r>
                    <a:r>
                      <a:rPr lang="en-US" baseline="0" dirty="0" smtClean="0"/>
                      <a:t>; </a:t>
                    </a:r>
                    <a:fld id="{576028EC-380D-45C8-BCE1-E9EE1F48C226}" type="PERCENTAGE">
                      <a:rPr lang="en-US" baseline="0"/>
                      <a:pPr>
                        <a:defRPr sz="1800" b="1">
                          <a:latin typeface="Arial" panose="020B0604020202020204" pitchFamily="34" charset="0"/>
                          <a:cs typeface="Arial" panose="020B0604020202020204" pitchFamily="34" charset="0"/>
                        </a:defRPr>
                      </a:pPr>
                      <a:t>[PROCENTOWE]</a:t>
                    </a:fld>
                    <a:endParaRPr lang="en-US" baseline="0" dirty="0" smtClean="0"/>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layout/>
                  <c15:dlblFieldTable/>
                  <c15:showDataLabelsRange val="0"/>
                </c:ext>
              </c:extLst>
            </c:dLbl>
            <c:dLbl>
              <c:idx val="1"/>
              <c:layout>
                <c:manualLayout>
                  <c:x val="-0.13176897080133895"/>
                  <c:y val="-4.3555365642413142E-2"/>
                </c:manualLayout>
              </c:layout>
              <c:tx>
                <c:rich>
                  <a:bodyPr/>
                  <a:lstStyle/>
                  <a:p>
                    <a:fld id="{A63A6A8F-2911-4F30-8159-0EA71E7BE10F}" type="VALUE">
                      <a:rPr lang="en-US" sz="1800" smtClean="0"/>
                      <a:pPr/>
                      <a:t>[WARTOŚĆ]</a:t>
                    </a:fld>
                    <a:r>
                      <a:rPr lang="en-US" sz="1800" dirty="0" smtClean="0"/>
                      <a:t> </a:t>
                    </a:r>
                    <a:r>
                      <a:rPr lang="en-US" sz="1800" dirty="0" err="1" smtClean="0"/>
                      <a:t>szt</a:t>
                    </a:r>
                    <a:r>
                      <a:rPr lang="en-US" sz="1800" dirty="0" smtClean="0"/>
                      <a:t>.</a:t>
                    </a:r>
                    <a:r>
                      <a:rPr lang="en-US" sz="1800" baseline="0" dirty="0" smtClean="0"/>
                      <a:t>; </a:t>
                    </a:r>
                    <a:fld id="{8C486999-A7FF-4E34-801D-9997B760C104}" type="PERCENTAGE">
                      <a:rPr lang="en-US" sz="1800" baseline="0"/>
                      <a:pPr/>
                      <a:t>[PROCENTOWE]</a:t>
                    </a:fld>
                    <a:endParaRPr lang="en-US" sz="1800" baseline="0" dirty="0" smtClean="0"/>
                  </a:p>
                </c:rich>
              </c:tx>
              <c:showLegendKey val="0"/>
              <c:showVal val="1"/>
              <c:showCatName val="0"/>
              <c:showSerName val="0"/>
              <c:showPercent val="1"/>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4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wielkopolskie!$T$25:$T$26</c:f>
              <c:strCache>
                <c:ptCount val="2"/>
                <c:pt idx="0">
                  <c:v>małopolskie</c:v>
                </c:pt>
                <c:pt idx="1">
                  <c:v>pozostałe województwa</c:v>
                </c:pt>
              </c:strCache>
            </c:strRef>
          </c:cat>
          <c:val>
            <c:numRef>
              <c:f>wielkopolskie!$U$25:$U$26</c:f>
              <c:numCache>
                <c:formatCode>General</c:formatCode>
                <c:ptCount val="2"/>
                <c:pt idx="0">
                  <c:v>12</c:v>
                </c:pt>
                <c:pt idx="1">
                  <c:v>188</c:v>
                </c:pt>
              </c:numCache>
            </c:numRef>
          </c:val>
        </c:ser>
        <c:ser>
          <c:idx val="1"/>
          <c:order val="1"/>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cat>
            <c:strRef>
              <c:f>wielkopolskie!$T$25:$T$26</c:f>
              <c:strCache>
                <c:ptCount val="2"/>
                <c:pt idx="0">
                  <c:v>małopolskie</c:v>
                </c:pt>
                <c:pt idx="1">
                  <c:v>pozostałe województwa</c:v>
                </c:pt>
              </c:strCache>
            </c:strRef>
          </c:cat>
          <c:val>
            <c:numRef>
              <c:f>wielkopolskie!$V$25:$V$26</c:f>
              <c:numCache>
                <c:formatCode>General</c:formatCode>
                <c:ptCount val="2"/>
                <c:pt idx="0">
                  <c:v>5.9701492537313432E-2</c:v>
                </c:pt>
                <c:pt idx="1">
                  <c:v>0.93532338308457708</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na przejazdach/przejściach kat. A- E </a:t>
            </a: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podziale na kategorie </a:t>
            </a:r>
          </a:p>
          <a:p>
            <a:pPr>
              <a:defRPr sz="1800" b="1">
                <a:latin typeface="Arial" panose="020B0604020202020204" pitchFamily="34" charset="0"/>
                <a:cs typeface="Arial" panose="020B0604020202020204" pitchFamily="34" charset="0"/>
              </a:defRPr>
            </a:pPr>
            <a:r>
              <a:rPr lang="pl-PL" sz="1800" b="1" u="sng" baseline="0" dirty="0">
                <a:latin typeface="Arial" panose="020B0604020202020204" pitchFamily="34" charset="0"/>
                <a:cs typeface="Arial" panose="020B0604020202020204" pitchFamily="34" charset="0"/>
              </a:rPr>
              <a:t>w </a:t>
            </a:r>
            <a:r>
              <a:rPr lang="pl-PL" sz="1800" b="1" u="sng" baseline="0" dirty="0" smtClean="0">
                <a:latin typeface="Arial" panose="020B0604020202020204" pitchFamily="34" charset="0"/>
                <a:cs typeface="Arial" panose="020B0604020202020204" pitchFamily="34" charset="0"/>
              </a:rPr>
              <a:t>woj. małopolskim</a:t>
            </a:r>
            <a:r>
              <a:rPr lang="pl-PL" sz="1800" b="1" baseline="0" dirty="0" smtClean="0">
                <a:latin typeface="Arial" panose="020B0604020202020204" pitchFamily="34" charset="0"/>
                <a:cs typeface="Arial" panose="020B0604020202020204" pitchFamily="34" charset="0"/>
              </a:rPr>
              <a:t> </a:t>
            </a:r>
            <a:endParaRPr lang="pl-PL" sz="1800" b="1" baseline="0"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latach 2014-2016</a:t>
            </a:r>
            <a:endParaRPr lang="pl-PL" sz="1800" b="1" dirty="0">
              <a:latin typeface="Arial" panose="020B0604020202020204" pitchFamily="34" charset="0"/>
              <a:cs typeface="Arial" panose="020B0604020202020204" pitchFamily="34" charset="0"/>
            </a:endParaRPr>
          </a:p>
        </c:rich>
      </c:tx>
      <c:layout>
        <c:manualLayout>
          <c:xMode val="edge"/>
          <c:yMode val="edge"/>
          <c:x val="0.22822152343155974"/>
          <c:y val="3.564257515159334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świętokrzyskie!$AA$7</c:f>
              <c:strCache>
                <c:ptCount val="1"/>
                <c:pt idx="0">
                  <c:v>A</c:v>
                </c:pt>
              </c:strCache>
            </c:strRef>
          </c:tx>
          <c:spPr>
            <a:solidFill>
              <a:schemeClr val="tx1">
                <a:lumMod val="65000"/>
                <a:lumOff val="3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świętokrzyskie!$AA$8:$AA$10</c:f>
              <c:numCache>
                <c:formatCode>General</c:formatCode>
                <c:ptCount val="3"/>
                <c:pt idx="0">
                  <c:v>1</c:v>
                </c:pt>
                <c:pt idx="1">
                  <c:v>1</c:v>
                </c:pt>
                <c:pt idx="2">
                  <c:v>0</c:v>
                </c:pt>
              </c:numCache>
            </c:numRef>
          </c:val>
        </c:ser>
        <c:ser>
          <c:idx val="1"/>
          <c:order val="1"/>
          <c:tx>
            <c:strRef>
              <c:f>świętokrzyskie!$AB$7</c:f>
              <c:strCache>
                <c:ptCount val="1"/>
                <c:pt idx="0">
                  <c:v>B</c:v>
                </c:pt>
              </c:strCache>
            </c:strRef>
          </c:tx>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świętokrzyskie!$AB$8:$AB$10</c:f>
              <c:numCache>
                <c:formatCode>General</c:formatCode>
                <c:ptCount val="3"/>
                <c:pt idx="0">
                  <c:v>0</c:v>
                </c:pt>
                <c:pt idx="1">
                  <c:v>1</c:v>
                </c:pt>
                <c:pt idx="2">
                  <c:v>0</c:v>
                </c:pt>
              </c:numCache>
            </c:numRef>
          </c:val>
        </c:ser>
        <c:ser>
          <c:idx val="2"/>
          <c:order val="2"/>
          <c:tx>
            <c:strRef>
              <c:f>świętokrzyskie!$AC$7</c:f>
              <c:strCache>
                <c:ptCount val="1"/>
                <c:pt idx="0">
                  <c:v>C</c:v>
                </c:pt>
              </c:strCache>
            </c:strRef>
          </c:tx>
          <c:spPr>
            <a:solidFill>
              <a:srgbClr val="C00000"/>
            </a:solidFill>
            <a:ln>
              <a:noFill/>
            </a:ln>
            <a:effectLst/>
            <a:sp3d/>
          </c:spPr>
          <c:invertIfNegative val="0"/>
          <c:dLbls>
            <c:dLbl>
              <c:idx val="2"/>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świętokrzyskie!$AC$8:$AC$10</c:f>
              <c:numCache>
                <c:formatCode>General</c:formatCode>
                <c:ptCount val="3"/>
                <c:pt idx="0">
                  <c:v>2</c:v>
                </c:pt>
                <c:pt idx="1">
                  <c:v>2</c:v>
                </c:pt>
                <c:pt idx="2">
                  <c:v>2</c:v>
                </c:pt>
              </c:numCache>
            </c:numRef>
          </c:val>
        </c:ser>
        <c:ser>
          <c:idx val="3"/>
          <c:order val="3"/>
          <c:tx>
            <c:strRef>
              <c:f>świętokrzyskie!$AD$7</c:f>
              <c:strCache>
                <c:ptCount val="1"/>
                <c:pt idx="0">
                  <c:v>D</c:v>
                </c:pt>
              </c:strCache>
            </c:strRef>
          </c:tx>
          <c:spPr>
            <a:solidFill>
              <a:schemeClr val="tx1">
                <a:lumMod val="95000"/>
                <a:lumOff val="5000"/>
              </a:schemeClr>
            </a:solidFill>
            <a:ln>
              <a:noFill/>
            </a:ln>
            <a:effectLst/>
            <a:sp3d/>
          </c:spPr>
          <c:invertIfNegative val="0"/>
          <c:dLbls>
            <c:dLbl>
              <c:idx val="0"/>
              <c:layout>
                <c:manualLayout>
                  <c:x val="3.5285285702457802E-3"/>
                  <c:y val="-1.048638885305126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7047047603277067E-3"/>
                  <c:y val="-1.048638885305126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świętokrzyskie!$AD$8:$AD$10</c:f>
              <c:numCache>
                <c:formatCode>General</c:formatCode>
                <c:ptCount val="3"/>
                <c:pt idx="0">
                  <c:v>7</c:v>
                </c:pt>
                <c:pt idx="1">
                  <c:v>4</c:v>
                </c:pt>
                <c:pt idx="2">
                  <c:v>10</c:v>
                </c:pt>
              </c:numCache>
            </c:numRef>
          </c:val>
        </c:ser>
        <c:ser>
          <c:idx val="4"/>
          <c:order val="4"/>
          <c:tx>
            <c:strRef>
              <c:f>świętokrzyskie!$AE$7</c:f>
              <c:strCache>
                <c:ptCount val="1"/>
                <c:pt idx="0">
                  <c:v>E</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świętokrzyskie!$AE$8:$AE$10</c:f>
              <c:numCache>
                <c:formatCode>General</c:formatCode>
                <c:ptCount val="3"/>
                <c:pt idx="0">
                  <c:v>0</c:v>
                </c:pt>
                <c:pt idx="1">
                  <c:v>1</c:v>
                </c:pt>
                <c:pt idx="2">
                  <c:v>0</c:v>
                </c:pt>
              </c:numCache>
            </c:numRef>
          </c:val>
        </c:ser>
        <c:dLbls>
          <c:showLegendKey val="0"/>
          <c:showVal val="0"/>
          <c:showCatName val="0"/>
          <c:showSerName val="0"/>
          <c:showPercent val="0"/>
          <c:showBubbleSize val="0"/>
        </c:dLbls>
        <c:gapWidth val="150"/>
        <c:shape val="box"/>
        <c:axId val="588199160"/>
        <c:axId val="588201904"/>
        <c:axId val="0"/>
      </c:bar3DChart>
      <c:catAx>
        <c:axId val="5881991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88201904"/>
        <c:crosses val="autoZero"/>
        <c:auto val="1"/>
        <c:lblAlgn val="ctr"/>
        <c:lblOffset val="100"/>
        <c:noMultiLvlLbl val="0"/>
      </c:catAx>
      <c:valAx>
        <c:axId val="5882019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5881991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a:t>
            </a:r>
            <a:r>
              <a:rPr lang="pl-PL" sz="1800" b="1" i="0" u="none" strike="noStrike" baseline="0" dirty="0">
                <a:effectLst/>
                <a:latin typeface="Arial" panose="020B0604020202020204" pitchFamily="34" charset="0"/>
                <a:cs typeface="Arial" panose="020B0604020202020204" pitchFamily="34" charset="0"/>
              </a:rPr>
              <a:t>ciężko rannych i zabitych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 na przejazdach kat A-E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z udziałem pojazdów i pieszych, w woj. </a:t>
            </a:r>
            <a:r>
              <a:rPr lang="pl-PL" sz="1800" b="1" baseline="0" dirty="0" smtClean="0">
                <a:latin typeface="Arial" panose="020B0604020202020204" pitchFamily="34" charset="0"/>
                <a:cs typeface="Arial" panose="020B0604020202020204" pitchFamily="34" charset="0"/>
              </a:rPr>
              <a:t>małopolskim </a:t>
            </a:r>
            <a:endParaRPr lang="pl-PL" sz="1800" b="1" baseline="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w latach 2011-2017</a:t>
            </a:r>
            <a:endParaRPr lang="pl-PL" sz="1800" b="1" dirty="0">
              <a:latin typeface="Arial" panose="020B0604020202020204" pitchFamily="34" charset="0"/>
              <a:cs typeface="Arial" panose="020B0604020202020204" pitchFamily="34" charset="0"/>
            </a:endParaRPr>
          </a:p>
        </c:rich>
      </c:tx>
      <c:layout>
        <c:manualLayout>
          <c:xMode val="edge"/>
          <c:yMode val="edge"/>
          <c:x val="0.2361264695155805"/>
          <c:y val="2.922601619512282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813066714680972E-2"/>
          <c:y val="0.25103741328514234"/>
          <c:w val="0.95361759529370682"/>
          <c:h val="0.63288025849750751"/>
        </c:manualLayout>
      </c:layout>
      <c:bar3DChart>
        <c:barDir val="col"/>
        <c:grouping val="stacked"/>
        <c:varyColors val="0"/>
        <c:ser>
          <c:idx val="1"/>
          <c:order val="0"/>
          <c:tx>
            <c:strRef>
              <c:f>świętokrzyskie!$AA$18</c:f>
              <c:strCache>
                <c:ptCount val="1"/>
                <c:pt idx="0">
                  <c:v>pojazdy drogowe</c:v>
                </c:pt>
              </c:strCache>
            </c:strRef>
          </c:tx>
          <c:spPr>
            <a:solidFill>
              <a:srgbClr val="FF0000"/>
            </a:solidFill>
            <a:ln>
              <a:noFill/>
            </a:ln>
            <a:effectLst/>
            <a:sp3d/>
          </c:spPr>
          <c:invertIfNegative val="0"/>
          <c:dLbls>
            <c:dLbl>
              <c:idx val="0"/>
              <c:layout>
                <c:manualLayout>
                  <c:x val="-1.3263812851151855E-3"/>
                  <c:y val="-7.644557771944414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0.13460658154282804"/>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4.009286089176678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3.010697526576828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7.8472417156055849E-17"/>
                  <c:y val="-0.10550245580383825"/>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1.3263812851151613E-3"/>
                  <c:y val="-0.1069655571604963"/>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1.3263812851152584E-3"/>
                  <c:y val="-6.7096770936467071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świętokrzyskie!$Z$19:$Z$25</c:f>
              <c:strCache>
                <c:ptCount val="7"/>
                <c:pt idx="0">
                  <c:v>2011</c:v>
                </c:pt>
                <c:pt idx="1">
                  <c:v>2012</c:v>
                </c:pt>
                <c:pt idx="2">
                  <c:v>2013</c:v>
                </c:pt>
                <c:pt idx="3">
                  <c:v>2014</c:v>
                </c:pt>
                <c:pt idx="4">
                  <c:v>2015</c:v>
                </c:pt>
                <c:pt idx="5">
                  <c:v>2016</c:v>
                </c:pt>
                <c:pt idx="6">
                  <c:v>2017 (I-XI)</c:v>
                </c:pt>
              </c:strCache>
            </c:strRef>
          </c:cat>
          <c:val>
            <c:numRef>
              <c:f>świętokrzyskie!$AA$19:$AA$25</c:f>
              <c:numCache>
                <c:formatCode>General</c:formatCode>
                <c:ptCount val="7"/>
                <c:pt idx="0">
                  <c:v>12</c:v>
                </c:pt>
                <c:pt idx="1">
                  <c:v>16</c:v>
                </c:pt>
                <c:pt idx="2">
                  <c:v>20</c:v>
                </c:pt>
                <c:pt idx="3">
                  <c:v>9</c:v>
                </c:pt>
                <c:pt idx="4">
                  <c:v>8</c:v>
                </c:pt>
                <c:pt idx="5">
                  <c:v>12</c:v>
                </c:pt>
                <c:pt idx="6">
                  <c:v>14</c:v>
                </c:pt>
              </c:numCache>
            </c:numRef>
          </c:val>
        </c:ser>
        <c:ser>
          <c:idx val="2"/>
          <c:order val="1"/>
          <c:tx>
            <c:strRef>
              <c:f>świętokrzyskie!$AB$18</c:f>
              <c:strCache>
                <c:ptCount val="1"/>
                <c:pt idx="0">
                  <c:v>piesi</c:v>
                </c:pt>
              </c:strCache>
            </c:strRef>
          </c:tx>
          <c:spPr>
            <a:solidFill>
              <a:schemeClr val="accent3"/>
            </a:solidFill>
            <a:ln>
              <a:noFill/>
            </a:ln>
            <a:effectLst/>
            <a:sp3d/>
          </c:spPr>
          <c:invertIfNegative val="0"/>
          <c:dLbls>
            <c:dLbl>
              <c:idx val="0"/>
              <c:layout>
                <c:manualLayout>
                  <c:x val="0"/>
                  <c:y val="-4.729420432585863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2.182809430424238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2.910412573898984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9.2846689958061279E-3"/>
                  <c:y val="-2.312202030691239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4.2909587640551344E-3"/>
                  <c:y val="-2.910412573898984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3.9791438553454838E-3"/>
                  <c:y val="-4.192176842679195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2.6527625702304197E-3"/>
                  <c:y val="-2.712585015851243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świętokrzyskie!$Z$19:$Z$25</c:f>
              <c:strCache>
                <c:ptCount val="7"/>
                <c:pt idx="0">
                  <c:v>2011</c:v>
                </c:pt>
                <c:pt idx="1">
                  <c:v>2012</c:v>
                </c:pt>
                <c:pt idx="2">
                  <c:v>2013</c:v>
                </c:pt>
                <c:pt idx="3">
                  <c:v>2014</c:v>
                </c:pt>
                <c:pt idx="4">
                  <c:v>2015</c:v>
                </c:pt>
                <c:pt idx="5">
                  <c:v>2016</c:v>
                </c:pt>
                <c:pt idx="6">
                  <c:v>2017 (I-XI)</c:v>
                </c:pt>
              </c:strCache>
            </c:strRef>
          </c:cat>
          <c:val>
            <c:numRef>
              <c:f>świętokrzyskie!$AB$19:$AB$25</c:f>
              <c:numCache>
                <c:formatCode>General</c:formatCode>
                <c:ptCount val="7"/>
                <c:pt idx="0">
                  <c:v>1</c:v>
                </c:pt>
                <c:pt idx="1">
                  <c:v>2</c:v>
                </c:pt>
                <c:pt idx="2">
                  <c:v>0</c:v>
                </c:pt>
                <c:pt idx="3">
                  <c:v>1</c:v>
                </c:pt>
                <c:pt idx="4">
                  <c:v>1</c:v>
                </c:pt>
                <c:pt idx="5">
                  <c:v>0</c:v>
                </c:pt>
                <c:pt idx="6">
                  <c:v>0</c:v>
                </c:pt>
              </c:numCache>
            </c:numRef>
          </c:val>
        </c:ser>
        <c:dLbls>
          <c:showLegendKey val="0"/>
          <c:showVal val="0"/>
          <c:showCatName val="0"/>
          <c:showSerName val="0"/>
          <c:showPercent val="0"/>
          <c:showBubbleSize val="0"/>
        </c:dLbls>
        <c:gapWidth val="150"/>
        <c:shape val="box"/>
        <c:axId val="588190144"/>
        <c:axId val="588199552"/>
        <c:axId val="0"/>
      </c:bar3DChart>
      <c:catAx>
        <c:axId val="58819014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588199552"/>
        <c:crosses val="autoZero"/>
        <c:auto val="1"/>
        <c:lblAlgn val="ctr"/>
        <c:lblOffset val="100"/>
        <c:noMultiLvlLbl val="0"/>
      </c:catAx>
      <c:valAx>
        <c:axId val="5881995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58819014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2017-12-04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247003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2017-12-04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25413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2017-12-04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35397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2017-12-04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7618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B30EE397-83D2-4F8A-99AF-73DA14156AB4}" type="datetimeFigureOut">
              <a:rPr lang="pl-PL" smtClean="0"/>
              <a:t>2017-12-04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91637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B30EE397-83D2-4F8A-99AF-73DA14156AB4}" type="datetimeFigureOut">
              <a:rPr lang="pl-PL" smtClean="0"/>
              <a:t>2017-12-04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594113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B30EE397-83D2-4F8A-99AF-73DA14156AB4}" type="datetimeFigureOut">
              <a:rPr lang="pl-PL" smtClean="0"/>
              <a:t>2017-12-04</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14648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B30EE397-83D2-4F8A-99AF-73DA14156AB4}" type="datetimeFigureOut">
              <a:rPr lang="pl-PL" smtClean="0"/>
              <a:t>2017-12-04</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11937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B30EE397-83D2-4F8A-99AF-73DA14156AB4}" type="datetimeFigureOut">
              <a:rPr lang="pl-PL" smtClean="0"/>
              <a:t>2017-12-04</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089029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2017-12-04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776859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2017-12-04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301974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0EE397-83D2-4F8A-99AF-73DA14156AB4}" type="datetimeFigureOut">
              <a:rPr lang="pl-PL" smtClean="0"/>
              <a:t>2017-12-04</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90E6F-E3C0-44AF-8EA2-8106AEC0CD46}" type="slidenum">
              <a:rPr lang="pl-PL" smtClean="0"/>
              <a:t>‹#›</a:t>
            </a:fld>
            <a:endParaRPr lang="pl-PL"/>
          </a:p>
        </p:txBody>
      </p:sp>
    </p:spTree>
    <p:extLst>
      <p:ext uri="{BB962C8B-B14F-4D97-AF65-F5344CB8AC3E}">
        <p14:creationId xmlns:p14="http://schemas.microsoft.com/office/powerpoint/2010/main" val="1598529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p>
        </p:txBody>
      </p:sp>
      <p:sp>
        <p:nvSpPr>
          <p:cNvPr id="3" name="Podtytuł 2"/>
          <p:cNvSpPr>
            <a:spLocks noGrp="1"/>
          </p:cNvSpPr>
          <p:nvPr>
            <p:ph type="subTitle" idx="1"/>
          </p:nvPr>
        </p:nvSpPr>
        <p:spPr/>
        <p:txBody>
          <a:bodyPr/>
          <a:lstStyle/>
          <a:p>
            <a:endParaRPr lang="pl-PL"/>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3"/>
            <a:ext cx="12192646" cy="6857637"/>
          </a:xfrm>
          <a:prstGeom prst="rect">
            <a:avLst/>
          </a:prstGeom>
        </p:spPr>
      </p:pic>
      <p:sp>
        <p:nvSpPr>
          <p:cNvPr id="5" name="pole tekstowe 4"/>
          <p:cNvSpPr txBox="1"/>
          <p:nvPr/>
        </p:nvSpPr>
        <p:spPr>
          <a:xfrm>
            <a:off x="114159" y="112113"/>
            <a:ext cx="2223750"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Kraków, 12.12.2017</a:t>
            </a:r>
            <a:endParaRPr lang="pl-P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75801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0497" y="2792297"/>
            <a:ext cx="3774697" cy="207467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G3 – krzyż świętego </a:t>
            </a:r>
            <a:r>
              <a:rPr lang="pl-PL" sz="2400" dirty="0" smtClean="0">
                <a:latin typeface="Arial" panose="020B0604020202020204" pitchFamily="34" charset="0"/>
                <a:cs typeface="Arial" panose="020B0604020202020204" pitchFamily="34" charset="0"/>
              </a:rPr>
              <a:t>Andrzeja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przed </a:t>
            </a:r>
            <a:r>
              <a:rPr lang="pl-PL" sz="2400" dirty="0">
                <a:latin typeface="Arial" panose="020B0604020202020204" pitchFamily="34" charset="0"/>
                <a:cs typeface="Arial" panose="020B0604020202020204" pitchFamily="34" charset="0"/>
              </a:rPr>
              <a:t>przejazdem jednotorowym</a:t>
            </a: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14413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2830" y="2355837"/>
            <a:ext cx="3774915" cy="2947595"/>
          </a:xfrm>
          <a:prstGeom prst="rect">
            <a:avLst/>
          </a:prstGeom>
          <a:effectLst>
            <a:outerShdw blurRad="63500" sx="102000" sy="102000" algn="ctr" rotWithShape="0">
              <a:prstClr val="black">
                <a:alpha val="40000"/>
              </a:prstClr>
            </a:outerShdw>
          </a:effectLst>
        </p:spPr>
      </p:pic>
      <p:sp>
        <p:nvSpPr>
          <p:cNvPr id="7" name="Równoległobok 6"/>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8"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G4 – krzyż świętego Andrzeja </a:t>
            </a:r>
            <a:br>
              <a:rPr lang="pl-PL" sz="2400" dirty="0">
                <a:latin typeface="Arial" panose="020B0604020202020204" pitchFamily="34" charset="0"/>
                <a:cs typeface="Arial" panose="020B0604020202020204" pitchFamily="34" charset="0"/>
              </a:rPr>
            </a:br>
            <a:r>
              <a:rPr lang="pl-PL" sz="2400" dirty="0">
                <a:latin typeface="Arial" panose="020B0604020202020204" pitchFamily="34" charset="0"/>
                <a:cs typeface="Arial" panose="020B0604020202020204" pitchFamily="34" charset="0"/>
              </a:rPr>
              <a:t>przed przejazdem wielotorowym</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79012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3493" y="2353792"/>
            <a:ext cx="2160640" cy="295168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G2 – tabliczka „sieć pod napięciem”</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ustawiana przed przejazdami </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na liniach zelektryfikowanych</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5976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2800" dirty="0" smtClean="0">
                <a:solidFill>
                  <a:schemeClr val="bg1"/>
                </a:solidFill>
                <a:latin typeface="Arial" panose="020B0604020202020204" pitchFamily="34" charset="0"/>
                <a:cs typeface="Arial" panose="020B0604020202020204" pitchFamily="34" charset="0"/>
              </a:rPr>
              <a:t>Zabezpieczenia występujące przed przejazdami</a:t>
            </a:r>
            <a:endParaRPr lang="pl-PL" sz="28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7230532" y="2393342"/>
            <a:ext cx="4622802" cy="1110837"/>
          </a:xfrm>
        </p:spPr>
        <p:txBody>
          <a:bodyPr>
            <a:noAutofit/>
          </a:bodyPr>
          <a:lstStyle/>
          <a:p>
            <a:pPr marL="0" indent="0">
              <a:lnSpc>
                <a:spcPct val="100000"/>
              </a:lnSpc>
              <a:spcBef>
                <a:spcPts val="0"/>
              </a:spcBef>
              <a:spcAft>
                <a:spcPts val="600"/>
              </a:spcAft>
              <a:buNone/>
            </a:pPr>
            <a:r>
              <a:rPr lang="pl-PL" sz="2400" dirty="0">
                <a:latin typeface="Arial" panose="020B0604020202020204" pitchFamily="34" charset="0"/>
                <a:cs typeface="Arial" panose="020B0604020202020204" pitchFamily="34" charset="0"/>
              </a:rPr>
              <a:t>r</a:t>
            </a:r>
            <a:r>
              <a:rPr lang="pl-PL" sz="2400" dirty="0" smtClean="0">
                <a:latin typeface="Arial" panose="020B0604020202020204" pitchFamily="34" charset="0"/>
                <a:cs typeface="Arial" panose="020B0604020202020204" pitchFamily="34" charset="0"/>
              </a:rPr>
              <a:t>ogatki – mają zastosowanie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na przejazdach kat. A i B</a:t>
            </a:r>
          </a:p>
          <a:p>
            <a:pPr marL="0" indent="0">
              <a:lnSpc>
                <a:spcPct val="120000"/>
              </a:lnSpc>
              <a:buNone/>
            </a:pPr>
            <a:endParaRPr lang="pl-PL" sz="2400" dirty="0" smtClean="0">
              <a:latin typeface="Arial" panose="020B0604020202020204" pitchFamily="34" charset="0"/>
              <a:cs typeface="Arial" panose="020B0604020202020204" pitchFamily="34" charset="0"/>
            </a:endParaRPr>
          </a:p>
          <a:p>
            <a:pPr marL="0" indent="0">
              <a:lnSpc>
                <a:spcPct val="100000"/>
              </a:lnSpc>
              <a:spcBef>
                <a:spcPts val="0"/>
              </a:spcBef>
              <a:spcAft>
                <a:spcPts val="600"/>
              </a:spcAft>
              <a:buNone/>
            </a:pPr>
            <a:r>
              <a:rPr lang="pl-PL" sz="2400" dirty="0" smtClean="0">
                <a:latin typeface="Arial" panose="020B0604020202020204" pitchFamily="34" charset="0"/>
                <a:cs typeface="Arial" panose="020B0604020202020204" pitchFamily="34" charset="0"/>
              </a:rPr>
              <a:t>sygnalizacja – ma zastosowanie na przejazdach kat. B i C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oraz niektórych kat. A</a:t>
            </a:r>
            <a:endParaRPr lang="pl-PL" sz="2400" dirty="0">
              <a:latin typeface="Arial" panose="020B0604020202020204" pitchFamily="34" charset="0"/>
              <a:cs typeface="Arial" panose="020B0604020202020204" pitchFamily="34" charset="0"/>
            </a:endParaRPr>
          </a:p>
        </p:txBody>
      </p:sp>
      <p:sp>
        <p:nvSpPr>
          <p:cNvPr id="5" name="Równoległobok 4"/>
          <p:cNvSpPr/>
          <p:nvPr/>
        </p:nvSpPr>
        <p:spPr>
          <a:xfrm>
            <a:off x="6629398"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227" y="3140785"/>
            <a:ext cx="5623571" cy="137769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6345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Pociąg a samochód</a:t>
            </a:r>
            <a:endParaRPr lang="pl-PL"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351" y="1036078"/>
            <a:ext cx="4399083" cy="2627370"/>
          </a:xfrm>
          <a:prstGeom prst="rect">
            <a:avLst/>
          </a:prstGeom>
        </p:spPr>
      </p:pic>
      <p:sp>
        <p:nvSpPr>
          <p:cNvPr id="5" name="Równoległobok 4"/>
          <p:cNvSpPr/>
          <p:nvPr/>
        </p:nvSpPr>
        <p:spPr>
          <a:xfrm>
            <a:off x="6966074" y="962451"/>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pole tekstowe 6"/>
          <p:cNvSpPr txBox="1"/>
          <p:nvPr/>
        </p:nvSpPr>
        <p:spPr>
          <a:xfrm>
            <a:off x="8029198" y="1607140"/>
            <a:ext cx="2911887" cy="1477328"/>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Siła, z jaką pociąg</a:t>
            </a:r>
          </a:p>
          <a:p>
            <a:r>
              <a:rPr lang="pl-PL" dirty="0" smtClean="0">
                <a:latin typeface="Arial" panose="020B0604020202020204" pitchFamily="34" charset="0"/>
                <a:cs typeface="Arial" panose="020B0604020202020204" pitchFamily="34" charset="0"/>
              </a:rPr>
              <a:t>miażdży samochód,</a:t>
            </a:r>
          </a:p>
          <a:p>
            <a:r>
              <a:rPr lang="pl-PL" dirty="0" smtClean="0">
                <a:latin typeface="Arial" panose="020B0604020202020204" pitchFamily="34" charset="0"/>
                <a:cs typeface="Arial" panose="020B0604020202020204" pitchFamily="34" charset="0"/>
              </a:rPr>
              <a:t>jest porównywalna do siły, </a:t>
            </a:r>
          </a:p>
          <a:p>
            <a:r>
              <a:rPr lang="pl-PL" dirty="0" smtClean="0">
                <a:latin typeface="Arial" panose="020B0604020202020204" pitchFamily="34" charset="0"/>
                <a:cs typeface="Arial" panose="020B0604020202020204" pitchFamily="34" charset="0"/>
              </a:rPr>
              <a:t>z jaką samochód miażdży </a:t>
            </a:r>
          </a:p>
          <a:p>
            <a:r>
              <a:rPr lang="pl-PL" dirty="0" smtClean="0">
                <a:latin typeface="Arial" panose="020B0604020202020204" pitchFamily="34" charset="0"/>
                <a:cs typeface="Arial" panose="020B0604020202020204" pitchFamily="34" charset="0"/>
              </a:rPr>
              <a:t>aluminiową puszkę.</a:t>
            </a:r>
            <a:endParaRPr lang="pl-PL" dirty="0">
              <a:latin typeface="Arial" panose="020B0604020202020204" pitchFamily="34" charset="0"/>
              <a:cs typeface="Arial" panose="020B0604020202020204" pitchFamily="34" charset="0"/>
            </a:endParaRPr>
          </a:p>
        </p:txBody>
      </p:sp>
      <p:sp>
        <p:nvSpPr>
          <p:cNvPr id="9" name="Równoległobok 8"/>
          <p:cNvSpPr/>
          <p:nvPr/>
        </p:nvSpPr>
        <p:spPr>
          <a:xfrm>
            <a:off x="6966074" y="3761457"/>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0" name="pole tekstowe 9"/>
          <p:cNvSpPr txBox="1"/>
          <p:nvPr/>
        </p:nvSpPr>
        <p:spPr>
          <a:xfrm>
            <a:off x="8029198" y="4109768"/>
            <a:ext cx="3531736" cy="2031325"/>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Droga hamowania pociągu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adącego z v=160 km/h </a:t>
            </a:r>
          </a:p>
          <a:p>
            <a:r>
              <a:rPr lang="pl-PL" dirty="0" smtClean="0">
                <a:latin typeface="Arial" panose="020B0604020202020204" pitchFamily="34" charset="0"/>
                <a:cs typeface="Arial" panose="020B0604020202020204" pitchFamily="34" charset="0"/>
              </a:rPr>
              <a:t>może wynieść nawet do 1300 m;</a:t>
            </a:r>
          </a:p>
          <a:p>
            <a:r>
              <a:rPr lang="pl-PL" dirty="0" smtClean="0">
                <a:latin typeface="Arial" panose="020B0604020202020204" pitchFamily="34" charset="0"/>
                <a:cs typeface="Arial" panose="020B0604020202020204" pitchFamily="34" charset="0"/>
              </a:rPr>
              <a:t>to tyle, ile 13 długości </a:t>
            </a:r>
          </a:p>
          <a:p>
            <a:r>
              <a:rPr lang="pl-PL" dirty="0" smtClean="0">
                <a:latin typeface="Arial" panose="020B0604020202020204" pitchFamily="34" charset="0"/>
                <a:cs typeface="Arial" panose="020B0604020202020204" pitchFamily="34" charset="0"/>
              </a:rPr>
              <a:t>boisk do piłki nożnej, </a:t>
            </a:r>
          </a:p>
          <a:p>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roga hamowania samochodu*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est 13x krótsza. </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1396628" y="6358735"/>
            <a:ext cx="5521063" cy="276999"/>
          </a:xfrm>
          <a:prstGeom prst="rect">
            <a:avLst/>
          </a:prstGeom>
          <a:noFill/>
        </p:spPr>
        <p:txBody>
          <a:bodyPr wrap="none" rtlCol="0">
            <a:spAutoFit/>
          </a:bodyPr>
          <a:lstStyle/>
          <a:p>
            <a:r>
              <a:rPr lang="pl-PL" sz="1200" dirty="0" smtClean="0">
                <a:latin typeface="Arial" panose="020B0604020202020204" pitchFamily="34" charset="0"/>
                <a:cs typeface="Arial" panose="020B0604020202020204" pitchFamily="34" charset="0"/>
              </a:rPr>
              <a:t>* łączny dystans przejeżdżany w trakcie reakcji i hamowania przy v=100km/h</a:t>
            </a:r>
            <a:endParaRPr lang="pl-PL" sz="1200"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351" y="4139536"/>
            <a:ext cx="6394043" cy="2020110"/>
          </a:xfrm>
          <a:prstGeom prst="rect">
            <a:avLst/>
          </a:prstGeom>
        </p:spPr>
      </p:pic>
    </p:spTree>
    <p:extLst>
      <p:ext uri="{BB962C8B-B14F-4D97-AF65-F5344CB8AC3E}">
        <p14:creationId xmlns:p14="http://schemas.microsoft.com/office/powerpoint/2010/main" val="22791094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2207107" y="748454"/>
            <a:ext cx="7733335" cy="707886"/>
          </a:xfrm>
          <a:prstGeom prst="rect">
            <a:avLst/>
          </a:prstGeom>
          <a:noFill/>
        </p:spPr>
        <p:txBody>
          <a:bodyPr wrap="none" rtlCol="0">
            <a:spAutoFit/>
          </a:bodyPr>
          <a:lstStyle/>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wypadków i kolizji na przejazdach/przejściach kat. A-E </a:t>
            </a:r>
            <a:endParaRPr lang="pl-PL" sz="2000" b="1" dirty="0" smtClean="0">
              <a:solidFill>
                <a:prstClr val="black">
                  <a:lumMod val="65000"/>
                  <a:lumOff val="35000"/>
                </a:prstClr>
              </a:solidFill>
              <a:latin typeface="Arial" panose="020B0604020202020204" pitchFamily="34" charset="0"/>
              <a:cs typeface="Arial" panose="020B0604020202020204" pitchFamily="34" charset="0"/>
            </a:endParaRPr>
          </a:p>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smtClean="0">
                <a:solidFill>
                  <a:prstClr val="black">
                    <a:lumMod val="65000"/>
                    <a:lumOff val="35000"/>
                  </a:prstClr>
                </a:solidFill>
                <a:latin typeface="Arial" panose="020B0604020202020204" pitchFamily="34" charset="0"/>
                <a:cs typeface="Arial" panose="020B0604020202020204" pitchFamily="34" charset="0"/>
              </a:rPr>
              <a:t>z </a:t>
            </a:r>
            <a:r>
              <a:rPr lang="pl-PL" sz="2000" b="1" dirty="0">
                <a:solidFill>
                  <a:prstClr val="black">
                    <a:lumMod val="65000"/>
                    <a:lumOff val="35000"/>
                  </a:prstClr>
                </a:solidFill>
                <a:latin typeface="Arial" panose="020B0604020202020204" pitchFamily="34" charset="0"/>
                <a:cs typeface="Arial" panose="020B0604020202020204" pitchFamily="34" charset="0"/>
              </a:rPr>
              <a:t>udziałem pojazdów i pieszych </a:t>
            </a:r>
            <a:r>
              <a:rPr lang="pl-PL" sz="2000" b="1" u="sng" dirty="0">
                <a:solidFill>
                  <a:prstClr val="black">
                    <a:lumMod val="65000"/>
                    <a:lumOff val="35000"/>
                  </a:prstClr>
                </a:solidFill>
                <a:latin typeface="Arial" panose="020B0604020202020204" pitchFamily="34" charset="0"/>
                <a:cs typeface="Arial" panose="020B0604020202020204" pitchFamily="34" charset="0"/>
              </a:rPr>
              <a:t>w Polsce</a:t>
            </a:r>
          </a:p>
        </p:txBody>
      </p:sp>
      <p:graphicFrame>
        <p:nvGraphicFramePr>
          <p:cNvPr id="5" name="Wykres 4"/>
          <p:cNvGraphicFramePr>
            <a:graphicFrameLocks/>
          </p:cNvGraphicFramePr>
          <p:nvPr>
            <p:extLst>
              <p:ext uri="{D42A27DB-BD31-4B8C-83A1-F6EECF244321}">
                <p14:modId xmlns:p14="http://schemas.microsoft.com/office/powerpoint/2010/main" val="1638502171"/>
              </p:ext>
            </p:extLst>
          </p:nvPr>
        </p:nvGraphicFramePr>
        <p:xfrm>
          <a:off x="1151467" y="1578768"/>
          <a:ext cx="9999133" cy="41362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09061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2433474505"/>
              </p:ext>
            </p:extLst>
          </p:nvPr>
        </p:nvGraphicFramePr>
        <p:xfrm>
          <a:off x="941832" y="694944"/>
          <a:ext cx="5239512" cy="54955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Wykres 3"/>
          <p:cNvGraphicFramePr>
            <a:graphicFrameLocks/>
          </p:cNvGraphicFramePr>
          <p:nvPr>
            <p:extLst>
              <p:ext uri="{D42A27DB-BD31-4B8C-83A1-F6EECF244321}">
                <p14:modId xmlns:p14="http://schemas.microsoft.com/office/powerpoint/2010/main" val="3872313254"/>
              </p:ext>
            </p:extLst>
          </p:nvPr>
        </p:nvGraphicFramePr>
        <p:xfrm>
          <a:off x="6272784" y="693335"/>
          <a:ext cx="5266944" cy="5396569"/>
        </p:xfrm>
        <a:graphic>
          <a:graphicData uri="http://schemas.openxmlformats.org/drawingml/2006/chart">
            <c:chart xmlns:c="http://schemas.openxmlformats.org/drawingml/2006/chart" xmlns:r="http://schemas.openxmlformats.org/officeDocument/2006/relationships" r:id="rId3"/>
          </a:graphicData>
        </a:graphic>
      </p:graphicFrame>
      <p:sp>
        <p:nvSpPr>
          <p:cNvPr id="9" name="pole tekstowe 8"/>
          <p:cNvSpPr txBox="1"/>
          <p:nvPr/>
        </p:nvSpPr>
        <p:spPr>
          <a:xfrm>
            <a:off x="1342393" y="5775860"/>
            <a:ext cx="4884671"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14 001</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przejazdów/przejść </a:t>
            </a:r>
            <a:r>
              <a:rPr lang="pl-PL" sz="1400" dirty="0">
                <a:solidFill>
                  <a:schemeClr val="bg1">
                    <a:lumMod val="50000"/>
                  </a:schemeClr>
                </a:solidFill>
                <a:latin typeface="Arial" panose="020B0604020202020204" pitchFamily="34" charset="0"/>
                <a:cs typeface="Arial" panose="020B0604020202020204" pitchFamily="34" charset="0"/>
              </a:rPr>
              <a:t>kat. A-E </a:t>
            </a:r>
            <a:endParaRPr lang="pl-PL" sz="1400" dirty="0" smtClean="0">
              <a:solidFill>
                <a:schemeClr val="bg1">
                  <a:lumMod val="50000"/>
                </a:schemeClr>
              </a:solidFill>
              <a:latin typeface="Arial" panose="020B0604020202020204" pitchFamily="34" charset="0"/>
              <a:cs typeface="Arial" panose="020B0604020202020204" pitchFamily="34" charset="0"/>
            </a:endParaRPr>
          </a:p>
          <a:p>
            <a:r>
              <a:rPr lang="pl-PL" sz="1400" dirty="0" smtClean="0">
                <a:solidFill>
                  <a:schemeClr val="bg1">
                    <a:lumMod val="50000"/>
                  </a:schemeClr>
                </a:solidFill>
                <a:latin typeface="Arial" panose="020B0604020202020204" pitchFamily="34" charset="0"/>
                <a:cs typeface="Arial" panose="020B0604020202020204" pitchFamily="34" charset="0"/>
              </a:rPr>
              <a:t>na liniach eksploatowanych i nieeksploatowanych 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sp>
        <p:nvSpPr>
          <p:cNvPr id="10" name="pole tekstowe 9"/>
          <p:cNvSpPr txBox="1"/>
          <p:nvPr/>
        </p:nvSpPr>
        <p:spPr>
          <a:xfrm>
            <a:off x="6590801" y="5782127"/>
            <a:ext cx="4432624"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200</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zdarzeń na przejazdach/przejściach </a:t>
            </a:r>
          </a:p>
          <a:p>
            <a:r>
              <a:rPr lang="pl-PL" sz="1400" dirty="0" smtClean="0">
                <a:solidFill>
                  <a:schemeClr val="bg1">
                    <a:lumMod val="50000"/>
                  </a:schemeClr>
                </a:solidFill>
                <a:latin typeface="Arial" panose="020B0604020202020204" pitchFamily="34" charset="0"/>
                <a:cs typeface="Arial" panose="020B0604020202020204" pitchFamily="34" charset="0"/>
              </a:rPr>
              <a:t>                 kat</a:t>
            </a:r>
            <a:r>
              <a:rPr lang="pl-PL" sz="1400" dirty="0">
                <a:solidFill>
                  <a:schemeClr val="bg1">
                    <a:lumMod val="50000"/>
                  </a:schemeClr>
                </a:solidFill>
                <a:latin typeface="Arial" panose="020B0604020202020204" pitchFamily="34" charset="0"/>
                <a:cs typeface="Arial" panose="020B0604020202020204" pitchFamily="34" charset="0"/>
              </a:rPr>
              <a:t>. A-E </a:t>
            </a:r>
            <a:r>
              <a:rPr lang="pl-PL" sz="1400" dirty="0" smtClean="0">
                <a:solidFill>
                  <a:schemeClr val="bg1">
                    <a:lumMod val="50000"/>
                  </a:schemeClr>
                </a:solidFill>
                <a:latin typeface="Arial" panose="020B0604020202020204" pitchFamily="34" charset="0"/>
                <a:cs typeface="Arial" panose="020B0604020202020204" pitchFamily="34" charset="0"/>
              </a:rPr>
              <a:t>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graphicFrame>
        <p:nvGraphicFramePr>
          <p:cNvPr id="11" name="Wykres 10"/>
          <p:cNvGraphicFramePr>
            <a:graphicFrameLocks/>
          </p:cNvGraphicFramePr>
          <p:nvPr>
            <p:extLst>
              <p:ext uri="{D42A27DB-BD31-4B8C-83A1-F6EECF244321}">
                <p14:modId xmlns:p14="http://schemas.microsoft.com/office/powerpoint/2010/main" val="2396273352"/>
              </p:ext>
            </p:extLst>
          </p:nvPr>
        </p:nvGraphicFramePr>
        <p:xfrm>
          <a:off x="6318504" y="704517"/>
          <a:ext cx="5435600" cy="507134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Wykres 11"/>
          <p:cNvGraphicFramePr>
            <a:graphicFrameLocks/>
          </p:cNvGraphicFramePr>
          <p:nvPr>
            <p:extLst>
              <p:ext uri="{D42A27DB-BD31-4B8C-83A1-F6EECF244321}">
                <p14:modId xmlns:p14="http://schemas.microsoft.com/office/powerpoint/2010/main" val="4261779012"/>
              </p:ext>
            </p:extLst>
          </p:nvPr>
        </p:nvGraphicFramePr>
        <p:xfrm>
          <a:off x="561974" y="584743"/>
          <a:ext cx="5896443" cy="52054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Wykres 12"/>
          <p:cNvGraphicFramePr>
            <a:graphicFrameLocks/>
          </p:cNvGraphicFramePr>
          <p:nvPr>
            <p:extLst>
              <p:ext uri="{D42A27DB-BD31-4B8C-83A1-F6EECF244321}">
                <p14:modId xmlns:p14="http://schemas.microsoft.com/office/powerpoint/2010/main" val="850826943"/>
              </p:ext>
            </p:extLst>
          </p:nvPr>
        </p:nvGraphicFramePr>
        <p:xfrm>
          <a:off x="-272225" y="514211"/>
          <a:ext cx="7840344" cy="524735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Wykres 13"/>
          <p:cNvGraphicFramePr>
            <a:graphicFrameLocks/>
          </p:cNvGraphicFramePr>
          <p:nvPr>
            <p:extLst>
              <p:ext uri="{D42A27DB-BD31-4B8C-83A1-F6EECF244321}">
                <p14:modId xmlns:p14="http://schemas.microsoft.com/office/powerpoint/2010/main" val="2191250691"/>
              </p:ext>
            </p:extLst>
          </p:nvPr>
        </p:nvGraphicFramePr>
        <p:xfrm>
          <a:off x="5923875" y="499915"/>
          <a:ext cx="6820073" cy="521876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5337171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2678069461"/>
              </p:ext>
            </p:extLst>
          </p:nvPr>
        </p:nvGraphicFramePr>
        <p:xfrm>
          <a:off x="797669" y="1108953"/>
          <a:ext cx="10797702" cy="4844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10226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4264422568"/>
              </p:ext>
            </p:extLst>
          </p:nvPr>
        </p:nvGraphicFramePr>
        <p:xfrm>
          <a:off x="1340068" y="1045142"/>
          <a:ext cx="9574924" cy="51500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Wykres 6"/>
          <p:cNvGraphicFramePr>
            <a:graphicFrameLocks/>
          </p:cNvGraphicFramePr>
          <p:nvPr>
            <p:extLst>
              <p:ext uri="{D42A27DB-BD31-4B8C-83A1-F6EECF244321}">
                <p14:modId xmlns:p14="http://schemas.microsoft.com/office/powerpoint/2010/main" val="2880141749"/>
              </p:ext>
            </p:extLst>
          </p:nvPr>
        </p:nvGraphicFramePr>
        <p:xfrm>
          <a:off x="1039622" y="144062"/>
          <a:ext cx="9089405" cy="605114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39870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292689" y="882078"/>
            <a:ext cx="9172703" cy="400110"/>
          </a:xfrm>
          <a:prstGeom prst="rect">
            <a:avLst/>
          </a:prstGeom>
          <a:noFill/>
        </p:spPr>
        <p:txBody>
          <a:bodyPr wrap="none" rtlCol="0">
            <a:spAutoFit/>
          </a:bodyPr>
          <a:lstStyle/>
          <a:p>
            <a:pPr algn="ctr">
              <a:defRPr sz="14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ciężko rannych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1086431891"/>
              </p:ext>
            </p:extLst>
          </p:nvPr>
        </p:nvGraphicFramePr>
        <p:xfrm>
          <a:off x="922867" y="1481667"/>
          <a:ext cx="10380133" cy="48344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6386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dirty="0" smtClean="0">
                <a:solidFill>
                  <a:schemeClr val="bg1"/>
                </a:solidFill>
                <a:latin typeface="Arial" panose="020B0604020202020204" pitchFamily="34" charset="0"/>
                <a:cs typeface="Arial" panose="020B0604020202020204" pitchFamily="34" charset="0"/>
              </a:rPr>
              <a:t>Przejazdy kolejowo-drogowe w Krakowie</a:t>
            </a:r>
            <a:endParaRPr lang="pl-PL" sz="3200" dirty="0">
              <a:solidFill>
                <a:schemeClr val="bg1"/>
              </a:solidFill>
              <a:latin typeface="Arial" panose="020B0604020202020204" pitchFamily="34" charset="0"/>
              <a:cs typeface="Arial" panose="020B0604020202020204" pitchFamily="34" charset="0"/>
            </a:endParaRPr>
          </a:p>
        </p:txBody>
      </p:sp>
      <p:pic>
        <p:nvPicPr>
          <p:cNvPr id="3" name="Obraz 2"/>
          <p:cNvPicPr>
            <a:picLocks noChangeAspect="1"/>
          </p:cNvPicPr>
          <p:nvPr/>
        </p:nvPicPr>
        <p:blipFill rotWithShape="1">
          <a:blip r:embed="rId2"/>
          <a:srcRect l="44931" t="34375" r="33541" b="13210"/>
          <a:stretch/>
        </p:blipFill>
        <p:spPr>
          <a:xfrm>
            <a:off x="3936999" y="1436914"/>
            <a:ext cx="3623733" cy="4962792"/>
          </a:xfrm>
          <a:prstGeom prst="rect">
            <a:avLst/>
          </a:prstGeom>
        </p:spPr>
      </p:pic>
    </p:spTree>
    <p:extLst>
      <p:ext uri="{BB962C8B-B14F-4D97-AF65-F5344CB8AC3E}">
        <p14:creationId xmlns:p14="http://schemas.microsoft.com/office/powerpoint/2010/main" val="21973773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415475" y="856882"/>
            <a:ext cx="8345554" cy="400110"/>
          </a:xfrm>
          <a:prstGeom prst="rect">
            <a:avLst/>
          </a:prstGeom>
          <a:noFill/>
        </p:spPr>
        <p:txBody>
          <a:bodyPr wrap="none" rtlCol="0">
            <a:spAutoFit/>
          </a:bodyPr>
          <a:lstStyle/>
          <a:p>
            <a:r>
              <a:rPr lang="pl-PL" sz="2000" b="1" dirty="0">
                <a:solidFill>
                  <a:prstClr val="black">
                    <a:lumMod val="65000"/>
                    <a:lumOff val="35000"/>
                  </a:prstClr>
                </a:solidFill>
                <a:latin typeface="Arial" panose="020B0604020202020204" pitchFamily="34" charset="0"/>
                <a:cs typeface="Arial" panose="020B0604020202020204" pitchFamily="34" charset="0"/>
              </a:rPr>
              <a:t>Liczba zabitych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322216513"/>
              </p:ext>
            </p:extLst>
          </p:nvPr>
        </p:nvGraphicFramePr>
        <p:xfrm>
          <a:off x="855133" y="1405467"/>
          <a:ext cx="10930467" cy="4698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34348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67633"/>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endParaRPr lang="pl-PL" sz="22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rotWithShape="1">
          <a:blip r:embed="rId2"/>
          <a:srcRect l="25994" t="53894" r="54825" b="25028"/>
          <a:stretch/>
        </p:blipFill>
        <p:spPr>
          <a:xfrm>
            <a:off x="2623053"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2649178" y="3641774"/>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278858"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196957" y="401529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1419755" y="2587012"/>
            <a:ext cx="4618572"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zezwalają </a:t>
            </a:r>
            <a:endParaRPr lang="pl-PL" sz="1100" b="1" dirty="0" smtClean="0">
              <a:latin typeface="Arial" panose="020B0604020202020204" pitchFamily="34" charset="0"/>
              <a:cs typeface="Arial" panose="020B0604020202020204" pitchFamily="34" charset="0"/>
            </a:endParaRPr>
          </a:p>
          <a:p>
            <a:pPr algn="ctr"/>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wjazd za sygnalizator, jeżeli do przejazdu nie zbliża się pociąg</a:t>
            </a:r>
            <a:r>
              <a:rPr lang="pl-PL" sz="1100" b="1" dirty="0" smtClean="0">
                <a:latin typeface="Arial" panose="020B0604020202020204" pitchFamily="34" charset="0"/>
                <a:cs typeface="Arial" panose="020B0604020202020204" pitchFamily="34" charset="0"/>
              </a:rPr>
              <a:t>?</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7197356" y="2587012"/>
            <a:ext cx="3055645"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pojazdy zatrzymały się prawidłowo?</a:t>
            </a:r>
          </a:p>
          <a:p>
            <a:pPr algn="ctr"/>
            <a:endParaRPr lang="pl-PL" sz="1100" dirty="0">
              <a:latin typeface="Arial" panose="020B0604020202020204" pitchFamily="34" charset="0"/>
              <a:cs typeface="Arial" panose="020B0604020202020204" pitchFamily="34" charset="0"/>
            </a:endParaRPr>
          </a:p>
        </p:txBody>
      </p:sp>
      <p:sp>
        <p:nvSpPr>
          <p:cNvPr id="13" name="Prostokąt 12"/>
          <p:cNvSpPr/>
          <p:nvPr/>
        </p:nvSpPr>
        <p:spPr>
          <a:xfrm>
            <a:off x="1693007" y="5175943"/>
            <a:ext cx="4072067" cy="707886"/>
          </a:xfrm>
          <a:prstGeom prst="rect">
            <a:avLst/>
          </a:prstGeom>
        </p:spPr>
        <p:txBody>
          <a:bodyPr wrap="square">
            <a:spAutoFit/>
          </a:bodyPr>
          <a:lstStyle/>
          <a:p>
            <a:pPr algn="ctr" fontAlgn="base"/>
            <a:r>
              <a:rPr lang="pl-PL" sz="1100" b="1" dirty="0" smtClean="0">
                <a:solidFill>
                  <a:srgbClr val="000000"/>
                </a:solidFill>
                <a:latin typeface="Arial" panose="020B0604020202020204" pitchFamily="34" charset="0"/>
                <a:cs typeface="Arial" panose="020B0604020202020204" pitchFamily="34" charset="0"/>
              </a:rPr>
              <a:t>Czy </a:t>
            </a:r>
            <a:r>
              <a:rPr lang="pl-PL" sz="1100" b="1" dirty="0">
                <a:solidFill>
                  <a:srgbClr val="000000"/>
                </a:solidFill>
                <a:latin typeface="Arial" panose="020B0604020202020204" pitchFamily="34" charset="0"/>
                <a:cs typeface="Arial" panose="020B0604020202020204" pitchFamily="34" charset="0"/>
              </a:rPr>
              <a:t>te dwa na przemian migające sygnały </a:t>
            </a:r>
            <a:r>
              <a:rPr lang="pl-PL" sz="1100" b="1" dirty="0" smtClean="0">
                <a:solidFill>
                  <a:srgbClr val="000000"/>
                </a:solidFill>
                <a:latin typeface="Arial" panose="020B0604020202020204" pitchFamily="34" charset="0"/>
                <a:cs typeface="Arial" panose="020B0604020202020204" pitchFamily="34" charset="0"/>
              </a:rPr>
              <a:t>czerwone</a:t>
            </a:r>
          </a:p>
          <a:p>
            <a:pPr algn="ctr" fontAlgn="base"/>
            <a:r>
              <a:rPr lang="pl-PL" sz="1100" b="1" dirty="0" smtClean="0">
                <a:solidFill>
                  <a:srgbClr val="000000"/>
                </a:solidFill>
                <a:latin typeface="Arial" panose="020B0604020202020204" pitchFamily="34" charset="0"/>
                <a:cs typeface="Arial" panose="020B0604020202020204" pitchFamily="34" charset="0"/>
              </a:rPr>
              <a:t>zabraniają </a:t>
            </a:r>
            <a:r>
              <a:rPr lang="pl-PL" sz="1100" b="1" dirty="0">
                <a:solidFill>
                  <a:srgbClr val="000000"/>
                </a:solidFill>
                <a:latin typeface="Arial" panose="020B0604020202020204" pitchFamily="34" charset="0"/>
                <a:cs typeface="Arial" panose="020B0604020202020204" pitchFamily="34" charset="0"/>
              </a:rPr>
              <a:t>wjazdu za sygnalizator?</a:t>
            </a:r>
          </a:p>
          <a:p>
            <a:pPr algn="ctr"/>
            <a:r>
              <a:rPr lang="pl-PL" b="1" dirty="0">
                <a:solidFill>
                  <a:srgbClr val="000000"/>
                </a:solidFill>
                <a:latin typeface="Arial" panose="020B0604020202020204" pitchFamily="34" charset="0"/>
              </a:rPr>
              <a:t> </a:t>
            </a:r>
            <a:endParaRPr lang="pl-PL" dirty="0"/>
          </a:p>
        </p:txBody>
      </p:sp>
      <p:sp>
        <p:nvSpPr>
          <p:cNvPr id="14" name="Prostokąt 13"/>
          <p:cNvSpPr/>
          <p:nvPr/>
        </p:nvSpPr>
        <p:spPr>
          <a:xfrm>
            <a:off x="6740242" y="5175943"/>
            <a:ext cx="4168550"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oznaczają </a:t>
            </a:r>
            <a:r>
              <a:rPr lang="pl-PL" sz="1100" b="1" dirty="0">
                <a:latin typeface="Arial" panose="020B0604020202020204" pitchFamily="34" charset="0"/>
                <a:cs typeface="Arial" panose="020B0604020202020204" pitchFamily="34" charset="0"/>
              </a:rPr>
              <a:t>uszkodzoną sygnalizację świetlną?</a:t>
            </a:r>
            <a:endParaRPr lang="pl-PL" sz="1100" b="1"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789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664207"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pic>
        <p:nvPicPr>
          <p:cNvPr id="4" name="Obraz 3"/>
          <p:cNvPicPr>
            <a:picLocks noChangeAspect="1"/>
          </p:cNvPicPr>
          <p:nvPr/>
        </p:nvPicPr>
        <p:blipFill rotWithShape="1">
          <a:blip r:embed="rId2"/>
          <a:srcRect l="25812" t="44492" r="54804" b="33567"/>
          <a:stretch/>
        </p:blipFill>
        <p:spPr>
          <a:xfrm>
            <a:off x="2152333" y="1064363"/>
            <a:ext cx="2326882" cy="1481668"/>
          </a:xfrm>
          <a:prstGeom prst="rect">
            <a:avLst/>
          </a:prstGeom>
        </p:spPr>
      </p:pic>
      <p:pic>
        <p:nvPicPr>
          <p:cNvPr id="5" name="Obraz 4"/>
          <p:cNvPicPr>
            <a:picLocks noChangeAspect="1"/>
          </p:cNvPicPr>
          <p:nvPr/>
        </p:nvPicPr>
        <p:blipFill rotWithShape="1">
          <a:blip r:embed="rId3"/>
          <a:srcRect l="25941" t="44539" r="54912" b="33643"/>
          <a:stretch/>
        </p:blipFill>
        <p:spPr>
          <a:xfrm>
            <a:off x="7068196" y="1064363"/>
            <a:ext cx="2285516" cy="1464976"/>
          </a:xfrm>
          <a:prstGeom prst="rect">
            <a:avLst/>
          </a:prstGeom>
        </p:spPr>
      </p:pic>
      <p:sp>
        <p:nvSpPr>
          <p:cNvPr id="9" name="pole tekstowe 8"/>
          <p:cNvSpPr txBox="1"/>
          <p:nvPr/>
        </p:nvSpPr>
        <p:spPr>
          <a:xfrm>
            <a:off x="2770627" y="4127197"/>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21399"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86263"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4" name="Prostokąt 13"/>
          <p:cNvSpPr/>
          <p:nvPr/>
        </p:nvSpPr>
        <p:spPr>
          <a:xfrm>
            <a:off x="6580071"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2" name="pole tekstowe 11"/>
          <p:cNvSpPr txBox="1"/>
          <p:nvPr/>
        </p:nvSpPr>
        <p:spPr>
          <a:xfrm>
            <a:off x="7686263" y="41271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rostokąt 7"/>
          <p:cNvSpPr/>
          <p:nvPr/>
        </p:nvSpPr>
        <p:spPr>
          <a:xfrm>
            <a:off x="1642077" y="2686246"/>
            <a:ext cx="3347391"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2 jest zaparkowany nieprawidłowo?</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518022" y="2685606"/>
            <a:ext cx="3385863"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3 jest zaparkowany nieprawidłowo?</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975585" y="5113880"/>
            <a:ext cx="4680373"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wjeżdża na tory bez upewnienia się, czy nie zbliża się pociąg?</a:t>
            </a:r>
            <a:endParaRPr lang="pl-PL" sz="1100" b="1" i="0" dirty="0">
              <a:effectLst/>
              <a:latin typeface="Arial" panose="020B0604020202020204" pitchFamily="34" charset="0"/>
              <a:cs typeface="Arial" panose="020B0604020202020204" pitchFamily="34" charset="0"/>
            </a:endParaRPr>
          </a:p>
        </p:txBody>
      </p:sp>
      <p:sp>
        <p:nvSpPr>
          <p:cNvPr id="16" name="Prostokąt 15"/>
          <p:cNvSpPr/>
          <p:nvPr/>
        </p:nvSpPr>
        <p:spPr>
          <a:xfrm>
            <a:off x="5976692" y="5113878"/>
            <a:ext cx="4468522" cy="877163"/>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bezpośrednio przed przejazdem?</a:t>
            </a:r>
          </a:p>
          <a:p>
            <a:pPr algn="ctr"/>
            <a:r>
              <a:rPr lang="pl-PL" b="1" dirty="0">
                <a:solidFill>
                  <a:srgbClr val="000000"/>
                </a:solidFill>
                <a:latin typeface="Arial" panose="020B0604020202020204" pitchFamily="34" charset="0"/>
              </a:rPr>
              <a:t> </a:t>
            </a:r>
            <a:endParaRPr lang="pl-PL" dirty="0"/>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41326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p:cNvPicPr>
            <a:picLocks noChangeAspect="1"/>
          </p:cNvPicPr>
          <p:nvPr/>
        </p:nvPicPr>
        <p:blipFill rotWithShape="1">
          <a:blip r:embed="rId2"/>
          <a:srcRect l="25841" t="44641" r="54853" b="33427"/>
          <a:stretch/>
        </p:blipFill>
        <p:spPr>
          <a:xfrm>
            <a:off x="6883401" y="974988"/>
            <a:ext cx="2412274" cy="1541417"/>
          </a:xfrm>
          <a:prstGeom prst="rect">
            <a:avLst/>
          </a:prstGeom>
        </p:spPr>
      </p:pic>
      <p:pic>
        <p:nvPicPr>
          <p:cNvPr id="6" name="Obraz 5"/>
          <p:cNvPicPr>
            <a:picLocks noChangeAspect="1"/>
          </p:cNvPicPr>
          <p:nvPr/>
        </p:nvPicPr>
        <p:blipFill rotWithShape="1">
          <a:blip r:embed="rId3"/>
          <a:srcRect l="25880" t="44848" r="54764" b="33265"/>
          <a:stretch/>
        </p:blipFill>
        <p:spPr>
          <a:xfrm>
            <a:off x="1991688" y="3574708"/>
            <a:ext cx="2464526" cy="1567543"/>
          </a:xfrm>
          <a:prstGeom prst="rect">
            <a:avLst/>
          </a:prstGeom>
        </p:spPr>
      </p:pic>
      <p:pic>
        <p:nvPicPr>
          <p:cNvPr id="7" name="Obraz 6"/>
          <p:cNvPicPr>
            <a:picLocks noChangeAspect="1"/>
          </p:cNvPicPr>
          <p:nvPr/>
        </p:nvPicPr>
        <p:blipFill rotWithShape="1">
          <a:blip r:embed="rId4"/>
          <a:srcRect l="25848" t="53830" r="54832" b="24167"/>
          <a:stretch/>
        </p:blipFill>
        <p:spPr>
          <a:xfrm>
            <a:off x="6883401" y="3574708"/>
            <a:ext cx="2405259" cy="1540933"/>
          </a:xfrm>
          <a:prstGeom prst="rect">
            <a:avLst/>
          </a:prstGeom>
        </p:spPr>
      </p:pic>
      <p:sp>
        <p:nvSpPr>
          <p:cNvPr id="12" name="Prostokąt 11"/>
          <p:cNvSpPr/>
          <p:nvPr/>
        </p:nvSpPr>
        <p:spPr>
          <a:xfrm>
            <a:off x="1392153" y="1239743"/>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8" name="pole tekstowe 7"/>
          <p:cNvSpPr txBox="1"/>
          <p:nvPr/>
        </p:nvSpPr>
        <p:spPr>
          <a:xfrm>
            <a:off x="2727565" y="142253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7677091" y="1388791"/>
            <a:ext cx="1151465"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2695632" y="397109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11535" y="4020199"/>
            <a:ext cx="1151464"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3" name="Prostokąt 2"/>
          <p:cNvSpPr/>
          <p:nvPr/>
        </p:nvSpPr>
        <p:spPr>
          <a:xfrm>
            <a:off x="1059024" y="2662538"/>
            <a:ext cx="4427376"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na przejeździe?</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088764" y="2662538"/>
            <a:ext cx="3994531"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nie ma obowiązku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upewnienia </a:t>
            </a:r>
            <a:r>
              <a:rPr lang="pl-PL" sz="1100" b="1" dirty="0">
                <a:latin typeface="Arial" panose="020B0604020202020204" pitchFamily="34" charset="0"/>
                <a:cs typeface="Arial" panose="020B0604020202020204" pitchFamily="34" charset="0"/>
              </a:rPr>
              <a:t>się, czy nadjeżdża pociąg?</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07443" y="5283691"/>
            <a:ext cx="383301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a:t>
            </a:r>
            <a:r>
              <a:rPr lang="pl-PL" sz="1100" b="1" dirty="0" smtClean="0">
                <a:latin typeface="Arial" panose="020B0604020202020204" pitchFamily="34" charset="0"/>
                <a:cs typeface="Arial" panose="020B0604020202020204" pitchFamily="34" charset="0"/>
              </a:rPr>
              <a:t>powinien</a:t>
            </a: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367655" y="5283691"/>
            <a:ext cx="3436747"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obserwować </a:t>
            </a:r>
            <a:r>
              <a:rPr lang="pl-PL" sz="1100" b="1" dirty="0">
                <a:latin typeface="Arial" panose="020B0604020202020204" pitchFamily="34" charset="0"/>
                <a:cs typeface="Arial" panose="020B0604020202020204" pitchFamily="34" charset="0"/>
              </a:rPr>
              <a:t>tylko prawą stronę drogi?</a:t>
            </a:r>
          </a:p>
          <a:p>
            <a:pPr algn="ctr"/>
            <a:r>
              <a:rPr lang="pl-PL" sz="1100" b="1" dirty="0">
                <a:latin typeface="Arial" panose="020B0604020202020204" pitchFamily="34" charset="0"/>
                <a:cs typeface="Arial" panose="020B0604020202020204" pitchFamily="34" charset="0"/>
              </a:rPr>
              <a:t> </a:t>
            </a:r>
            <a:endParaRPr lang="pl-PL" sz="1100" dirty="0">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067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58" t="35650" r="54847" b="42746"/>
          <a:stretch/>
        </p:blipFill>
        <p:spPr>
          <a:xfrm>
            <a:off x="2150535" y="1149531"/>
            <a:ext cx="2682241" cy="1698172"/>
          </a:xfrm>
          <a:prstGeom prst="rect">
            <a:avLst/>
          </a:prstGeom>
        </p:spPr>
      </p:pic>
      <p:pic>
        <p:nvPicPr>
          <p:cNvPr id="5" name="Obraz 4"/>
          <p:cNvPicPr>
            <a:picLocks noChangeAspect="1"/>
          </p:cNvPicPr>
          <p:nvPr/>
        </p:nvPicPr>
        <p:blipFill rotWithShape="1">
          <a:blip r:embed="rId3"/>
          <a:srcRect l="25844" t="35402" r="54761" b="42850"/>
          <a:stretch/>
        </p:blipFill>
        <p:spPr>
          <a:xfrm>
            <a:off x="7538236" y="1166950"/>
            <a:ext cx="2664823" cy="1680753"/>
          </a:xfrm>
          <a:prstGeom prst="rect">
            <a:avLst/>
          </a:prstGeom>
        </p:spPr>
      </p:pic>
      <p:pic>
        <p:nvPicPr>
          <p:cNvPr id="6" name="Obraz 5"/>
          <p:cNvPicPr>
            <a:picLocks noChangeAspect="1"/>
          </p:cNvPicPr>
          <p:nvPr/>
        </p:nvPicPr>
        <p:blipFill rotWithShape="1">
          <a:blip r:embed="rId4"/>
          <a:srcRect l="25811" t="35358" r="54922" b="42708"/>
          <a:stretch/>
        </p:blipFill>
        <p:spPr>
          <a:xfrm>
            <a:off x="2150536" y="3740090"/>
            <a:ext cx="2740218" cy="1754778"/>
          </a:xfrm>
          <a:prstGeom prst="rect">
            <a:avLst/>
          </a:prstGeom>
        </p:spPr>
      </p:pic>
      <p:pic>
        <p:nvPicPr>
          <p:cNvPr id="7" name="Obraz 6"/>
          <p:cNvPicPr>
            <a:picLocks noChangeAspect="1"/>
          </p:cNvPicPr>
          <p:nvPr/>
        </p:nvPicPr>
        <p:blipFill rotWithShape="1">
          <a:blip r:embed="rId5"/>
          <a:srcRect l="25844" t="46798" r="54837" b="35297"/>
          <a:stretch/>
        </p:blipFill>
        <p:spPr>
          <a:xfrm>
            <a:off x="7538236" y="3897357"/>
            <a:ext cx="2656115" cy="1384663"/>
          </a:xfrm>
          <a:prstGeom prst="rect">
            <a:avLst/>
          </a:prstGeom>
        </p:spPr>
      </p:pic>
      <p:sp>
        <p:nvSpPr>
          <p:cNvPr id="8" name="pole tekstowe 7"/>
          <p:cNvSpPr txBox="1"/>
          <p:nvPr/>
        </p:nvSpPr>
        <p:spPr>
          <a:xfrm>
            <a:off x="8335071" y="1684160"/>
            <a:ext cx="1071151"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2984649" y="1675451"/>
            <a:ext cx="1014012"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028033" y="4296701"/>
            <a:ext cx="985223" cy="641555"/>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ole tekstowe 10"/>
          <p:cNvSpPr txBox="1"/>
          <p:nvPr/>
        </p:nvSpPr>
        <p:spPr>
          <a:xfrm>
            <a:off x="8405193" y="42964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3" name="Prostokąt 2"/>
          <p:cNvSpPr/>
          <p:nvPr/>
        </p:nvSpPr>
        <p:spPr>
          <a:xfrm>
            <a:off x="1381761" y="2964685"/>
            <a:ext cx="421978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zatrzymać </a:t>
            </a:r>
            <a:r>
              <a:rPr lang="pl-PL" sz="1100" b="1" dirty="0">
                <a:latin typeface="Arial" panose="020B0604020202020204" pitchFamily="34" charset="0"/>
                <a:cs typeface="Arial" panose="020B0604020202020204" pitchFamily="34" charset="0"/>
              </a:rPr>
              <a:t>pojazd przed znakiem stop?</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90853" y="2964685"/>
            <a:ext cx="4918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przejechać przez przejazd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 </a:t>
            </a:r>
            <a:r>
              <a:rPr lang="pl-PL" sz="1100" b="1" dirty="0">
                <a:latin typeface="Arial" panose="020B0604020202020204" pitchFamily="34" charset="0"/>
                <a:cs typeface="Arial" panose="020B0604020202020204" pitchFamily="34" charset="0"/>
              </a:rPr>
              <a:t>zatrzymania, jeżeli 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186722" y="5620592"/>
            <a:ext cx="466784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nie upewniać się,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nadjeżdża pociąg, gdyż przejazd strzeżony jest przez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427788" y="5620592"/>
            <a:ext cx="504510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843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82" t="56248" r="54884" b="25829"/>
          <a:stretch/>
        </p:blipFill>
        <p:spPr>
          <a:xfrm>
            <a:off x="1989668" y="1393371"/>
            <a:ext cx="2708366" cy="1419498"/>
          </a:xfrm>
          <a:prstGeom prst="rect">
            <a:avLst/>
          </a:prstGeom>
        </p:spPr>
      </p:pic>
      <p:pic>
        <p:nvPicPr>
          <p:cNvPr id="4" name="Obraz 3"/>
          <p:cNvPicPr>
            <a:picLocks noChangeAspect="1"/>
          </p:cNvPicPr>
          <p:nvPr/>
        </p:nvPicPr>
        <p:blipFill rotWithShape="1">
          <a:blip r:embed="rId3"/>
          <a:srcRect l="25946" t="46762" r="54747" b="35414"/>
          <a:stretch/>
        </p:blipFill>
        <p:spPr>
          <a:xfrm>
            <a:off x="7595084" y="1428205"/>
            <a:ext cx="2666516" cy="1384664"/>
          </a:xfrm>
          <a:prstGeom prst="rect">
            <a:avLst/>
          </a:prstGeom>
        </p:spPr>
      </p:pic>
      <p:pic>
        <p:nvPicPr>
          <p:cNvPr id="5" name="Obraz 4"/>
          <p:cNvPicPr>
            <a:picLocks noChangeAspect="1"/>
          </p:cNvPicPr>
          <p:nvPr/>
        </p:nvPicPr>
        <p:blipFill rotWithShape="1">
          <a:blip r:embed="rId4"/>
          <a:srcRect l="25958" t="37692" r="54984" b="44822"/>
          <a:stretch/>
        </p:blipFill>
        <p:spPr>
          <a:xfrm>
            <a:off x="1994022" y="3870150"/>
            <a:ext cx="2699658" cy="1393372"/>
          </a:xfrm>
          <a:prstGeom prst="rect">
            <a:avLst/>
          </a:prstGeom>
        </p:spPr>
      </p:pic>
      <p:pic>
        <p:nvPicPr>
          <p:cNvPr id="6" name="Obraz 5"/>
          <p:cNvPicPr>
            <a:picLocks noChangeAspect="1"/>
          </p:cNvPicPr>
          <p:nvPr/>
        </p:nvPicPr>
        <p:blipFill rotWithShape="1">
          <a:blip r:embed="rId5"/>
          <a:srcRect l="25931" t="37944" r="54769" b="44679"/>
          <a:stretch/>
        </p:blipFill>
        <p:spPr>
          <a:xfrm>
            <a:off x="7595084" y="3887967"/>
            <a:ext cx="2699657" cy="1367245"/>
          </a:xfrm>
          <a:prstGeom prst="rect">
            <a:avLst/>
          </a:prstGeom>
        </p:spPr>
      </p:pic>
      <p:sp>
        <p:nvSpPr>
          <p:cNvPr id="7" name="pole tekstowe 6"/>
          <p:cNvSpPr txBox="1"/>
          <p:nvPr/>
        </p:nvSpPr>
        <p:spPr>
          <a:xfrm>
            <a:off x="2890764" y="1712137"/>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505321" y="178180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98704" y="424367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8505320" y="420407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rostokąt 7"/>
          <p:cNvSpPr/>
          <p:nvPr/>
        </p:nvSpPr>
        <p:spPr>
          <a:xfrm>
            <a:off x="885106" y="2975269"/>
            <a:ext cx="4917488"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41996" y="2975269"/>
            <a:ext cx="5005831" cy="600164"/>
          </a:xfrm>
          <a:prstGeom prst="rect">
            <a:avLst/>
          </a:prstGeom>
        </p:spPr>
        <p:txBody>
          <a:bodyPr wrap="square">
            <a:spAutoFit/>
          </a:bodyPr>
          <a:lstStyle/>
          <a:p>
            <a:pPr algn="ctr" fontAlgn="base"/>
            <a:r>
              <a:rPr lang="pl-PL" sz="1100" b="1" dirty="0" smtClean="0">
                <a:latin typeface="inherit"/>
              </a:rPr>
              <a:t>Czy </a:t>
            </a:r>
            <a:r>
              <a:rPr lang="pl-PL" sz="1100" b="1" dirty="0">
                <a:latin typeface="inherit"/>
              </a:rPr>
              <a:t>widząc te znaki umieszczone na drodze o dopuszczalnej prędkości </a:t>
            </a:r>
            <a:endParaRPr lang="pl-PL" sz="1100" b="1" dirty="0" smtClean="0">
              <a:latin typeface="inherit"/>
            </a:endParaRPr>
          </a:p>
          <a:p>
            <a:pPr algn="ctr" fontAlgn="base"/>
            <a:r>
              <a:rPr lang="pl-PL" sz="1100" b="1" dirty="0" smtClean="0">
                <a:latin typeface="inherit"/>
              </a:rPr>
              <a:t>przekraczającej </a:t>
            </a:r>
            <a:r>
              <a:rPr lang="pl-PL" sz="1100" b="1" dirty="0">
                <a:latin typeface="inherit"/>
              </a:rPr>
              <a:t>60 km/h, kierujący pojazdem </a:t>
            </a:r>
            <a:endParaRPr lang="pl-PL" sz="1100" b="1" dirty="0" smtClean="0">
              <a:latin typeface="inherit"/>
            </a:endParaRPr>
          </a:p>
          <a:p>
            <a:pPr algn="ctr" fontAlgn="base"/>
            <a:r>
              <a:rPr lang="pl-PL" sz="1100" b="1" dirty="0" smtClean="0">
                <a:latin typeface="inherit"/>
              </a:rPr>
              <a:t>jest w </a:t>
            </a:r>
            <a:r>
              <a:rPr lang="pl-PL" sz="1100" b="1" dirty="0">
                <a:latin typeface="inherit"/>
              </a:rPr>
              <a:t>odległości 150-300 m od przejazdu kolejowego?</a:t>
            </a:r>
            <a:endParaRPr lang="pl-PL" sz="1100" b="1" i="0" dirty="0">
              <a:effectLst/>
              <a:latin typeface="inherit"/>
            </a:endParaRPr>
          </a:p>
        </p:txBody>
      </p:sp>
      <p:sp>
        <p:nvSpPr>
          <p:cNvPr id="13" name="Prostokąt 12"/>
          <p:cNvSpPr/>
          <p:nvPr/>
        </p:nvSpPr>
        <p:spPr>
          <a:xfrm>
            <a:off x="944354" y="5408442"/>
            <a:ext cx="498311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379706" y="5408442"/>
            <a:ext cx="509727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94501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925" t="37688" r="54881" b="44816"/>
          <a:stretch/>
        </p:blipFill>
        <p:spPr>
          <a:xfrm>
            <a:off x="2284479" y="1212353"/>
            <a:ext cx="2409856" cy="1235651"/>
          </a:xfrm>
          <a:prstGeom prst="rect">
            <a:avLst/>
          </a:prstGeom>
        </p:spPr>
      </p:pic>
      <p:pic>
        <p:nvPicPr>
          <p:cNvPr id="4" name="Obraz 3"/>
          <p:cNvPicPr>
            <a:picLocks noChangeAspect="1"/>
          </p:cNvPicPr>
          <p:nvPr/>
        </p:nvPicPr>
        <p:blipFill rotWithShape="1">
          <a:blip r:embed="rId3"/>
          <a:srcRect l="25897" t="26426" r="54760" b="52310"/>
          <a:stretch/>
        </p:blipFill>
        <p:spPr>
          <a:xfrm>
            <a:off x="7324875" y="961741"/>
            <a:ext cx="2403325" cy="1486263"/>
          </a:xfrm>
          <a:prstGeom prst="rect">
            <a:avLst/>
          </a:prstGeom>
        </p:spPr>
      </p:pic>
      <p:pic>
        <p:nvPicPr>
          <p:cNvPr id="5" name="Obraz 4"/>
          <p:cNvPicPr>
            <a:picLocks noChangeAspect="1"/>
          </p:cNvPicPr>
          <p:nvPr/>
        </p:nvPicPr>
        <p:blipFill rotWithShape="1">
          <a:blip r:embed="rId4"/>
          <a:srcRect l="26035" t="35633" r="54903" b="42834"/>
          <a:stretch/>
        </p:blipFill>
        <p:spPr>
          <a:xfrm>
            <a:off x="2187722" y="3492137"/>
            <a:ext cx="2508069" cy="1593669"/>
          </a:xfrm>
          <a:prstGeom prst="rect">
            <a:avLst/>
          </a:prstGeom>
        </p:spPr>
      </p:pic>
      <p:pic>
        <p:nvPicPr>
          <p:cNvPr id="6" name="Obraz 5"/>
          <p:cNvPicPr>
            <a:picLocks noChangeAspect="1"/>
          </p:cNvPicPr>
          <p:nvPr/>
        </p:nvPicPr>
        <p:blipFill rotWithShape="1">
          <a:blip r:embed="rId5"/>
          <a:srcRect l="25953" t="26322" r="54755" b="52061"/>
          <a:stretch/>
        </p:blipFill>
        <p:spPr>
          <a:xfrm>
            <a:off x="7324875" y="3526970"/>
            <a:ext cx="2473235" cy="1558836"/>
          </a:xfrm>
          <a:prstGeom prst="rect">
            <a:avLst/>
          </a:prstGeom>
        </p:spPr>
      </p:pic>
      <p:sp>
        <p:nvSpPr>
          <p:cNvPr id="7" name="pole tekstowe 6"/>
          <p:cNvSpPr txBox="1"/>
          <p:nvPr/>
        </p:nvSpPr>
        <p:spPr>
          <a:xfrm>
            <a:off x="3012614" y="149362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8034868" y="138584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2939725" y="3938663"/>
            <a:ext cx="117358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8080723" y="3981203"/>
            <a:ext cx="105314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rostokąt 10"/>
          <p:cNvSpPr/>
          <p:nvPr/>
        </p:nvSpPr>
        <p:spPr>
          <a:xfrm>
            <a:off x="983580" y="2595327"/>
            <a:ext cx="514836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w odległości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do </a:t>
            </a:r>
            <a:r>
              <a:rPr lang="pl-PL" sz="1100" b="1" dirty="0">
                <a:latin typeface="Arial" panose="020B0604020202020204" pitchFamily="34" charset="0"/>
                <a:cs typeface="Arial" panose="020B0604020202020204" pitchFamily="34" charset="0"/>
              </a:rPr>
              <a:t>100 m </a:t>
            </a:r>
            <a:r>
              <a:rPr lang="pl-PL" sz="1100" b="1" dirty="0" smtClean="0">
                <a:latin typeface="Arial" panose="020B0604020202020204" pitchFamily="34" charset="0"/>
                <a:cs typeface="Arial" panose="020B0604020202020204" pitchFamily="34" charset="0"/>
              </a:rPr>
              <a:t>od </a:t>
            </a:r>
            <a:r>
              <a:rPr lang="pl-PL" sz="1100" b="1" dirty="0">
                <a:latin typeface="Arial" panose="020B0604020202020204" pitchFamily="34" charset="0"/>
                <a:cs typeface="Arial" panose="020B0604020202020204" pitchFamily="34" charset="0"/>
              </a:rPr>
              <a:t>przejazdu kolejowego?</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996006" y="2589897"/>
            <a:ext cx="3130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powinien zatrzymać </a:t>
            </a:r>
            <a:r>
              <a:rPr lang="pl-PL" sz="1100" b="1" dirty="0">
                <a:latin typeface="Arial" panose="020B0604020202020204" pitchFamily="34" charset="0"/>
                <a:cs typeface="Arial" panose="020B0604020202020204" pitchFamily="34" charset="0"/>
              </a:rPr>
              <a:t>pojazd przed znakiem?</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911366" y="5227699"/>
            <a:ext cx="3060779"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nie zatrzymywać pojazdu</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przy znaku nie ma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7089067" y="5227699"/>
            <a:ext cx="287494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zatrzymać pojazd za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bezpośrednio </a:t>
            </a:r>
            <a:r>
              <a:rPr lang="pl-PL" sz="1100" b="1" dirty="0">
                <a:latin typeface="Arial" panose="020B0604020202020204" pitchFamily="34" charset="0"/>
                <a:cs typeface="Arial" panose="020B0604020202020204" pitchFamily="34" charset="0"/>
              </a:rPr>
              <a:t>przed torem kolejowym?</a:t>
            </a:r>
            <a:endParaRPr lang="pl-PL" sz="1100" b="1" i="0" dirty="0">
              <a:effectLst/>
              <a:latin typeface="Arial" panose="020B0604020202020204" pitchFamily="34" charset="0"/>
              <a:cs typeface="Arial" panose="020B0604020202020204" pitchFamily="34" charset="0"/>
            </a:endParaRPr>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045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34" t="26485" r="54890" b="52114"/>
          <a:stretch/>
        </p:blipFill>
        <p:spPr>
          <a:xfrm>
            <a:off x="2149324" y="1025891"/>
            <a:ext cx="2481943" cy="1550126"/>
          </a:xfrm>
          <a:prstGeom prst="rect">
            <a:avLst/>
          </a:prstGeom>
        </p:spPr>
      </p:pic>
      <p:pic>
        <p:nvPicPr>
          <p:cNvPr id="4" name="Obraz 3"/>
          <p:cNvPicPr>
            <a:picLocks noChangeAspect="1"/>
          </p:cNvPicPr>
          <p:nvPr/>
        </p:nvPicPr>
        <p:blipFill rotWithShape="1">
          <a:blip r:embed="rId3"/>
          <a:srcRect l="26016" t="26089" r="54928" b="52111"/>
          <a:stretch/>
        </p:blipFill>
        <p:spPr>
          <a:xfrm>
            <a:off x="7421319" y="1014763"/>
            <a:ext cx="2426304" cy="1561254"/>
          </a:xfrm>
          <a:prstGeom prst="rect">
            <a:avLst/>
          </a:prstGeom>
        </p:spPr>
      </p:pic>
      <p:pic>
        <p:nvPicPr>
          <p:cNvPr id="6" name="Obraz 5"/>
          <p:cNvPicPr>
            <a:picLocks noChangeAspect="1"/>
          </p:cNvPicPr>
          <p:nvPr/>
        </p:nvPicPr>
        <p:blipFill rotWithShape="1">
          <a:blip r:embed="rId4"/>
          <a:srcRect l="25924" t="35492" r="54843" b="42729"/>
          <a:stretch/>
        </p:blipFill>
        <p:spPr>
          <a:xfrm>
            <a:off x="2149324" y="3401255"/>
            <a:ext cx="2542903" cy="1619794"/>
          </a:xfrm>
          <a:prstGeom prst="rect">
            <a:avLst/>
          </a:prstGeom>
        </p:spPr>
      </p:pic>
      <p:sp>
        <p:nvSpPr>
          <p:cNvPr id="8" name="pole tekstowe 7"/>
          <p:cNvSpPr txBox="1"/>
          <p:nvPr/>
        </p:nvSpPr>
        <p:spPr>
          <a:xfrm>
            <a:off x="2853268" y="15064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8111068" y="149348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975081" y="3846779"/>
            <a:ext cx="968480"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2" name="Prostokąt 11"/>
          <p:cNvSpPr/>
          <p:nvPr/>
        </p:nvSpPr>
        <p:spPr>
          <a:xfrm>
            <a:off x="6388047" y="371458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1" name="pole tekstowe 10"/>
          <p:cNvSpPr txBox="1"/>
          <p:nvPr/>
        </p:nvSpPr>
        <p:spPr>
          <a:xfrm>
            <a:off x="8111067" y="384677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5" name="Prostokąt 4"/>
          <p:cNvSpPr/>
          <p:nvPr/>
        </p:nvSpPr>
        <p:spPr>
          <a:xfrm>
            <a:off x="1504743" y="2671798"/>
            <a:ext cx="377110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powinien </a:t>
            </a:r>
            <a:r>
              <a:rPr lang="pl-PL" sz="1100" b="1" dirty="0" smtClean="0">
                <a:latin typeface="Arial" panose="020B0604020202020204" pitchFamily="34" charset="0"/>
                <a:cs typeface="Arial" panose="020B0604020202020204" pitchFamily="34" charset="0"/>
              </a:rPr>
              <a:t>oczekiwać </a:t>
            </a:r>
            <a:r>
              <a:rPr lang="pl-PL" sz="1100" b="1" dirty="0">
                <a:latin typeface="Arial" panose="020B0604020202020204" pitchFamily="34" charset="0"/>
                <a:cs typeface="Arial" panose="020B0604020202020204" pitchFamily="34" charset="0"/>
              </a:rPr>
              <a:t>na nadejście dróżnika?</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158377" y="2741924"/>
            <a:ext cx="49956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nie może </a:t>
            </a:r>
            <a:r>
              <a:rPr lang="pl-PL" sz="1100" b="1" dirty="0" smtClean="0">
                <a:latin typeface="Arial" panose="020B0604020202020204" pitchFamily="34" charset="0"/>
                <a:cs typeface="Arial" panose="020B0604020202020204" pitchFamily="34" charset="0"/>
              </a:rPr>
              <a:t>kontynuować </a:t>
            </a:r>
            <a:r>
              <a:rPr lang="pl-PL" sz="1100" b="1" dirty="0">
                <a:latin typeface="Arial" panose="020B0604020202020204" pitchFamily="34" charset="0"/>
                <a:cs typeface="Arial" panose="020B0604020202020204" pitchFamily="34" charset="0"/>
              </a:rPr>
              <a:t>jazdy, jeżeli dróżnik na to nie zezwala?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43698" y="5166491"/>
            <a:ext cx="410943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może kontynuować </a:t>
            </a:r>
            <a:r>
              <a:rPr lang="pl-PL" sz="1100" b="1" dirty="0">
                <a:latin typeface="Arial" panose="020B0604020202020204" pitchFamily="34" charset="0"/>
                <a:cs typeface="Arial" panose="020B0604020202020204" pitchFamily="34" charset="0"/>
              </a:rPr>
              <a:t>jazdę, jeżeli nie ma dróżnika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i </a:t>
            </a:r>
            <a:r>
              <a:rPr lang="pl-PL" sz="1100" b="1" dirty="0">
                <a:latin typeface="Arial" panose="020B0604020202020204" pitchFamily="34" charset="0"/>
                <a:cs typeface="Arial" panose="020B0604020202020204" pitchFamily="34" charset="0"/>
              </a:rPr>
              <a:t>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5801761" y="5166491"/>
            <a:ext cx="570890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przed przejazdem </a:t>
            </a:r>
            <a:r>
              <a:rPr lang="pl-PL" sz="1100" b="1" dirty="0" smtClean="0">
                <a:latin typeface="Arial" panose="020B0604020202020204" pitchFamily="34" charset="0"/>
                <a:cs typeface="Arial" panose="020B0604020202020204" pitchFamily="34" charset="0"/>
              </a:rPr>
              <a:t>kolejowym</a:t>
            </a:r>
            <a:r>
              <a:rPr lang="pl-PL" sz="1100" b="1" dirty="0">
                <a:latin typeface="Arial" panose="020B0604020202020204" pitchFamily="34" charset="0"/>
                <a:cs typeface="Arial" panose="020B0604020202020204" pitchFamily="34" charset="0"/>
              </a:rPr>
              <a:t>, kierujący pojazdem powinien zatrzymać pojazd?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6660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p:cNvSpPr/>
          <p:nvPr/>
        </p:nvSpPr>
        <p:spPr>
          <a:xfrm>
            <a:off x="1085551" y="939808"/>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7" name="pole tekstowe 6"/>
          <p:cNvSpPr txBox="1"/>
          <p:nvPr/>
        </p:nvSpPr>
        <p:spPr>
          <a:xfrm>
            <a:off x="2538343" y="128568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4" name="Prostokąt 13"/>
          <p:cNvSpPr/>
          <p:nvPr/>
        </p:nvSpPr>
        <p:spPr>
          <a:xfrm>
            <a:off x="6873827" y="1030646"/>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3" name="Prostokąt 12"/>
          <p:cNvSpPr/>
          <p:nvPr/>
        </p:nvSpPr>
        <p:spPr>
          <a:xfrm>
            <a:off x="1023788" y="3509000"/>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9" name="pole tekstowe 8"/>
          <p:cNvSpPr txBox="1"/>
          <p:nvPr/>
        </p:nvSpPr>
        <p:spPr>
          <a:xfrm>
            <a:off x="2538342" y="366789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6873827" y="3390742"/>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7986580" y="365736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7986580" y="128568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Prostokąt 14"/>
          <p:cNvSpPr/>
          <p:nvPr/>
        </p:nvSpPr>
        <p:spPr>
          <a:xfrm>
            <a:off x="745941" y="2422262"/>
            <a:ext cx="4675094" cy="600164"/>
          </a:xfrm>
          <a:prstGeom prst="rect">
            <a:avLst/>
          </a:prstGeom>
        </p:spPr>
        <p:txBody>
          <a:bodyPr wrap="square">
            <a:spAutoFit/>
          </a:bodyPr>
          <a:lstStyle/>
          <a:p>
            <a:pPr algn="ctr" fontAlgn="base"/>
            <a:r>
              <a:rPr lang="pl-PL" sz="1100" b="1" dirty="0" smtClean="0">
                <a:latin typeface="inherit"/>
              </a:rPr>
              <a:t>Widząc </a:t>
            </a:r>
            <a:r>
              <a:rPr lang="pl-PL" sz="1100" b="1" dirty="0">
                <a:latin typeface="inherit"/>
              </a:rPr>
              <a:t>dwa na przemian migające czerwone sygnały </a:t>
            </a:r>
            <a:endParaRPr lang="pl-PL" sz="1100" b="1" dirty="0" smtClean="0">
              <a:latin typeface="inherit"/>
            </a:endParaRPr>
          </a:p>
          <a:p>
            <a:pPr algn="ctr" fontAlgn="base"/>
            <a:r>
              <a:rPr lang="pl-PL" sz="1100" b="1" dirty="0" smtClean="0">
                <a:latin typeface="inherit"/>
              </a:rPr>
              <a:t>przed </a:t>
            </a:r>
            <a:r>
              <a:rPr lang="pl-PL" sz="1100" b="1" dirty="0">
                <a:latin typeface="inherit"/>
              </a:rPr>
              <a:t>przejazdem kolejowym, kierujący pojazdem może przejechać </a:t>
            </a:r>
            <a:endParaRPr lang="pl-PL" sz="1100" b="1" dirty="0" smtClean="0">
              <a:latin typeface="inherit"/>
            </a:endParaRPr>
          </a:p>
          <a:p>
            <a:pPr algn="ctr" fontAlgn="base"/>
            <a:r>
              <a:rPr lang="pl-PL" sz="1100" b="1" dirty="0" smtClean="0">
                <a:latin typeface="inherit"/>
              </a:rPr>
              <a:t>przez </a:t>
            </a:r>
            <a:r>
              <a:rPr lang="pl-PL" sz="1100" b="1" dirty="0">
                <a:latin typeface="inherit"/>
              </a:rPr>
              <a:t>przejazd, jeżeli upewnił się, że nie zbliża się pociąg?</a:t>
            </a:r>
            <a:endParaRPr lang="pl-PL" sz="1100" b="1" i="0" dirty="0">
              <a:effectLst/>
              <a:latin typeface="inherit"/>
            </a:endParaRPr>
          </a:p>
        </p:txBody>
      </p:sp>
      <p:sp>
        <p:nvSpPr>
          <p:cNvPr id="16" name="Prostokąt 15"/>
          <p:cNvSpPr/>
          <p:nvPr/>
        </p:nvSpPr>
        <p:spPr>
          <a:xfrm>
            <a:off x="6435379" y="2416328"/>
            <a:ext cx="4192694"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przed </a:t>
            </a:r>
            <a:r>
              <a:rPr lang="pl-PL" sz="1100" b="1" dirty="0">
                <a:latin typeface="Arial" panose="020B0604020202020204" pitchFamily="34" charset="0"/>
                <a:cs typeface="Arial" panose="020B0604020202020204" pitchFamily="34" charset="0"/>
              </a:rPr>
              <a:t>przejazdem kolejowym,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7" name="Prostokąt 16"/>
          <p:cNvSpPr/>
          <p:nvPr/>
        </p:nvSpPr>
        <p:spPr>
          <a:xfrm>
            <a:off x="736797" y="4836911"/>
            <a:ext cx="469338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opuszczanie zapór zostało rozpoczęte?</a:t>
            </a:r>
            <a:endParaRPr lang="pl-PL" sz="1100" b="1" i="0" dirty="0">
              <a:effectLst/>
              <a:latin typeface="Arial" panose="020B0604020202020204" pitchFamily="34" charset="0"/>
              <a:cs typeface="Arial" panose="020B0604020202020204" pitchFamily="34" charset="0"/>
            </a:endParaRPr>
          </a:p>
        </p:txBody>
      </p:sp>
      <p:sp>
        <p:nvSpPr>
          <p:cNvPr id="18" name="Prostokąt 17"/>
          <p:cNvSpPr/>
          <p:nvPr/>
        </p:nvSpPr>
        <p:spPr>
          <a:xfrm>
            <a:off x="6147343" y="4836911"/>
            <a:ext cx="476876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podnoszenie zapór nie zostało zakończone?</a:t>
            </a:r>
            <a:endParaRPr lang="pl-PL" sz="1100" b="1" i="0" dirty="0">
              <a:effectLst/>
              <a:latin typeface="Arial" panose="020B0604020202020204" pitchFamily="34" charset="0"/>
              <a:cs typeface="Arial" panose="020B0604020202020204" pitchFamily="34" charset="0"/>
            </a:endParaRPr>
          </a:p>
        </p:txBody>
      </p:sp>
      <p:sp>
        <p:nvSpPr>
          <p:cNvPr id="19"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4688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19" t="35297" r="54871" b="42552"/>
          <a:stretch/>
        </p:blipFill>
        <p:spPr>
          <a:xfrm>
            <a:off x="8019740" y="797761"/>
            <a:ext cx="2577738" cy="1672047"/>
          </a:xfrm>
          <a:prstGeom prst="rect">
            <a:avLst/>
          </a:prstGeom>
        </p:spPr>
      </p:pic>
      <p:pic>
        <p:nvPicPr>
          <p:cNvPr id="5" name="Obraz 4"/>
          <p:cNvPicPr>
            <a:picLocks noChangeAspect="1"/>
          </p:cNvPicPr>
          <p:nvPr/>
        </p:nvPicPr>
        <p:blipFill rotWithShape="1">
          <a:blip r:embed="rId3"/>
          <a:srcRect l="25898" t="35416" r="54801" b="42831"/>
          <a:stretch/>
        </p:blipFill>
        <p:spPr>
          <a:xfrm>
            <a:off x="2233108" y="3457303"/>
            <a:ext cx="2569028" cy="1628503"/>
          </a:xfrm>
          <a:prstGeom prst="rect">
            <a:avLst/>
          </a:prstGeom>
        </p:spPr>
      </p:pic>
      <p:pic>
        <p:nvPicPr>
          <p:cNvPr id="6" name="Obraz 5"/>
          <p:cNvPicPr>
            <a:picLocks noChangeAspect="1"/>
          </p:cNvPicPr>
          <p:nvPr/>
        </p:nvPicPr>
        <p:blipFill rotWithShape="1">
          <a:blip r:embed="rId4"/>
          <a:srcRect l="26031" t="44687" r="54756" b="33515"/>
          <a:stretch/>
        </p:blipFill>
        <p:spPr>
          <a:xfrm>
            <a:off x="8019740" y="3457303"/>
            <a:ext cx="2551611" cy="1628503"/>
          </a:xfrm>
          <a:prstGeom prst="rect">
            <a:avLst/>
          </a:prstGeom>
        </p:spPr>
      </p:pic>
      <p:sp>
        <p:nvSpPr>
          <p:cNvPr id="8" name="pole tekstowe 7"/>
          <p:cNvSpPr txBox="1"/>
          <p:nvPr/>
        </p:nvSpPr>
        <p:spPr>
          <a:xfrm>
            <a:off x="8763462" y="135664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3014594" y="390450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1451078" y="133581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8826239" y="3948388"/>
            <a:ext cx="96473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7" name="pole tekstowe 6"/>
          <p:cNvSpPr txBox="1"/>
          <p:nvPr/>
        </p:nvSpPr>
        <p:spPr>
          <a:xfrm>
            <a:off x="3042460" y="1516823"/>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2" name="Prostokąt 11"/>
          <p:cNvSpPr/>
          <p:nvPr/>
        </p:nvSpPr>
        <p:spPr>
          <a:xfrm>
            <a:off x="990709" y="2555457"/>
            <a:ext cx="519379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 drugiej stronie przejazdu nie ma miejsca do kontynuowania jazdy?</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7898854" y="2635127"/>
            <a:ext cx="281950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nie </a:t>
            </a:r>
            <a:r>
              <a:rPr lang="pl-PL" sz="1100" b="1" dirty="0">
                <a:latin typeface="Arial" panose="020B0604020202020204" pitchFamily="34" charset="0"/>
                <a:cs typeface="Arial" panose="020B0604020202020204" pitchFamily="34" charset="0"/>
              </a:rPr>
              <a:t>może wyprzedzić pojazdów 2 i 3?</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103605" y="5286923"/>
            <a:ext cx="4828034"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nie może ominąć pojazdu 3?</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754261" y="5286923"/>
            <a:ext cx="5096363"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może przejechać przez przejazd?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58672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969731" y="2790359"/>
            <a:ext cx="5815118" cy="1121833"/>
          </a:xfrm>
        </p:spPr>
        <p:txBody>
          <a:bodyPr>
            <a:normAutofit/>
          </a:bodyPr>
          <a:lstStyle/>
          <a:p>
            <a:pPr marL="0" indent="0" algn="ctr">
              <a:spcBef>
                <a:spcPts val="0"/>
              </a:spcBef>
              <a:buNone/>
            </a:pPr>
            <a:r>
              <a:rPr lang="pl-PL" dirty="0" smtClean="0">
                <a:latin typeface="Arial" panose="020B0604020202020204" pitchFamily="34" charset="0"/>
                <a:cs typeface="Arial" panose="020B0604020202020204" pitchFamily="34" charset="0"/>
              </a:rPr>
              <a:t>skrzyżowanie linii kolejowej </a:t>
            </a:r>
          </a:p>
          <a:p>
            <a:pPr marL="0" indent="0" algn="ctr">
              <a:spcBef>
                <a:spcPts val="0"/>
              </a:spcBef>
              <a:buNone/>
            </a:pPr>
            <a:r>
              <a:rPr lang="pl-PL" dirty="0" smtClean="0">
                <a:latin typeface="Arial" panose="020B0604020202020204" pitchFamily="34" charset="0"/>
                <a:cs typeface="Arial" panose="020B0604020202020204" pitchFamily="34" charset="0"/>
              </a:rPr>
              <a:t>z drogą kołową w jednym poziomie</a:t>
            </a:r>
            <a:endParaRPr lang="pl-PL"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6784" y="1773936"/>
            <a:ext cx="4755799" cy="3154680"/>
          </a:xfrm>
          <a:prstGeom prst="rect">
            <a:avLst/>
          </a:prstGeom>
        </p:spPr>
      </p:pic>
    </p:spTree>
    <p:extLst>
      <p:ext uri="{BB962C8B-B14F-4D97-AF65-F5344CB8AC3E}">
        <p14:creationId xmlns:p14="http://schemas.microsoft.com/office/powerpoint/2010/main" val="24984278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43" t="44949" r="54878" b="33430"/>
          <a:stretch/>
        </p:blipFill>
        <p:spPr>
          <a:xfrm>
            <a:off x="4868091" y="2570375"/>
            <a:ext cx="2429691" cy="1532709"/>
          </a:xfrm>
          <a:prstGeom prst="rect">
            <a:avLst/>
          </a:prstGeom>
        </p:spPr>
      </p:pic>
      <p:sp>
        <p:nvSpPr>
          <p:cNvPr id="4" name="pole tekstowe 3"/>
          <p:cNvSpPr txBox="1"/>
          <p:nvPr/>
        </p:nvSpPr>
        <p:spPr>
          <a:xfrm>
            <a:off x="5749224" y="4757699"/>
            <a:ext cx="667424" cy="646331"/>
          </a:xfrm>
          <a:prstGeom prst="rect">
            <a:avLst/>
          </a:prstGeom>
          <a:noFill/>
        </p:spPr>
        <p:txBody>
          <a:bodyPr wrap="square" rtlCol="0">
            <a:spAutoFit/>
          </a:bodyPr>
          <a:lstStyle/>
          <a:p>
            <a:pPr algn="ctr"/>
            <a:r>
              <a:rPr lang="pl-PL" sz="3600" b="1" dirty="0">
                <a:solidFill>
                  <a:srgbClr val="92D050"/>
                </a:solidFill>
                <a:latin typeface="Arial" panose="020B0604020202020204" pitchFamily="34" charset="0"/>
                <a:cs typeface="Arial" panose="020B0604020202020204" pitchFamily="34" charset="0"/>
              </a:rPr>
              <a:t>2</a:t>
            </a:r>
          </a:p>
        </p:txBody>
      </p:sp>
      <p:sp>
        <p:nvSpPr>
          <p:cNvPr id="5" name="Prostokąt 4"/>
          <p:cNvSpPr/>
          <p:nvPr/>
        </p:nvSpPr>
        <p:spPr>
          <a:xfrm>
            <a:off x="4038163" y="4214948"/>
            <a:ext cx="408954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 </a:t>
            </a:r>
            <a:r>
              <a:rPr lang="pl-PL" sz="1100" b="1" dirty="0">
                <a:latin typeface="Arial" panose="020B0604020202020204" pitchFamily="34" charset="0"/>
                <a:cs typeface="Arial" panose="020B0604020202020204" pitchFamily="34" charset="0"/>
              </a:rPr>
              <a:t>tej sytuacji, gdy zatrzymanie trwa ponad jedną minutę,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światła </a:t>
            </a:r>
            <a:r>
              <a:rPr lang="pl-PL" sz="1100" b="1" dirty="0">
                <a:latin typeface="Arial" panose="020B0604020202020204" pitchFamily="34" charset="0"/>
                <a:cs typeface="Arial" panose="020B0604020202020204" pitchFamily="34" charset="0"/>
              </a:rPr>
              <a:t>zewnętrzne może wyłączyć kierujący pojazdem:</a:t>
            </a:r>
            <a:endParaRPr lang="pl-PL" sz="1100" b="1" i="0" dirty="0">
              <a:effectLst/>
              <a:latin typeface="Arial" panose="020B0604020202020204" pitchFamily="34" charset="0"/>
              <a:cs typeface="Arial" panose="020B0604020202020204" pitchFamily="34" charset="0"/>
            </a:endParaRPr>
          </a:p>
        </p:txBody>
      </p:sp>
      <p:sp>
        <p:nvSpPr>
          <p:cNvPr id="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24648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10 niewłaściwych zachowań kierowców</a:t>
            </a:r>
            <a:endParaRPr lang="pl-PL" sz="3600"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880534" y="1544561"/>
            <a:ext cx="10907153" cy="4154984"/>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ignorowanie </a:t>
            </a:r>
            <a:r>
              <a:rPr lang="pl-PL" sz="2400" dirty="0">
                <a:latin typeface="Arial" panose="020B0604020202020204" pitchFamily="34" charset="0"/>
                <a:cs typeface="Arial" panose="020B0604020202020204" pitchFamily="34" charset="0"/>
              </a:rPr>
              <a:t>znaku STOP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włączonej sygnalizacji </a:t>
            </a:r>
            <a:r>
              <a:rPr lang="pl-PL" sz="2400" dirty="0" smtClean="0">
                <a:latin typeface="Arial" panose="020B0604020202020204" pitchFamily="34" charset="0"/>
                <a:cs typeface="Arial" panose="020B0604020202020204" pitchFamily="34" charset="0"/>
              </a:rPr>
              <a:t>ostrzegawczej</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zamykających się </a:t>
            </a:r>
            <a:r>
              <a:rPr lang="pl-PL" sz="2400" dirty="0" smtClean="0">
                <a:latin typeface="Arial" panose="020B0604020202020204" pitchFamily="34" charset="0"/>
                <a:cs typeface="Arial" panose="020B0604020202020204" pitchFamily="34" charset="0"/>
              </a:rPr>
              <a:t>rogatkach</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omijanie </a:t>
            </a:r>
            <a:r>
              <a:rPr lang="pl-PL" sz="2400" dirty="0">
                <a:latin typeface="Arial" panose="020B0604020202020204" pitchFamily="34" charset="0"/>
                <a:cs typeface="Arial" panose="020B0604020202020204" pitchFamily="34" charset="0"/>
              </a:rPr>
              <a:t>zamkniętych rogatek</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otwierających się rogatkach</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zbliżającego się pociągu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bez uprzedniego upewnienia się, że nie nadjeżdża pociąg</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braku możliwości kontynuowania dalszej jazdy</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jazda </a:t>
            </a:r>
            <a:r>
              <a:rPr lang="pl-PL" sz="2400" dirty="0">
                <a:latin typeface="Arial" panose="020B0604020202020204" pitchFamily="34" charset="0"/>
                <a:cs typeface="Arial" panose="020B0604020202020204" pitchFamily="34" charset="0"/>
              </a:rPr>
              <a:t>„na pamięć”, czyli „po tych torach nic nie jeździ” </a:t>
            </a:r>
            <a:endParaRPr lang="pl-PL" sz="2400" dirty="0" smtClean="0">
              <a:latin typeface="Arial" panose="020B0604020202020204" pitchFamily="34" charset="0"/>
              <a:cs typeface="Arial" panose="020B0604020202020204" pitchFamily="34" charset="0"/>
            </a:endParaRPr>
          </a:p>
          <a:p>
            <a:pPr marL="271463"/>
            <a:r>
              <a:rPr lang="pl-PL" sz="2400" dirty="0" smtClean="0">
                <a:latin typeface="Arial" panose="020B0604020202020204" pitchFamily="34" charset="0"/>
                <a:cs typeface="Arial" panose="020B0604020202020204" pitchFamily="34" charset="0"/>
              </a:rPr>
              <a:t>lub </a:t>
            </a:r>
            <a:r>
              <a:rPr lang="pl-PL" sz="2400" dirty="0">
                <a:latin typeface="Arial" panose="020B0604020202020204" pitchFamily="34" charset="0"/>
                <a:cs typeface="Arial" panose="020B0604020202020204" pitchFamily="34" charset="0"/>
              </a:rPr>
              <a:t>„o tej porze nic nie jeździ</a:t>
            </a:r>
            <a:r>
              <a:rPr lang="pl-PL" sz="24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wjeżdżanie w zamknięte rogatki</a:t>
            </a:r>
          </a:p>
        </p:txBody>
      </p:sp>
    </p:spTree>
    <p:extLst>
      <p:ext uri="{BB962C8B-B14F-4D97-AF65-F5344CB8AC3E}">
        <p14:creationId xmlns:p14="http://schemas.microsoft.com/office/powerpoint/2010/main" val="3818793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Pożądane zachowania kierowców</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841974" y="1263081"/>
            <a:ext cx="11103039" cy="4524315"/>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zachowanie odpowiedniej odległości przed poprzedzającym samochodem, </a:t>
            </a:r>
          </a:p>
          <a:p>
            <a:r>
              <a:rPr lang="pl-PL" sz="2400" dirty="0" smtClean="0">
                <a:latin typeface="Arial" panose="020B0604020202020204" pitchFamily="34" charset="0"/>
                <a:cs typeface="Arial" panose="020B0604020202020204" pitchFamily="34" charset="0"/>
              </a:rPr>
              <a:t>ma na celu zapobieganie sytuacjom, w których kierowca jadący z tyłu zostaje </a:t>
            </a:r>
          </a:p>
          <a:p>
            <a:r>
              <a:rPr lang="pl-PL" sz="2400" dirty="0" smtClean="0">
                <a:latin typeface="Arial" panose="020B0604020202020204" pitchFamily="34" charset="0"/>
                <a:cs typeface="Arial" panose="020B0604020202020204" pitchFamily="34" charset="0"/>
              </a:rPr>
              <a:t>„uwięziony” na przejeździe z powodu braku możliwości kontynuowania jazdy</a:t>
            </a:r>
          </a:p>
          <a:p>
            <a:pPr marL="285750" indent="-285750">
              <a:buFont typeface="Arial" panose="020B0604020202020204" pitchFamily="34" charset="0"/>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co zrobić gdy już się zostanie „zamkniętym” na przejeździe? </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wyłamać rogatkę</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 momencie, gdy samochód jest unieruchomiony:</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należy włączyć pierwszy bieg i z przekręconym kluczykiem w stacyjce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zjechać z torów  </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można próbować go zepchnąć z przejazdu, pod warunkiem,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że nie nadjeżdża jeszcze pociąg</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gdy widać już pociąg, uciec jak najdalej od miejsca potencjalnego wypadku</a:t>
            </a:r>
          </a:p>
        </p:txBody>
      </p:sp>
    </p:spTree>
    <p:extLst>
      <p:ext uri="{BB962C8B-B14F-4D97-AF65-F5344CB8AC3E}">
        <p14:creationId xmlns:p14="http://schemas.microsoft.com/office/powerpoint/2010/main" val="8830936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100" dirty="0">
                <a:solidFill>
                  <a:schemeClr val="bg1"/>
                </a:solidFill>
                <a:latin typeface="Arial" panose="020B0604020202020204" pitchFamily="34" charset="0"/>
                <a:cs typeface="Arial" panose="020B0604020202020204" pitchFamily="34" charset="0"/>
              </a:rPr>
              <a:t>Z</a:t>
            </a:r>
            <a:r>
              <a:rPr lang="pl-PL" sz="3100" dirty="0" smtClean="0">
                <a:solidFill>
                  <a:schemeClr val="bg1"/>
                </a:solidFill>
                <a:latin typeface="Arial" panose="020B0604020202020204" pitchFamily="34" charset="0"/>
                <a:cs typeface="Arial" panose="020B0604020202020204" pitchFamily="34" charset="0"/>
              </a:rPr>
              <a:t>achowania </a:t>
            </a:r>
            <a:r>
              <a:rPr lang="pl-PL" sz="3100" dirty="0">
                <a:solidFill>
                  <a:schemeClr val="bg1"/>
                </a:solidFill>
                <a:latin typeface="Arial" panose="020B0604020202020204" pitchFamily="34" charset="0"/>
                <a:cs typeface="Arial" panose="020B0604020202020204" pitchFamily="34" charset="0"/>
              </a:rPr>
              <a:t>w grupie kierowców na przejeździe</a:t>
            </a:r>
          </a:p>
        </p:txBody>
      </p:sp>
      <p:sp>
        <p:nvSpPr>
          <p:cNvPr id="3" name="pole tekstowe 2"/>
          <p:cNvSpPr txBox="1"/>
          <p:nvPr/>
        </p:nvSpPr>
        <p:spPr>
          <a:xfrm>
            <a:off x="781570" y="2386728"/>
            <a:ext cx="6478766" cy="2308324"/>
          </a:xfrm>
          <a:prstGeom prst="rect">
            <a:avLst/>
          </a:prstGeom>
          <a:noFill/>
        </p:spPr>
        <p:txBody>
          <a:bodyPr wrap="square" rtlCol="0">
            <a:spAutoFit/>
          </a:bodyPr>
          <a:lstStyle/>
          <a:p>
            <a:r>
              <a:rPr lang="pl-PL" sz="2400" dirty="0" smtClean="0">
                <a:latin typeface="Arial" panose="020B0604020202020204" pitchFamily="34" charset="0"/>
                <a:cs typeface="Arial" panose="020B0604020202020204" pitchFamily="34" charset="0"/>
              </a:rPr>
              <a:t>Mylna ocena sytuacji:</a:t>
            </a:r>
          </a:p>
          <a:p>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kierowca przede mną zdążył, ja też zdążę</a:t>
            </a:r>
          </a:p>
          <a:p>
            <a:pPr marL="285750" indent="-285750">
              <a:buFontTx/>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nie będę hamował przed przejazdem, </a:t>
            </a:r>
            <a:r>
              <a:rPr lang="pl-PL" sz="2400" dirty="0">
                <a:latin typeface="Arial" panose="020B0604020202020204" pitchFamily="34" charset="0"/>
                <a:cs typeface="Arial" panose="020B0604020202020204" pitchFamily="34" charset="0"/>
              </a:rPr>
              <a:t/>
            </a:r>
            <a:br>
              <a:rPr lang="pl-PL" sz="2400" dirty="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bo kierowca za mną nie zdąży wyhamować </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729" y="2048256"/>
            <a:ext cx="4421127" cy="2951102"/>
          </a:xfrm>
          <a:prstGeom prst="rect">
            <a:avLst/>
          </a:prstGeom>
        </p:spPr>
      </p:pic>
    </p:spTree>
    <p:extLst>
      <p:ext uri="{BB962C8B-B14F-4D97-AF65-F5344CB8AC3E}">
        <p14:creationId xmlns:p14="http://schemas.microsoft.com/office/powerpoint/2010/main" val="7623889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Zasada ograniczonego zaufania</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98325" y="1671320"/>
            <a:ext cx="10918374" cy="4154984"/>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Przejazdy kat. A-C wyposażone są w urządzenia elektroniczne, </a:t>
            </a:r>
          </a:p>
          <a:p>
            <a:r>
              <a:rPr lang="pl-PL" sz="2400" dirty="0" smtClean="0">
                <a:latin typeface="Arial" panose="020B0604020202020204" pitchFamily="34" charset="0"/>
                <a:cs typeface="Arial" panose="020B0604020202020204" pitchFamily="34" charset="0"/>
              </a:rPr>
              <a:t>które pomagają kierowcom pokonać przejazd w bezpieczniejszy sposób. </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Należy pamiętać jednak, że tak jak inne urządzenia elektroniczne, tak i rogatki </a:t>
            </a:r>
          </a:p>
          <a:p>
            <a:r>
              <a:rPr lang="pl-PL" sz="2400" dirty="0" smtClean="0">
                <a:latin typeface="Arial" panose="020B0604020202020204" pitchFamily="34" charset="0"/>
                <a:cs typeface="Arial" panose="020B0604020202020204" pitchFamily="34" charset="0"/>
              </a:rPr>
              <a:t>czy sygnalizacja świetlna lub dźwiękowa może ulec uszkodzeniu.</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Podobnie jest z dróżnikami, którzy mogą np. zasłabnąć i nie zamknąć rogatek </a:t>
            </a:r>
          </a:p>
          <a:p>
            <a:r>
              <a:rPr lang="pl-PL" sz="2400" dirty="0" smtClean="0">
                <a:latin typeface="Arial" panose="020B0604020202020204" pitchFamily="34" charset="0"/>
                <a:cs typeface="Arial" panose="020B0604020202020204" pitchFamily="34" charset="0"/>
              </a:rPr>
              <a:t>w odpowiednim momencie.</a:t>
            </a:r>
          </a:p>
          <a:p>
            <a:endParaRPr lang="pl-PL" sz="2400" dirty="0" smtClean="0">
              <a:latin typeface="Arial" panose="020B0604020202020204" pitchFamily="34" charset="0"/>
              <a:cs typeface="Arial" panose="020B0604020202020204" pitchFamily="34" charset="0"/>
            </a:endParaRPr>
          </a:p>
          <a:p>
            <a:r>
              <a:rPr lang="pl-PL" sz="2400" dirty="0" smtClean="0">
                <a:solidFill>
                  <a:srgbClr val="FF0000"/>
                </a:solidFill>
                <a:latin typeface="Arial" panose="020B0604020202020204" pitchFamily="34" charset="0"/>
                <a:cs typeface="Arial" panose="020B0604020202020204" pitchFamily="34" charset="0"/>
              </a:rPr>
              <a:t>DLATEGO DOJEŻDŻAJĄC DO KAŻDEGO PRZEJAZDU,</a:t>
            </a:r>
          </a:p>
          <a:p>
            <a:r>
              <a:rPr lang="pl-PL" sz="2400" dirty="0" smtClean="0">
                <a:solidFill>
                  <a:srgbClr val="FF0000"/>
                </a:solidFill>
                <a:latin typeface="Arial" panose="020B0604020202020204" pitchFamily="34" charset="0"/>
                <a:cs typeface="Arial" panose="020B0604020202020204" pitchFamily="34" charset="0"/>
              </a:rPr>
              <a:t>UPEWNIJ SIĘ DODATKOWO, CZY W POBLIŻU NIE MA POCIĄGU!!!</a:t>
            </a:r>
          </a:p>
        </p:txBody>
      </p:sp>
    </p:spTree>
    <p:extLst>
      <p:ext uri="{BB962C8B-B14F-4D97-AF65-F5344CB8AC3E}">
        <p14:creationId xmlns:p14="http://schemas.microsoft.com/office/powerpoint/2010/main" val="29650187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a:solidFill>
                  <a:schemeClr val="bg1"/>
                </a:solidFill>
                <a:latin typeface="Arial" panose="020B0604020202020204" pitchFamily="34" charset="0"/>
                <a:cs typeface="Arial" panose="020B0604020202020204" pitchFamily="34" charset="0"/>
              </a:rPr>
              <a:t>Z</a:t>
            </a:r>
            <a:r>
              <a:rPr lang="pl-PL" dirty="0" smtClean="0">
                <a:solidFill>
                  <a:schemeClr val="bg1"/>
                </a:solidFill>
                <a:latin typeface="Arial" panose="020B0604020202020204" pitchFamily="34" charset="0"/>
                <a:cs typeface="Arial" panose="020B0604020202020204" pitchFamily="34" charset="0"/>
              </a:rPr>
              <a:t>asada </a:t>
            </a:r>
            <a:r>
              <a:rPr lang="pl-PL" dirty="0">
                <a:solidFill>
                  <a:schemeClr val="bg1"/>
                </a:solidFill>
                <a:latin typeface="Arial" panose="020B0604020202020204" pitchFamily="34" charset="0"/>
                <a:cs typeface="Arial" panose="020B0604020202020204" pitchFamily="34" charset="0"/>
              </a:rPr>
              <a:t>działania przejazdu kat. B</a:t>
            </a:r>
          </a:p>
        </p:txBody>
      </p:sp>
      <p:sp>
        <p:nvSpPr>
          <p:cNvPr id="3" name="pole tekstowe 2"/>
          <p:cNvSpPr txBox="1"/>
          <p:nvPr/>
        </p:nvSpPr>
        <p:spPr>
          <a:xfrm>
            <a:off x="776076" y="1612773"/>
            <a:ext cx="10977774" cy="3785652"/>
          </a:xfrm>
          <a:prstGeom prst="rect">
            <a:avLst/>
          </a:prstGeom>
          <a:noFill/>
        </p:spPr>
        <p:txBody>
          <a:bodyPr wrap="squar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przejazdy kat. B zamykane są po najechaniu pociągu na czujnik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przed zamknięciem rogatek włącza się sygnalizacja dźwiękowa i świetlna</a:t>
            </a:r>
          </a:p>
          <a:p>
            <a:pPr marL="266700"/>
            <a:endParaRPr lang="pl-PL" sz="2400" dirty="0" smtClean="0">
              <a:latin typeface="Arial" panose="020B0604020202020204" pitchFamily="34" charset="0"/>
              <a:cs typeface="Arial" panose="020B0604020202020204" pitchFamily="34" charset="0"/>
            </a:endParaRPr>
          </a:p>
          <a:p>
            <a:pPr marL="266700"/>
            <a:r>
              <a:rPr lang="pl-PL" sz="2400" dirty="0" smtClean="0">
                <a:solidFill>
                  <a:srgbClr val="FF0000"/>
                </a:solidFill>
                <a:latin typeface="Arial" panose="020B0604020202020204" pitchFamily="34" charset="0"/>
                <a:cs typeface="Arial" panose="020B0604020202020204" pitchFamily="34" charset="0"/>
              </a:rPr>
              <a:t>WAŻNE!!! NIE LEKCEWAŻ SYGNALIZACJI! </a:t>
            </a:r>
          </a:p>
          <a:p>
            <a:pPr marL="266700"/>
            <a:r>
              <a:rPr lang="pl-PL" sz="2400" dirty="0" smtClean="0">
                <a:solidFill>
                  <a:srgbClr val="FF0000"/>
                </a:solidFill>
                <a:latin typeface="Arial" panose="020B0604020202020204" pitchFamily="34" charset="0"/>
                <a:cs typeface="Arial" panose="020B0604020202020204" pitchFamily="34" charset="0"/>
              </a:rPr>
              <a:t>W MOMENCIE GDY ŚWIATŁA ZACZNĄ MIGAĆ, MOŻESZ NIE MIEĆ </a:t>
            </a:r>
          </a:p>
          <a:p>
            <a:pPr marL="266700"/>
            <a:r>
              <a:rPr lang="pl-PL" sz="2400" dirty="0" smtClean="0">
                <a:solidFill>
                  <a:srgbClr val="FF0000"/>
                </a:solidFill>
                <a:latin typeface="Arial" panose="020B0604020202020204" pitchFamily="34" charset="0"/>
                <a:cs typeface="Arial" panose="020B0604020202020204" pitchFamily="34" charset="0"/>
              </a:rPr>
              <a:t>JUŻ CZASU, ABY OPUŚCIĆ PRZEJAZD, NARAŻAJĄC TYM SAMYM SWOJE ŻYCIE, A TAKŻE ŻYCIE INNYCH!</a:t>
            </a:r>
          </a:p>
          <a:p>
            <a:endParaRPr lang="pl-PL" sz="2400" dirty="0">
              <a:latin typeface="Arial" panose="020B0604020202020204" pitchFamily="34" charset="0"/>
              <a:cs typeface="Arial" panose="020B0604020202020204" pitchFamily="34" charset="0"/>
            </a:endParaRPr>
          </a:p>
          <a:p>
            <a:r>
              <a:rPr lang="pl-PL" sz="2400" dirty="0">
                <a:latin typeface="Arial" panose="020B0604020202020204" pitchFamily="34" charset="0"/>
                <a:cs typeface="Arial" panose="020B0604020202020204" pitchFamily="34" charset="0"/>
              </a:rPr>
              <a:t>W</a:t>
            </a:r>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czasie, który mija od zapalenia się sygnalizacji świetlnej do </a:t>
            </a:r>
            <a:r>
              <a:rPr lang="pl-PL" sz="2400" dirty="0" smtClean="0">
                <a:latin typeface="Arial" panose="020B0604020202020204" pitchFamily="34" charset="0"/>
                <a:cs typeface="Arial" panose="020B0604020202020204" pitchFamily="34" charset="0"/>
              </a:rPr>
              <a:t>opuszczenia rogatek, pociąg </a:t>
            </a:r>
            <a:r>
              <a:rPr lang="pl-PL" sz="2400" dirty="0">
                <a:latin typeface="Arial" panose="020B0604020202020204" pitchFamily="34" charset="0"/>
                <a:cs typeface="Arial" panose="020B0604020202020204" pitchFamily="34" charset="0"/>
              </a:rPr>
              <a:t>jadący z prędkością </a:t>
            </a:r>
            <a:r>
              <a:rPr lang="pl-PL" sz="2400" dirty="0" smtClean="0">
                <a:latin typeface="Arial" panose="020B0604020202020204" pitchFamily="34" charset="0"/>
                <a:cs typeface="Arial" panose="020B0604020202020204" pitchFamily="34" charset="0"/>
              </a:rPr>
              <a:t>160 </a:t>
            </a:r>
            <a:r>
              <a:rPr lang="pl-PL" sz="2400" dirty="0">
                <a:latin typeface="Arial" panose="020B0604020202020204" pitchFamily="34" charset="0"/>
                <a:cs typeface="Arial" panose="020B0604020202020204" pitchFamily="34" charset="0"/>
              </a:rPr>
              <a:t>km/h przebywa drogę 577 </a:t>
            </a:r>
            <a:r>
              <a:rPr lang="pl-PL" sz="2400" dirty="0" smtClean="0">
                <a:latin typeface="Arial" panose="020B0604020202020204" pitchFamily="34" charset="0"/>
                <a:cs typeface="Arial" panose="020B0604020202020204" pitchFamily="34" charset="0"/>
              </a:rPr>
              <a:t>m.</a:t>
            </a:r>
            <a:endParaRPr lang="pl-PL"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64993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Co się dzieje w głowie kierowcy?</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49820" y="1730780"/>
            <a:ext cx="11242180" cy="4339650"/>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zawsze jestem „obecny” (świadomie kontroluję wszystko) </a:t>
            </a:r>
          </a:p>
          <a:p>
            <a:pPr marL="269875"/>
            <a:r>
              <a:rPr lang="pl-PL" sz="2400" dirty="0" smtClean="0">
                <a:latin typeface="Arial" panose="020B0604020202020204" pitchFamily="34" charset="0"/>
                <a:cs typeface="Arial" panose="020B0604020202020204" pitchFamily="34" charset="0"/>
              </a:rPr>
              <a:t>podczas prowadzenia pojazdu?</a:t>
            </a:r>
          </a:p>
          <a:p>
            <a:pPr marL="269875"/>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zdarza mi się „jeździć na pamięć”?</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wykonuję czynności mechanicznie?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niska częstotliwość z jaką poruszają się pociągi na niektórych </a:t>
            </a:r>
            <a:r>
              <a:rPr lang="pl-PL" sz="2400" dirty="0">
                <a:latin typeface="Arial" panose="020B0604020202020204" pitchFamily="34" charset="0"/>
                <a:cs typeface="Arial" panose="020B0604020202020204" pitchFamily="34" charset="0"/>
              </a:rPr>
              <a:t>przejazdach </a:t>
            </a:r>
            <a:endParaRPr lang="pl-PL" sz="2400" dirty="0" smtClean="0">
              <a:latin typeface="Arial" panose="020B0604020202020204" pitchFamily="34" charset="0"/>
              <a:cs typeface="Arial" panose="020B0604020202020204" pitchFamily="34" charset="0"/>
            </a:endParaRPr>
          </a:p>
          <a:p>
            <a:pPr marL="93663"/>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małe prawdopodobieństwo wystąpienia </a:t>
            </a:r>
            <a:r>
              <a:rPr lang="pl-PL" sz="2400" dirty="0" smtClean="0">
                <a:latin typeface="Arial" panose="020B0604020202020204" pitchFamily="34" charset="0"/>
                <a:cs typeface="Arial" panose="020B0604020202020204" pitchFamily="34" charset="0"/>
              </a:rPr>
              <a:t>wypadku) powoduje wzrost chęci </a:t>
            </a:r>
          </a:p>
          <a:p>
            <a:pPr marL="271463"/>
            <a:r>
              <a:rPr lang="pl-PL" sz="2400" dirty="0" smtClean="0">
                <a:latin typeface="Arial" panose="020B0604020202020204" pitchFamily="34" charset="0"/>
                <a:cs typeface="Arial" panose="020B0604020202020204" pitchFamily="34" charset="0"/>
              </a:rPr>
              <a:t>do ryzykowania podczas przekraczania przejazdów kolejowo-drogowych?</a:t>
            </a:r>
          </a:p>
          <a:p>
            <a:pPr marL="357188" indent="-269875">
              <a:buFontTx/>
              <a:buChar char="-"/>
            </a:pPr>
            <a:endParaRPr lang="pl-PL" dirty="0" smtClean="0"/>
          </a:p>
          <a:p>
            <a:r>
              <a:rPr lang="pl-PL" dirty="0" smtClean="0"/>
              <a:t> </a:t>
            </a:r>
            <a:endParaRPr lang="pl-PL" dirty="0"/>
          </a:p>
        </p:txBody>
      </p:sp>
    </p:spTree>
    <p:extLst>
      <p:ext uri="{BB962C8B-B14F-4D97-AF65-F5344CB8AC3E}">
        <p14:creationId xmlns:p14="http://schemas.microsoft.com/office/powerpoint/2010/main" val="36148210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734527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762000" y="1647825"/>
            <a:ext cx="10515600" cy="4351338"/>
          </a:xfrm>
        </p:spPr>
        <p:txBody>
          <a:bodyPr>
            <a:normAutofit fontScale="85000" lnSpcReduction="20000"/>
          </a:bodyPr>
          <a:lstStyle/>
          <a:p>
            <a:pPr algn="just"/>
            <a:r>
              <a:rPr lang="pl-PL" dirty="0" smtClean="0">
                <a:latin typeface="Arial" panose="020B0604020202020204" pitchFamily="34" charset="0"/>
                <a:cs typeface="Arial" panose="020B0604020202020204" pitchFamily="34" charset="0"/>
              </a:rPr>
              <a:t>Art</a:t>
            </a:r>
            <a:r>
              <a:rPr lang="pl-PL" dirty="0">
                <a:latin typeface="Arial" panose="020B0604020202020204" pitchFamily="34" charset="0"/>
                <a:cs typeface="Arial" panose="020B0604020202020204" pitchFamily="34" charset="0"/>
              </a:rPr>
              <a:t>. 28. pkt </a:t>
            </a:r>
            <a:r>
              <a:rPr lang="pl-PL" dirty="0" smtClean="0">
                <a:latin typeface="Arial" panose="020B0604020202020204" pitchFamily="34" charset="0"/>
                <a:cs typeface="Arial" panose="020B0604020202020204" pitchFamily="34" charset="0"/>
              </a:rPr>
              <a:t>1. Prawa o Ruchu </a:t>
            </a:r>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rogowym: </a:t>
            </a:r>
            <a:r>
              <a:rPr lang="pl-PL" dirty="0">
                <a:latin typeface="Arial" panose="020B0604020202020204" pitchFamily="34" charset="0"/>
                <a:cs typeface="Arial" panose="020B0604020202020204" pitchFamily="34" charset="0"/>
              </a:rPr>
              <a:t>„Kierujący pojazdem, zbliżając się do przejazdu kolejowego oraz przejeżdżając przez przejazd, jest obowiązany zachować szczególną ostrożność. Przed wjechaniem na tory jest on obowiązany upewnić się, czy nie zbliża się pojazd szynowy, oraz przedsięwziąć odpowiednie środki ostrożności, zwłaszcza jeżeli wskutek mgły lub z innych powodów przejrzystość powietrza jest zmniejszona</a:t>
            </a:r>
            <a:r>
              <a:rPr lang="pl-PL" dirty="0" smtClean="0">
                <a:latin typeface="Arial" panose="020B0604020202020204" pitchFamily="34" charset="0"/>
                <a:cs typeface="Arial" panose="020B0604020202020204" pitchFamily="34" charset="0"/>
              </a:rPr>
              <a:t>.”</a:t>
            </a:r>
          </a:p>
          <a:p>
            <a:pPr marL="0" indent="0" algn="just">
              <a:buNone/>
            </a:pPr>
            <a:endParaRPr lang="pl-PL" dirty="0" smtClean="0">
              <a:latin typeface="Arial" panose="020B0604020202020204" pitchFamily="34" charset="0"/>
              <a:cs typeface="Arial" panose="020B0604020202020204" pitchFamily="34" charset="0"/>
            </a:endParaRPr>
          </a:p>
          <a:p>
            <a:pPr algn="just"/>
            <a:r>
              <a:rPr lang="pl-PL" dirty="0" smtClean="0">
                <a:latin typeface="Arial" panose="020B0604020202020204" pitchFamily="34" charset="0"/>
                <a:cs typeface="Arial" panose="020B0604020202020204" pitchFamily="34" charset="0"/>
              </a:rPr>
              <a:t>Ponadto </a:t>
            </a:r>
            <a:r>
              <a:rPr lang="pl-PL" dirty="0">
                <a:latin typeface="Arial" panose="020B0604020202020204" pitchFamily="34" charset="0"/>
                <a:cs typeface="Arial" panose="020B0604020202020204" pitchFamily="34" charset="0"/>
              </a:rPr>
              <a:t>Art. 28</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pkt 2. Prawa o </a:t>
            </a:r>
            <a:r>
              <a:rPr lang="pl-PL" dirty="0" smtClean="0">
                <a:latin typeface="Arial" panose="020B0604020202020204" pitchFamily="34" charset="0"/>
                <a:cs typeface="Arial" panose="020B0604020202020204" pitchFamily="34" charset="0"/>
              </a:rPr>
              <a:t>Ruchu Drogowym </a:t>
            </a:r>
            <a:r>
              <a:rPr lang="pl-PL" dirty="0">
                <a:latin typeface="Arial" panose="020B0604020202020204" pitchFamily="34" charset="0"/>
                <a:cs typeface="Arial" panose="020B0604020202020204" pitchFamily="34" charset="0"/>
              </a:rPr>
              <a:t>określa</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Kierujący jest obowiązany prowadzić pojazd z taką prędkością, aby mógł go zatrzymać w bezpiecznym miejscu, gdy nadjeżdża pojazd szynowy lub gdy urządzenie zabezpieczające albo dawany sygnał zabrania wjazdu na przejazd.”</a:t>
            </a:r>
          </a:p>
          <a:p>
            <a:pPr marL="0" indent="0" algn="just">
              <a:buNone/>
            </a:pPr>
            <a:r>
              <a:rPr lang="pl-PL" dirty="0"/>
              <a:t/>
            </a:r>
            <a:br>
              <a:rPr lang="pl-PL" dirty="0"/>
            </a:br>
            <a:endParaRPr lang="pl-PL" dirty="0"/>
          </a:p>
        </p:txBody>
      </p:sp>
    </p:spTree>
    <p:extLst>
      <p:ext uri="{BB962C8B-B14F-4D97-AF65-F5344CB8AC3E}">
        <p14:creationId xmlns:p14="http://schemas.microsoft.com/office/powerpoint/2010/main" val="9719961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Kategorie przejazdów</a:t>
            </a:r>
            <a:endParaRPr lang="pl-PL" dirty="0">
              <a:solidFill>
                <a:schemeClr val="bg1"/>
              </a:solidFill>
              <a:latin typeface="Arial" panose="020B0604020202020204" pitchFamily="34" charset="0"/>
              <a:cs typeface="Arial" panose="020B0604020202020204" pitchFamily="34" charset="0"/>
            </a:endParaRPr>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4227" y="1216152"/>
            <a:ext cx="11219272" cy="4745736"/>
          </a:xfrm>
        </p:spPr>
      </p:pic>
    </p:spTree>
    <p:extLst>
      <p:ext uri="{BB962C8B-B14F-4D97-AF65-F5344CB8AC3E}">
        <p14:creationId xmlns:p14="http://schemas.microsoft.com/office/powerpoint/2010/main" val="16253923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3338569"/>
            <a:ext cx="6079066" cy="456083"/>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A9 – przejazd kolejowy z zaporami</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t>
            </a:r>
            <a:r>
              <a:rPr lang="pl-PL" sz="2000" dirty="0" smtClean="0">
                <a:solidFill>
                  <a:schemeClr val="bg1">
                    <a:lumMod val="50000"/>
                  </a:schemeClr>
                </a:solidFill>
                <a:latin typeface="Arial" panose="020B0604020202020204" pitchFamily="34" charset="0"/>
                <a:cs typeface="Arial" panose="020B0604020202020204" pitchFamily="34" charset="0"/>
              </a:rPr>
              <a:t>a ustawienie i czytelność znaku</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1766411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A10 – przejazd kolejowy bez zapór</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p>
        </p:txBody>
      </p:sp>
    </p:spTree>
    <p:extLst>
      <p:ext uri="{BB962C8B-B14F-4D97-AF65-F5344CB8AC3E}">
        <p14:creationId xmlns:p14="http://schemas.microsoft.com/office/powerpoint/2010/main" val="1625252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2040790"/>
            <a:ext cx="5775960" cy="3577689"/>
          </a:xfrm>
        </p:spPr>
        <p:txBody>
          <a:bodyPr>
            <a:normAutofit fontScale="55000" lnSpcReduction="20000"/>
          </a:bodyPr>
          <a:lstStyle/>
          <a:p>
            <a:pPr marL="0" indent="0" algn="just">
              <a:spcBef>
                <a:spcPts val="600"/>
              </a:spcBef>
              <a:buNone/>
            </a:pPr>
            <a:r>
              <a:rPr lang="pl-PL" sz="3400" dirty="0" smtClean="0">
                <a:latin typeface="Arial" panose="020B0604020202020204" pitchFamily="34" charset="0"/>
                <a:cs typeface="Arial" panose="020B0604020202020204" pitchFamily="34" charset="0"/>
              </a:rPr>
              <a:t>słupki wskaźnikowe:</a:t>
            </a:r>
          </a:p>
          <a:p>
            <a:pPr algn="just">
              <a:spcBef>
                <a:spcPts val="600"/>
              </a:spcBef>
            </a:pPr>
            <a:r>
              <a:rPr lang="pl-PL" sz="3400" dirty="0" smtClean="0">
                <a:latin typeface="Arial" panose="020B0604020202020204" pitchFamily="34" charset="0"/>
                <a:cs typeface="Arial" panose="020B0604020202020204" pitchFamily="34" charset="0"/>
              </a:rPr>
              <a:t>G1a – umieszczany pod znakiem ostrzegawczym</a:t>
            </a:r>
          </a:p>
          <a:p>
            <a:pPr>
              <a:spcBef>
                <a:spcPts val="600"/>
              </a:spcBef>
            </a:pPr>
            <a:r>
              <a:rPr lang="pl-PL" sz="3400" dirty="0" smtClean="0">
                <a:latin typeface="Arial" panose="020B0604020202020204" pitchFamily="34" charset="0"/>
                <a:cs typeface="Arial" panose="020B0604020202020204" pitchFamily="34" charset="0"/>
              </a:rPr>
              <a:t>G1b – umieszczany na 2/3 odległości znaku ostrzegawczego od przejazdu</a:t>
            </a:r>
          </a:p>
          <a:p>
            <a:pPr>
              <a:spcBef>
                <a:spcPts val="600"/>
              </a:spcBef>
            </a:pPr>
            <a:r>
              <a:rPr lang="pl-PL" sz="3400" dirty="0" smtClean="0">
                <a:latin typeface="Arial" panose="020B0604020202020204" pitchFamily="34" charset="0"/>
                <a:cs typeface="Arial" panose="020B0604020202020204" pitchFamily="34" charset="0"/>
              </a:rPr>
              <a:t>G1c – umieszczany na 1/3 odległości </a:t>
            </a:r>
            <a:r>
              <a:rPr lang="pl-PL" sz="3400" dirty="0">
                <a:latin typeface="Arial" panose="020B0604020202020204" pitchFamily="34" charset="0"/>
                <a:cs typeface="Arial" panose="020B0604020202020204" pitchFamily="34" charset="0"/>
              </a:rPr>
              <a:t>znaku ostrzegawczego od </a:t>
            </a:r>
            <a:r>
              <a:rPr lang="pl-PL" sz="3400" dirty="0" smtClean="0">
                <a:latin typeface="Arial" panose="020B0604020202020204" pitchFamily="34" charset="0"/>
                <a:cs typeface="Arial" panose="020B0604020202020204" pitchFamily="34" charset="0"/>
              </a:rPr>
              <a:t>przejazdu</a:t>
            </a:r>
          </a:p>
          <a:p>
            <a:pPr algn="just">
              <a:spcBef>
                <a:spcPts val="600"/>
              </a:spcBef>
              <a:spcAft>
                <a:spcPts val="1200"/>
              </a:spcAft>
            </a:pPr>
            <a:r>
              <a:rPr lang="pl-PL" sz="3400" dirty="0" smtClean="0">
                <a:latin typeface="Arial" panose="020B0604020202020204" pitchFamily="34" charset="0"/>
                <a:cs typeface="Arial" panose="020B0604020202020204" pitchFamily="34" charset="0"/>
              </a:rPr>
              <a:t>G1d, e, f – umieszczane analogicznie jak słupki G1a, b, c, po lewej stronie, na drodze </a:t>
            </a:r>
            <a:br>
              <a:rPr lang="pl-PL" sz="3400" dirty="0" smtClean="0">
                <a:latin typeface="Arial" panose="020B0604020202020204" pitchFamily="34" charset="0"/>
                <a:cs typeface="Arial" panose="020B0604020202020204" pitchFamily="34" charset="0"/>
              </a:rPr>
            </a:br>
            <a:r>
              <a:rPr lang="pl-PL" sz="3400" dirty="0" smtClean="0">
                <a:latin typeface="Arial" panose="020B0604020202020204" pitchFamily="34" charset="0"/>
                <a:cs typeface="Arial" panose="020B0604020202020204" pitchFamily="34" charset="0"/>
              </a:rPr>
              <a:t>o dozwolonej prędkości &gt;60km/h</a:t>
            </a:r>
            <a:r>
              <a:rPr lang="pl-PL" sz="3400" dirty="0">
                <a:latin typeface="Arial" panose="020B0604020202020204" pitchFamily="34" charset="0"/>
                <a:cs typeface="Arial" panose="020B0604020202020204" pitchFamily="34" charset="0"/>
              </a:rPr>
              <a:t>, w przypadku widoczności przejazdu z odległości mniejszej niż 100 </a:t>
            </a:r>
            <a:r>
              <a:rPr lang="pl-PL" sz="3400" dirty="0" smtClean="0">
                <a:latin typeface="Arial" panose="020B0604020202020204" pitchFamily="34" charset="0"/>
                <a:cs typeface="Arial" panose="020B0604020202020204" pitchFamily="34" charset="0"/>
              </a:rPr>
              <a:t>metrów lub na drodze jednokierunkowej</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za ustawienie i czytelność znaków</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odpowiada zarządca </a:t>
            </a:r>
            <a:r>
              <a:rPr lang="pl-PL" sz="3600" dirty="0" smtClean="0">
                <a:solidFill>
                  <a:schemeClr val="bg1">
                    <a:lumMod val="50000"/>
                  </a:schemeClr>
                </a:solidFill>
                <a:latin typeface="Arial" panose="020B0604020202020204" pitchFamily="34" charset="0"/>
                <a:cs typeface="Arial" panose="020B0604020202020204" pitchFamily="34" charset="0"/>
              </a:rPr>
              <a:t>drogi</a:t>
            </a:r>
            <a:endParaRPr lang="pl-PL" dirty="0">
              <a:latin typeface="Ubuntu" panose="020B050403060203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575" y="2797942"/>
            <a:ext cx="4305689" cy="2074676"/>
          </a:xfrm>
          <a:prstGeom prst="rect">
            <a:avLst/>
          </a:prstGeom>
        </p:spPr>
      </p:pic>
      <p:sp>
        <p:nvSpPr>
          <p:cNvPr id="6" name="pole tekstowe 5"/>
          <p:cNvSpPr txBox="1"/>
          <p:nvPr/>
        </p:nvSpPr>
        <p:spPr>
          <a:xfrm>
            <a:off x="34882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G1a</a:t>
            </a:r>
            <a:endParaRPr lang="pl-PL" dirty="0">
              <a:latin typeface="Arial" panose="020B0604020202020204" pitchFamily="34" charset="0"/>
              <a:cs typeface="Arial" panose="020B0604020202020204" pitchFamily="34" charset="0"/>
            </a:endParaRPr>
          </a:p>
        </p:txBody>
      </p:sp>
      <p:sp>
        <p:nvSpPr>
          <p:cNvPr id="7" name="pole tekstowe 6"/>
          <p:cNvSpPr txBox="1"/>
          <p:nvPr/>
        </p:nvSpPr>
        <p:spPr>
          <a:xfrm>
            <a:off x="41038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G1b</a:t>
            </a:r>
            <a:endParaRPr lang="pl-PL" dirty="0">
              <a:latin typeface="Arial" panose="020B0604020202020204" pitchFamily="34" charset="0"/>
              <a:cs typeface="Arial" panose="020B0604020202020204" pitchFamily="34" charset="0"/>
            </a:endParaRPr>
          </a:p>
        </p:txBody>
      </p:sp>
      <p:sp>
        <p:nvSpPr>
          <p:cNvPr id="8" name="pole tekstowe 7"/>
          <p:cNvSpPr txBox="1"/>
          <p:nvPr/>
        </p:nvSpPr>
        <p:spPr>
          <a:xfrm>
            <a:off x="4758898" y="4982949"/>
            <a:ext cx="60785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G1c</a:t>
            </a:r>
            <a:endParaRPr lang="pl-PL" dirty="0">
              <a:latin typeface="Arial" panose="020B0604020202020204" pitchFamily="34" charset="0"/>
              <a:cs typeface="Arial" panose="020B0604020202020204" pitchFamily="34" charset="0"/>
            </a:endParaRPr>
          </a:p>
        </p:txBody>
      </p:sp>
      <p:sp>
        <p:nvSpPr>
          <p:cNvPr id="9" name="pole tekstowe 8"/>
          <p:cNvSpPr txBox="1"/>
          <p:nvPr/>
        </p:nvSpPr>
        <p:spPr>
          <a:xfrm>
            <a:off x="11253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G1d</a:t>
            </a:r>
            <a:endParaRPr lang="pl-PL" dirty="0">
              <a:latin typeface="Arial" panose="020B0604020202020204" pitchFamily="34" charset="0"/>
              <a:cs typeface="Arial" panose="020B0604020202020204" pitchFamily="34" charset="0"/>
            </a:endParaRPr>
          </a:p>
        </p:txBody>
      </p:sp>
      <p:sp>
        <p:nvSpPr>
          <p:cNvPr id="10" name="pole tekstowe 9"/>
          <p:cNvSpPr txBox="1"/>
          <p:nvPr/>
        </p:nvSpPr>
        <p:spPr>
          <a:xfrm>
            <a:off x="17409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G1e</a:t>
            </a:r>
            <a:endParaRPr lang="pl-PL" dirty="0">
              <a:latin typeface="Arial" panose="020B0604020202020204" pitchFamily="34" charset="0"/>
              <a:cs typeface="Arial" panose="020B0604020202020204" pitchFamily="34" charset="0"/>
            </a:endParaRPr>
          </a:p>
        </p:txBody>
      </p:sp>
      <p:sp>
        <p:nvSpPr>
          <p:cNvPr id="11" name="pole tekstowe 10"/>
          <p:cNvSpPr txBox="1"/>
          <p:nvPr/>
        </p:nvSpPr>
        <p:spPr>
          <a:xfrm>
            <a:off x="2395998" y="4982949"/>
            <a:ext cx="55976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G1f</a:t>
            </a:r>
            <a:endParaRPr lang="pl-PL" dirty="0">
              <a:latin typeface="Arial" panose="020B0604020202020204" pitchFamily="34" charset="0"/>
              <a:cs typeface="Arial" panose="020B0604020202020204" pitchFamily="34" charset="0"/>
            </a:endParaRPr>
          </a:p>
        </p:txBody>
      </p:sp>
      <p:sp>
        <p:nvSpPr>
          <p:cNvPr id="12" name="Równoległobok 11"/>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801833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2091265" y="4064324"/>
            <a:ext cx="4007783" cy="457200"/>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B20 – STOP</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a:t>
            </a:r>
            <a:r>
              <a:rPr lang="pl-PL" sz="2000" dirty="0" smtClean="0">
                <a:solidFill>
                  <a:schemeClr val="bg1">
                    <a:lumMod val="50000"/>
                  </a:schemeClr>
                </a:solidFill>
                <a:latin typeface="Arial" panose="020B0604020202020204" pitchFamily="34" charset="0"/>
                <a:cs typeface="Arial" panose="020B0604020202020204" pitchFamily="34" charset="0"/>
              </a:rPr>
              <a:t>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5" name="Równoległobok 4"/>
          <p:cNvSpPr/>
          <p:nvPr/>
        </p:nvSpPr>
        <p:spPr>
          <a:xfrm>
            <a:off x="1591732"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0375" y="1654942"/>
            <a:ext cx="2074676" cy="2074676"/>
          </a:xfrm>
          <a:prstGeom prst="rect">
            <a:avLst/>
          </a:prstGeom>
          <a:effectLst>
            <a:outerShdw blurRad="63500" sx="102000" sy="102000" algn="ctr" rotWithShape="0">
              <a:prstClr val="black">
                <a:alpha val="40000"/>
              </a:prstClr>
            </a:outerShdw>
          </a:effectLst>
        </p:spPr>
      </p:pic>
      <p:pic>
        <p:nvPicPr>
          <p:cNvPr id="7" name="Picture 4" descr="C:\Documents and Settings\Paulina Pawłowska\Pulpit\sygnalizator_drogowy_sdk2.jpg"/>
          <p:cNvPicPr>
            <a:picLocks noChangeAspect="1" noChangeArrowheads="1"/>
          </p:cNvPicPr>
          <p:nvPr/>
        </p:nvPicPr>
        <p:blipFill rotWithShape="1">
          <a:blip r:embed="rId3">
            <a:extLst>
              <a:ext uri="{28A0092B-C50C-407E-A947-70E740481C1C}">
                <a14:useLocalDpi xmlns:a14="http://schemas.microsoft.com/office/drawing/2010/main" val="0"/>
              </a:ext>
            </a:extLst>
          </a:blip>
          <a:srcRect b="34534"/>
          <a:stretch/>
        </p:blipFill>
        <p:spPr bwMode="auto">
          <a:xfrm>
            <a:off x="7083474" y="1297573"/>
            <a:ext cx="1943100" cy="245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031086"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8"/>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966124"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rostokąt 3"/>
          <p:cNvSpPr/>
          <p:nvPr/>
        </p:nvSpPr>
        <p:spPr>
          <a:xfrm>
            <a:off x="5291667" y="2633133"/>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 name="Prostokąt 9"/>
          <p:cNvSpPr/>
          <p:nvPr/>
        </p:nvSpPr>
        <p:spPr>
          <a:xfrm>
            <a:off x="5291667" y="3037736"/>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 name="Równoległobok 10"/>
          <p:cNvSpPr/>
          <p:nvPr/>
        </p:nvSpPr>
        <p:spPr>
          <a:xfrm>
            <a:off x="6907383"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2" name="Symbol zastępczy zawartości 2"/>
          <p:cNvSpPr txBox="1">
            <a:spLocks/>
          </p:cNvSpPr>
          <p:nvPr/>
        </p:nvSpPr>
        <p:spPr>
          <a:xfrm>
            <a:off x="7406916" y="4066702"/>
            <a:ext cx="4169388" cy="1575146"/>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l-PL" sz="9600" dirty="0" smtClean="0">
                <a:latin typeface="Arial" panose="020B0604020202020204" pitchFamily="34" charset="0"/>
                <a:cs typeface="Arial" panose="020B0604020202020204" pitchFamily="34" charset="0"/>
              </a:rPr>
              <a:t>sygnalizacja przejazdowa</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odpowiadają </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PKP Polskie Linie Kolejowe S.A.</a:t>
            </a:r>
          </a:p>
        </p:txBody>
      </p:sp>
    </p:spTree>
    <p:extLst>
      <p:ext uri="{BB962C8B-B14F-4D97-AF65-F5344CB8AC3E}">
        <p14:creationId xmlns:p14="http://schemas.microsoft.com/office/powerpoint/2010/main" val="33955845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cTn>
                              </p:par>
                              <p:par>
                                <p:cTn id="8" presetID="26" presetClass="emph" presetSubtype="0" repeatCount="indefinite" fill="hold" nodeType="withEffect">
                                  <p:stCondLst>
                                    <p:cond delay="500"/>
                                  </p:stCondLst>
                                  <p:childTnLst>
                                    <p:animEffect transition="out" filter="fade">
                                      <p:cBhvr>
                                        <p:cTn id="9" dur="1000" tmFilter="0, 0; .2, .5; .8, .5; 1, 0"/>
                                        <p:tgtEl>
                                          <p:spTgt spid="9"/>
                                        </p:tgtEl>
                                      </p:cBhvr>
                                    </p:animEffect>
                                    <p:animScale>
                                      <p:cBhvr>
                                        <p:cTn id="10" dur="50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5253</TotalTime>
  <Words>1776</Words>
  <Application>Microsoft Office PowerPoint</Application>
  <PresentationFormat>Panoramiczny</PresentationFormat>
  <Paragraphs>345</Paragraphs>
  <Slides>37</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37</vt:i4>
      </vt:variant>
    </vt:vector>
  </HeadingPairs>
  <TitlesOfParts>
    <vt:vector size="45" baseType="lpstr">
      <vt:lpstr>Arial</vt:lpstr>
      <vt:lpstr>Calibri</vt:lpstr>
      <vt:lpstr>Calibri Light</vt:lpstr>
      <vt:lpstr>Courier New</vt:lpstr>
      <vt:lpstr>inherit</vt:lpstr>
      <vt:lpstr>Ubuntu</vt:lpstr>
      <vt:lpstr>Wingdings</vt:lpstr>
      <vt:lpstr>Motyw pakietu Office</vt:lpstr>
      <vt:lpstr>Prezentacja programu PowerPoint</vt:lpstr>
      <vt:lpstr>Przejazdy kolejowo-drogowe w Krakowie</vt:lpstr>
      <vt:lpstr>Przejazd kolejowo-drogowy</vt:lpstr>
      <vt:lpstr>Przejazd kolejowo-drogowy</vt:lpstr>
      <vt:lpstr>Kategorie przejazdów</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Zabezpieczenia występujące przed przejazdami</vt:lpstr>
      <vt:lpstr>Pociąg a samochód</vt:lpstr>
      <vt:lpstr>Statystyki</vt:lpstr>
      <vt:lpstr>Statystyki</vt:lpstr>
      <vt:lpstr>Statystyki</vt:lpstr>
      <vt:lpstr>Statystyki</vt:lpstr>
      <vt:lpstr>Statystyki</vt:lpstr>
      <vt:lpstr>Statystyki</vt:lpstr>
      <vt:lpstr>Testy egzaminacyjne</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10 niewłaściwych zachowań kierowców</vt:lpstr>
      <vt:lpstr>Pożądane zachowania kierowców</vt:lpstr>
      <vt:lpstr>Zachowania w grupie kierowców na przejeździe</vt:lpstr>
      <vt:lpstr>Zasada ograniczonego zaufania</vt:lpstr>
      <vt:lpstr>Zasada działania przejazdu kat. B</vt:lpstr>
      <vt:lpstr>Co się dzieje w głowie kierowcy?</vt:lpstr>
      <vt:lpstr>Prezentacja programu PowerPoint</vt:lpstr>
    </vt:vector>
  </TitlesOfParts>
  <Company>PKP PLK 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Górski Damian</dc:creator>
  <cp:lastModifiedBy>Górski Damian</cp:lastModifiedBy>
  <cp:revision>246</cp:revision>
  <dcterms:created xsi:type="dcterms:W3CDTF">2016-07-20T14:01:06Z</dcterms:created>
  <dcterms:modified xsi:type="dcterms:W3CDTF">2017-12-04T14:28:16Z</dcterms:modified>
</cp:coreProperties>
</file>