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57" r:id="rId4"/>
    <p:sldId id="258" r:id="rId5"/>
    <p:sldId id="259" r:id="rId6"/>
    <p:sldId id="260" r:id="rId7"/>
    <p:sldId id="263" r:id="rId8"/>
    <p:sldId id="264" r:id="rId9"/>
    <p:sldId id="265" r:id="rId10"/>
    <p:sldId id="266" r:id="rId11"/>
    <p:sldId id="267" r:id="rId12"/>
    <p:sldId id="268" r:id="rId13"/>
    <p:sldId id="269" r:id="rId14"/>
    <p:sldId id="261" r:id="rId15"/>
    <p:sldId id="286" r:id="rId16"/>
    <p:sldId id="287" r:id="rId17"/>
    <p:sldId id="289" r:id="rId18"/>
    <p:sldId id="290" r:id="rId19"/>
    <p:sldId id="291" r:id="rId20"/>
    <p:sldId id="292" r:id="rId21"/>
    <p:sldId id="303" r:id="rId22"/>
    <p:sldId id="304" r:id="rId23"/>
    <p:sldId id="305" r:id="rId24"/>
    <p:sldId id="306" r:id="rId25"/>
    <p:sldId id="307" r:id="rId26"/>
    <p:sldId id="308" r:id="rId27"/>
    <p:sldId id="309" r:id="rId28"/>
    <p:sldId id="310" r:id="rId29"/>
    <p:sldId id="311" r:id="rId30"/>
    <p:sldId id="312" r:id="rId31"/>
    <p:sldId id="279" r:id="rId32"/>
    <p:sldId id="280" r:id="rId33"/>
    <p:sldId id="281" r:id="rId34"/>
    <p:sldId id="282" r:id="rId35"/>
    <p:sldId id="283" r:id="rId36"/>
    <p:sldId id="284" r:id="rId37"/>
    <p:sldId id="302"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4660"/>
  </p:normalViewPr>
  <p:slideViewPr>
    <p:cSldViewPr snapToGrid="0">
      <p:cViewPr varScale="1">
        <p:scale>
          <a:sx n="67" d="100"/>
          <a:sy n="67" d="100"/>
        </p:scale>
        <p:origin x="420" y="68"/>
      </p:cViewPr>
      <p:guideLst>
        <p:guide orient="horz" pos="2160"/>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wielkopolskie!$Q$51:$W$51</c:f>
              <c:numCache>
                <c:formatCode>General</c:formatCode>
                <c:ptCount val="7"/>
                <c:pt idx="0">
                  <c:v>257</c:v>
                </c:pt>
                <c:pt idx="1">
                  <c:v>205</c:v>
                </c:pt>
                <c:pt idx="2">
                  <c:v>224</c:v>
                </c:pt>
                <c:pt idx="3">
                  <c:v>211</c:v>
                </c:pt>
                <c:pt idx="4">
                  <c:v>177</c:v>
                </c:pt>
                <c:pt idx="5">
                  <c:v>155</c:v>
                </c:pt>
                <c:pt idx="6">
                  <c:v>173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wielkopolskie!$Q$52:$W$52</c:f>
              <c:numCache>
                <c:formatCode>General</c:formatCode>
                <c:ptCount val="7"/>
                <c:pt idx="0">
                  <c:v>289</c:v>
                </c:pt>
                <c:pt idx="1">
                  <c:v>240</c:v>
                </c:pt>
                <c:pt idx="2">
                  <c:v>257</c:v>
                </c:pt>
                <c:pt idx="3">
                  <c:v>231</c:v>
                </c:pt>
                <c:pt idx="4">
                  <c:v>200</c:v>
                </c:pt>
                <c:pt idx="5">
                  <c:v>186</c:v>
                </c:pt>
                <c:pt idx="6">
                  <c:v>200</c:v>
                </c:pt>
              </c:numCache>
            </c:numRef>
          </c:val>
          <c:smooth val="0"/>
        </c:ser>
        <c:dLbls>
          <c:showLegendKey val="0"/>
          <c:showVal val="0"/>
          <c:showCatName val="0"/>
          <c:showSerName val="0"/>
          <c:showPercent val="0"/>
          <c:showBubbleSize val="0"/>
        </c:dLbls>
        <c:smooth val="0"/>
        <c:axId val="289760184"/>
        <c:axId val="289760576"/>
      </c:lineChart>
      <c:catAx>
        <c:axId val="289760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89760576"/>
        <c:crosses val="autoZero"/>
        <c:auto val="1"/>
        <c:lblAlgn val="ctr"/>
        <c:lblOffset val="100"/>
        <c:noMultiLvlLbl val="0"/>
      </c:catAx>
      <c:valAx>
        <c:axId val="289760576"/>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89760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9183133649493676E-2"/>
          <c:w val="0.90286351706036749"/>
          <c:h val="0.84387696076122298"/>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świętokrzyskie!$E$54:$K$54</c:f>
              <c:numCache>
                <c:formatCode>General</c:formatCode>
                <c:ptCount val="7"/>
                <c:pt idx="0">
                  <c:v>3</c:v>
                </c:pt>
                <c:pt idx="1">
                  <c:v>3</c:v>
                </c:pt>
                <c:pt idx="2">
                  <c:v>2</c:v>
                </c:pt>
                <c:pt idx="3">
                  <c:v>2</c:v>
                </c:pt>
                <c:pt idx="4">
                  <c:v>3</c:v>
                </c:pt>
                <c:pt idx="5">
                  <c:v>2</c:v>
                </c:pt>
                <c:pt idx="6">
                  <c:v>2</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świętokrzyskie!$E$55:$K$55</c:f>
              <c:numCache>
                <c:formatCode>General</c:formatCode>
                <c:ptCount val="7"/>
                <c:pt idx="0">
                  <c:v>2</c:v>
                </c:pt>
                <c:pt idx="1">
                  <c:v>2</c:v>
                </c:pt>
                <c:pt idx="2">
                  <c:v>1</c:v>
                </c:pt>
                <c:pt idx="3">
                  <c:v>2</c:v>
                </c:pt>
                <c:pt idx="4">
                  <c:v>1</c:v>
                </c:pt>
                <c:pt idx="5">
                  <c:v>2</c:v>
                </c:pt>
                <c:pt idx="6">
                  <c:v>2</c:v>
                </c:pt>
              </c:numCache>
            </c:numRef>
          </c:val>
          <c:smooth val="0"/>
        </c:ser>
        <c:dLbls>
          <c:showLegendKey val="0"/>
          <c:showVal val="0"/>
          <c:showCatName val="0"/>
          <c:showSerName val="0"/>
          <c:showPercent val="0"/>
          <c:showBubbleSize val="0"/>
        </c:dLbls>
        <c:smooth val="0"/>
        <c:axId val="291524896"/>
        <c:axId val="291525288"/>
      </c:lineChart>
      <c:catAx>
        <c:axId val="291524896"/>
        <c:scaling>
          <c:orientation val="minMax"/>
        </c:scaling>
        <c:delete val="1"/>
        <c:axPos val="b"/>
        <c:numFmt formatCode="General" sourceLinked="1"/>
        <c:majorTickMark val="none"/>
        <c:minorTickMark val="none"/>
        <c:tickLblPos val="nextTo"/>
        <c:crossAx val="291525288"/>
        <c:crosses val="autoZero"/>
        <c:auto val="1"/>
        <c:lblAlgn val="ctr"/>
        <c:lblOffset val="100"/>
        <c:noMultiLvlLbl val="0"/>
      </c:catAx>
      <c:valAx>
        <c:axId val="291525288"/>
        <c:scaling>
          <c:orientation val="minMax"/>
          <c:max val="25"/>
        </c:scaling>
        <c:delete val="1"/>
        <c:axPos val="l"/>
        <c:numFmt formatCode="General" sourceLinked="1"/>
        <c:majorTickMark val="none"/>
        <c:minorTickMark val="none"/>
        <c:tickLblPos val="nextTo"/>
        <c:crossAx val="291524896"/>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wielkopolskie!$P$57</c:f>
              <c:strCache>
                <c:ptCount val="1"/>
                <c:pt idx="0">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wielkopolskie!$Q$57:$W$57</c:f>
              <c:numCache>
                <c:formatCode>General</c:formatCode>
                <c:ptCount val="7"/>
                <c:pt idx="0">
                  <c:v>46</c:v>
                </c:pt>
                <c:pt idx="1">
                  <c:v>46</c:v>
                </c:pt>
                <c:pt idx="2">
                  <c:v>27</c:v>
                </c:pt>
                <c:pt idx="3">
                  <c:v>31</c:v>
                </c:pt>
                <c:pt idx="4">
                  <c:v>21</c:v>
                </c:pt>
                <c:pt idx="5">
                  <c:v>34</c:v>
                </c:pt>
                <c:pt idx="6">
                  <c:v>30</c:v>
                </c:pt>
              </c:numCache>
            </c:numRef>
          </c:val>
          <c:smooth val="0"/>
        </c:ser>
        <c:ser>
          <c:idx val="1"/>
          <c:order val="1"/>
          <c:tx>
            <c:strRef>
              <c:f>wielkopolskie!$P$58</c:f>
              <c:strCache>
                <c:ptCount val="1"/>
                <c:pt idx="0">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wielkopolskie!$Q$58:$W$58</c:f>
              <c:numCache>
                <c:formatCode>General</c:formatCode>
                <c:ptCount val="7"/>
                <c:pt idx="0">
                  <c:v>56</c:v>
                </c:pt>
                <c:pt idx="1">
                  <c:v>51</c:v>
                </c:pt>
                <c:pt idx="2">
                  <c:v>36</c:v>
                </c:pt>
                <c:pt idx="3">
                  <c:v>36</c:v>
                </c:pt>
                <c:pt idx="4">
                  <c:v>24</c:v>
                </c:pt>
                <c:pt idx="5">
                  <c:v>40</c:v>
                </c:pt>
                <c:pt idx="6">
                  <c:v>37</c:v>
                </c:pt>
              </c:numCache>
            </c:numRef>
          </c:val>
          <c:smooth val="0"/>
        </c:ser>
        <c:ser>
          <c:idx val="2"/>
          <c:order val="2"/>
          <c:spPr>
            <a:ln w="28575" cap="rnd">
              <a:solidFill>
                <a:schemeClr val="accent3"/>
              </a:solidFill>
              <a:round/>
            </a:ln>
            <a:effectLst/>
          </c:spPr>
          <c:marker>
            <c:symbol val="none"/>
          </c:marker>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wielkopolskie!$Q$54</c:f>
              <c:numCache>
                <c:formatCode>General</c:formatCode>
                <c:ptCount val="1"/>
                <c:pt idx="0">
                  <c:v>0</c:v>
                </c:pt>
              </c:numCache>
            </c:numRef>
          </c:val>
          <c:smooth val="0"/>
        </c:ser>
        <c:dLbls>
          <c:showLegendKey val="0"/>
          <c:showVal val="0"/>
          <c:showCatName val="0"/>
          <c:showSerName val="0"/>
          <c:showPercent val="0"/>
          <c:showBubbleSize val="0"/>
        </c:dLbls>
        <c:smooth val="0"/>
        <c:axId val="291526464"/>
        <c:axId val="291520192"/>
      </c:lineChart>
      <c:catAx>
        <c:axId val="29152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1520192"/>
        <c:crosses val="autoZero"/>
        <c:auto val="1"/>
        <c:lblAlgn val="ctr"/>
        <c:lblOffset val="100"/>
        <c:noMultiLvlLbl val="0"/>
      </c:catAx>
      <c:valAx>
        <c:axId val="29152019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1526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2"/>
        <c:delete val="1"/>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wielkopolskie!$Q$65:$W$65</c:f>
              <c:numCache>
                <c:formatCode>General</c:formatCode>
                <c:ptCount val="7"/>
                <c:pt idx="0">
                  <c:v>52</c:v>
                </c:pt>
                <c:pt idx="1">
                  <c:v>62</c:v>
                </c:pt>
                <c:pt idx="2">
                  <c:v>59</c:v>
                </c:pt>
                <c:pt idx="3">
                  <c:v>49</c:v>
                </c:pt>
                <c:pt idx="4">
                  <c:v>42</c:v>
                </c:pt>
                <c:pt idx="5">
                  <c:v>53</c:v>
                </c:pt>
                <c:pt idx="6">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wielkopolskie!$Q$66:$W$66</c:f>
              <c:numCache>
                <c:formatCode>General</c:formatCode>
                <c:ptCount val="7"/>
                <c:pt idx="0">
                  <c:v>29</c:v>
                </c:pt>
                <c:pt idx="1">
                  <c:v>32</c:v>
                </c:pt>
                <c:pt idx="2">
                  <c:v>37</c:v>
                </c:pt>
                <c:pt idx="3">
                  <c:v>36</c:v>
                </c:pt>
                <c:pt idx="4">
                  <c:v>24</c:v>
                </c:pt>
                <c:pt idx="5">
                  <c:v>33</c:v>
                </c:pt>
                <c:pt idx="6">
                  <c:v>30</c:v>
                </c:pt>
              </c:numCache>
            </c:numRef>
          </c:val>
          <c:smooth val="0"/>
        </c:ser>
        <c:dLbls>
          <c:showLegendKey val="0"/>
          <c:showVal val="0"/>
          <c:showCatName val="0"/>
          <c:showSerName val="0"/>
          <c:showPercent val="0"/>
          <c:showBubbleSize val="0"/>
        </c:dLbls>
        <c:smooth val="0"/>
        <c:axId val="291521760"/>
        <c:axId val="291526856"/>
      </c:lineChart>
      <c:catAx>
        <c:axId val="29152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291526856"/>
        <c:crosses val="autoZero"/>
        <c:auto val="1"/>
        <c:lblAlgn val="ctr"/>
        <c:lblOffset val="100"/>
        <c:noMultiLvlLbl val="0"/>
      </c:catAx>
      <c:valAx>
        <c:axId val="29152685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152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zachodniopomorskim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2879269072887617"/>
                  <c:y val="6.172140505889346E-2"/>
                </c:manualLayout>
              </c:layout>
              <c:tx>
                <c:rich>
                  <a:bodyPr/>
                  <a:lstStyle/>
                  <a:p>
                    <a:r>
                      <a:rPr lang="en-US" dirty="0" smtClean="0"/>
                      <a:t>729 </a:t>
                    </a:r>
                    <a:r>
                      <a:rPr lang="en-US" dirty="0" err="1" smtClean="0"/>
                      <a:t>szt</a:t>
                    </a:r>
                    <a:endParaRPr lang="en-US" dirty="0" smtClean="0"/>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zachodniopomorskie</c:v>
                </c:pt>
                <c:pt idx="1">
                  <c:v>pozostałe województwa</c:v>
                </c:pt>
              </c:strCache>
            </c:strRef>
          </c:cat>
          <c:val>
            <c:numRef>
              <c:f>Arkusz1!$P$26:$P$27</c:f>
              <c:numCache>
                <c:formatCode>General</c:formatCode>
                <c:ptCount val="2"/>
                <c:pt idx="0">
                  <c:v>729</c:v>
                </c:pt>
                <c:pt idx="1">
                  <c:v>13272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zachodniopomorskim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2016 roku</a:t>
            </a:r>
          </a:p>
          <a:p>
            <a:pPr>
              <a:defRPr sz="1800" b="1">
                <a:latin typeface="Arial" panose="020B0604020202020204" pitchFamily="34" charset="0"/>
                <a:cs typeface="Arial" panose="020B0604020202020204" pitchFamily="34" charset="0"/>
              </a:defRPr>
            </a:pPr>
            <a:endParaRPr lang="pl-PL" sz="1800" b="1" dirty="0">
              <a:latin typeface="Arial" panose="020B0604020202020204" pitchFamily="34" charset="0"/>
              <a:cs typeface="Arial" panose="020B0604020202020204" pitchFamily="34" charset="0"/>
            </a:endParaRPr>
          </a:p>
        </c:rich>
      </c:tx>
      <c:layout>
        <c:manualLayout>
          <c:xMode val="edge"/>
          <c:yMode val="edge"/>
          <c:x val="0.22340552659773585"/>
          <c:y val="2.92023392530026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extLst>
            </c:dLbl>
            <c:dLbl>
              <c:idx val="1"/>
              <c:layout>
                <c:manualLayout>
                  <c:x val="-0.13176897080133895"/>
                  <c:y val="-4.3555365642413142E-2"/>
                </c:manualLayout>
              </c:layout>
              <c:tx>
                <c:rich>
                  <a:bodyPr/>
                  <a:lstStyle/>
                  <a:p>
                    <a:fld id="{A63A6A8F-2911-4F30-8159-0EA71E7BE10F}" type="VALUE">
                      <a:rPr lang="en-US" sz="1800"/>
                      <a:pPr/>
                      <a:t>[WARTOŚĆ]</a:t>
                    </a:fld>
                    <a:r>
                      <a:rPr lang="en-US" sz="1800" baseline="0"/>
                      <a:t>; </a:t>
                    </a:r>
                    <a:fld id="{8C486999-A7FF-4E34-801D-9997B760C104}" type="PERCENTAGE">
                      <a:rPr lang="en-US" sz="1800" baseline="0"/>
                      <a:pPr/>
                      <a:t>[PROCENTOWE]</a:t>
                    </a:fld>
                    <a:endParaRPr lang="en-US" sz="1800"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lubuskie</c:v>
                </c:pt>
                <c:pt idx="1">
                  <c:v>pozostałe województwa</c:v>
                </c:pt>
              </c:strCache>
            </c:strRef>
          </c:cat>
          <c:val>
            <c:numRef>
              <c:f>wielkopolskie!$U$25:$U$26</c:f>
              <c:numCache>
                <c:formatCode>General</c:formatCode>
                <c:ptCount val="2"/>
                <c:pt idx="0">
                  <c:v>8</c:v>
                </c:pt>
                <c:pt idx="1">
                  <c:v>192</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lubuskie</c:v>
                </c:pt>
                <c:pt idx="1">
                  <c:v>pozostałe województwa</c:v>
                </c:pt>
              </c:strCache>
            </c:strRef>
          </c:cat>
          <c:val>
            <c:numRef>
              <c:f>wielkopolskie!$V$25:$V$26</c:f>
              <c:numCache>
                <c:formatCode>General</c:formatCode>
                <c:ptCount val="2"/>
                <c:pt idx="0">
                  <c:v>3.9800995024875621E-2</c:v>
                </c:pt>
                <c:pt idx="1">
                  <c:v>0.95522388059701491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zachodniopomorskim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2014-2016</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świętokrzyskie!$AB$8:$AB$10</c:f>
              <c:numCache>
                <c:formatCode>General</c:formatCode>
                <c:ptCount val="3"/>
                <c:pt idx="0">
                  <c:v>1</c:v>
                </c:pt>
                <c:pt idx="1">
                  <c:v>1</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świętokrzyskie!$AC$8:$AC$10</c:f>
              <c:numCache>
                <c:formatCode>General</c:formatCode>
                <c:ptCount val="3"/>
                <c:pt idx="0">
                  <c:v>3</c:v>
                </c:pt>
                <c:pt idx="1">
                  <c:v>2</c:v>
                </c:pt>
                <c:pt idx="2">
                  <c:v>2</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3.5285285702457802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świętokrzyskie!$AD$8:$AD$10</c:f>
              <c:numCache>
                <c:formatCode>General</c:formatCode>
                <c:ptCount val="3"/>
                <c:pt idx="0">
                  <c:v>7</c:v>
                </c:pt>
                <c:pt idx="1">
                  <c:v>11</c:v>
                </c:pt>
                <c:pt idx="2">
                  <c:v>6</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291522936"/>
        <c:axId val="291524112"/>
        <c:axId val="0"/>
      </c:bar3DChart>
      <c:catAx>
        <c:axId val="291522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1524112"/>
        <c:crosses val="autoZero"/>
        <c:auto val="1"/>
        <c:lblAlgn val="ctr"/>
        <c:lblOffset val="100"/>
        <c:noMultiLvlLbl val="0"/>
      </c:catAx>
      <c:valAx>
        <c:axId val="29152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152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zachodniopomorskim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7.64455777194441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7.8472417156055849E-17"/>
                  <c:y val="-0.10550245580383825"/>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16829502672682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świętokrzyskie!$AA$19:$AA$25</c:f>
              <c:numCache>
                <c:formatCode>General</c:formatCode>
                <c:ptCount val="7"/>
                <c:pt idx="0">
                  <c:v>6</c:v>
                </c:pt>
                <c:pt idx="1">
                  <c:v>13</c:v>
                </c:pt>
                <c:pt idx="2">
                  <c:v>8</c:v>
                </c:pt>
                <c:pt idx="3">
                  <c:v>10</c:v>
                </c:pt>
                <c:pt idx="4">
                  <c:v>12</c:v>
                </c:pt>
                <c:pt idx="5">
                  <c:v>8</c:v>
                </c:pt>
                <c:pt idx="6">
                  <c:v>9</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2909587640551344E-3"/>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6319064255758063E-3"/>
                  <c:y val="-1.972789102437268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świętokrzyskie!$AB$19:$AB$25</c:f>
              <c:numCache>
                <c:formatCode>General</c:formatCode>
                <c:ptCount val="7"/>
                <c:pt idx="0">
                  <c:v>0</c:v>
                </c:pt>
                <c:pt idx="1">
                  <c:v>2</c:v>
                </c:pt>
                <c:pt idx="2">
                  <c:v>0</c:v>
                </c:pt>
                <c:pt idx="3">
                  <c:v>1</c:v>
                </c:pt>
                <c:pt idx="4">
                  <c:v>2</c:v>
                </c:pt>
                <c:pt idx="5">
                  <c:v>0</c:v>
                </c:pt>
                <c:pt idx="6">
                  <c:v>0</c:v>
                </c:pt>
              </c:numCache>
            </c:numRef>
          </c:val>
        </c:ser>
        <c:dLbls>
          <c:showLegendKey val="0"/>
          <c:showVal val="0"/>
          <c:showCatName val="0"/>
          <c:showSerName val="0"/>
          <c:showPercent val="0"/>
          <c:showBubbleSize val="0"/>
        </c:dLbls>
        <c:gapWidth val="150"/>
        <c:shape val="box"/>
        <c:axId val="291527640"/>
        <c:axId val="291523720"/>
        <c:axId val="0"/>
      </c:bar3DChart>
      <c:catAx>
        <c:axId val="291527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91523720"/>
        <c:crosses val="autoZero"/>
        <c:auto val="1"/>
        <c:lblAlgn val="ctr"/>
        <c:lblOffset val="100"/>
        <c:noMultiLvlLbl val="0"/>
      </c:catAx>
      <c:valAx>
        <c:axId val="291523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91527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2017-11-14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2017-11-14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2017-11-14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2017-11-14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2017-11-14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373278" cy="369332"/>
          </a:xfrm>
          <a:prstGeom prst="rect">
            <a:avLst/>
          </a:prstGeom>
          <a:noFill/>
        </p:spPr>
        <p:txBody>
          <a:bodyPr wrap="none" rtlCol="0">
            <a:spAutoFit/>
          </a:bodyPr>
          <a:lstStyle/>
          <a:p>
            <a:r>
              <a:rPr lang="pl-PL" smtClean="0">
                <a:latin typeface="Arial" panose="020B0604020202020204" pitchFamily="34" charset="0"/>
                <a:cs typeface="Arial" panose="020B0604020202020204" pitchFamily="34" charset="0"/>
              </a:rPr>
              <a:t>Szczecin, 15.11.2017</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638502171"/>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14 001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1237435628"/>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824680330"/>
              </p:ext>
            </p:extLst>
          </p:nvPr>
        </p:nvGraphicFramePr>
        <p:xfrm>
          <a:off x="5923875"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83222958"/>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526294094"/>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3008243380"/>
              </p:ext>
            </p:extLst>
          </p:nvPr>
        </p:nvGraphicFramePr>
        <p:xfrm>
          <a:off x="919655" y="144062"/>
          <a:ext cx="9089405" cy="6051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08643189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Szczecinie</a:t>
            </a:r>
            <a:endParaRPr lang="pl-PL" sz="3200" dirty="0">
              <a:solidFill>
                <a:schemeClr val="bg1"/>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rotWithShape="1">
          <a:blip r:embed="rId2"/>
          <a:srcRect l="21319" t="30371" r="34167" b="29876"/>
          <a:stretch/>
        </p:blipFill>
        <p:spPr>
          <a:xfrm>
            <a:off x="1765849" y="1114425"/>
            <a:ext cx="9234133" cy="4638675"/>
          </a:xfrm>
          <a:prstGeom prst="rect">
            <a:avLst/>
          </a:prstGeom>
        </p:spPr>
      </p:pic>
    </p:spTree>
    <p:extLst>
      <p:ext uri="{BB962C8B-B14F-4D97-AF65-F5344CB8AC3E}">
        <p14:creationId xmlns:p14="http://schemas.microsoft.com/office/powerpoint/2010/main" val="747815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22216513"/>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41974" y="1263081"/>
            <a:ext cx="11103039" cy="4524315"/>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452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5117</TotalTime>
  <Words>1738</Words>
  <Application>Microsoft Office PowerPoint</Application>
  <PresentationFormat>Panoramiczny</PresentationFormat>
  <Paragraphs>312</Paragraphs>
  <Slides>37</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37</vt:i4>
      </vt:variant>
    </vt:vector>
  </HeadingPairs>
  <TitlesOfParts>
    <vt:vector size="45" baseType="lpstr">
      <vt:lpstr>Arial</vt:lpstr>
      <vt:lpstr>Calibri</vt:lpstr>
      <vt:lpstr>Calibri Light</vt:lpstr>
      <vt:lpstr>Courier New</vt:lpstr>
      <vt:lpstr>inherit</vt:lpstr>
      <vt:lpstr>Ubuntu</vt:lpstr>
      <vt:lpstr>Wingdings</vt:lpstr>
      <vt:lpstr>Motyw pakietu Office</vt:lpstr>
      <vt:lpstr>Prezentacja programu PowerPoint</vt:lpstr>
      <vt:lpstr>Przejazdy kolejowo-drogowe w Szczecinie</vt:lpstr>
      <vt:lpstr>Przejazd kolejowo-drogowy</vt:lpstr>
      <vt:lpstr>Przejazd kolejowo-drogowy</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Pożądane zachowania kierowców</vt:lpstr>
      <vt:lpstr>Zachowania w grupie kierowców na przejeździe</vt:lpstr>
      <vt:lpstr>Zasada ograniczonego zaufania</vt:lpstr>
      <vt:lpstr>Zasada działania przejazdu kat. B</vt:lpstr>
      <vt:lpstr>Co się dzieje w głowie kierowcy?</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Kundzicz Adam</cp:lastModifiedBy>
  <cp:revision>235</cp:revision>
  <dcterms:created xsi:type="dcterms:W3CDTF">2016-07-20T14:01:06Z</dcterms:created>
  <dcterms:modified xsi:type="dcterms:W3CDTF">2017-11-14T10:50:28Z</dcterms:modified>
</cp:coreProperties>
</file>