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3" r:id="rId7"/>
    <p:sldId id="264" r:id="rId8"/>
    <p:sldId id="265" r:id="rId9"/>
    <p:sldId id="266" r:id="rId10"/>
    <p:sldId id="267" r:id="rId11"/>
    <p:sldId id="268" r:id="rId12"/>
    <p:sldId id="269" r:id="rId13"/>
    <p:sldId id="261" r:id="rId14"/>
    <p:sldId id="286" r:id="rId15"/>
    <p:sldId id="287" r:id="rId16"/>
    <p:sldId id="289" r:id="rId17"/>
    <p:sldId id="290" r:id="rId18"/>
    <p:sldId id="291" r:id="rId19"/>
    <p:sldId id="292" r:id="rId20"/>
    <p:sldId id="303" r:id="rId21"/>
    <p:sldId id="304" r:id="rId22"/>
    <p:sldId id="305" r:id="rId23"/>
    <p:sldId id="306" r:id="rId24"/>
    <p:sldId id="307" r:id="rId25"/>
    <p:sldId id="308" r:id="rId26"/>
    <p:sldId id="309" r:id="rId27"/>
    <p:sldId id="310" r:id="rId28"/>
    <p:sldId id="311" r:id="rId29"/>
    <p:sldId id="312" r:id="rId30"/>
    <p:sldId id="279" r:id="rId31"/>
    <p:sldId id="280" r:id="rId32"/>
    <p:sldId id="281" r:id="rId33"/>
    <p:sldId id="282" r:id="rId34"/>
    <p:sldId id="283" r:id="rId35"/>
    <p:sldId id="284" r:id="rId36"/>
    <p:sldId id="302" r:id="rId3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7" autoAdjust="0"/>
    <p:restoredTop sz="94660"/>
  </p:normalViewPr>
  <p:slideViewPr>
    <p:cSldViewPr snapToGrid="0">
      <p:cViewPr varScale="1">
        <p:scale>
          <a:sx n="113" d="100"/>
          <a:sy n="113" d="100"/>
        </p:scale>
        <p:origin x="198" y="96"/>
      </p:cViewPr>
      <p:guideLst>
        <p:guide orient="horz" pos="2160"/>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wielkopolskie!$Q$51:$W$51</c:f>
              <c:numCache>
                <c:formatCode>General</c:formatCode>
                <c:ptCount val="7"/>
                <c:pt idx="0">
                  <c:v>257</c:v>
                </c:pt>
                <c:pt idx="1">
                  <c:v>205</c:v>
                </c:pt>
                <c:pt idx="2">
                  <c:v>224</c:v>
                </c:pt>
                <c:pt idx="3">
                  <c:v>211</c:v>
                </c:pt>
                <c:pt idx="4">
                  <c:v>177</c:v>
                </c:pt>
                <c:pt idx="5">
                  <c:v>155</c:v>
                </c:pt>
                <c:pt idx="6">
                  <c:v>173</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wielkopolskie!$Q$50:$W$50</c:f>
              <c:numCache>
                <c:formatCode>General</c:formatCode>
                <c:ptCount val="7"/>
                <c:pt idx="0">
                  <c:v>2010</c:v>
                </c:pt>
                <c:pt idx="1">
                  <c:v>2011</c:v>
                </c:pt>
                <c:pt idx="2">
                  <c:v>2012</c:v>
                </c:pt>
                <c:pt idx="3">
                  <c:v>2013</c:v>
                </c:pt>
                <c:pt idx="4">
                  <c:v>2014</c:v>
                </c:pt>
                <c:pt idx="5">
                  <c:v>2015</c:v>
                </c:pt>
                <c:pt idx="6">
                  <c:v>2016</c:v>
                </c:pt>
              </c:numCache>
            </c:numRef>
          </c:cat>
          <c:val>
            <c:numRef>
              <c:f>wielkopolskie!$Q$52:$W$52</c:f>
              <c:numCache>
                <c:formatCode>General</c:formatCode>
                <c:ptCount val="7"/>
                <c:pt idx="0">
                  <c:v>289</c:v>
                </c:pt>
                <c:pt idx="1">
                  <c:v>240</c:v>
                </c:pt>
                <c:pt idx="2">
                  <c:v>257</c:v>
                </c:pt>
                <c:pt idx="3">
                  <c:v>231</c:v>
                </c:pt>
                <c:pt idx="4">
                  <c:v>200</c:v>
                </c:pt>
                <c:pt idx="5">
                  <c:v>186</c:v>
                </c:pt>
                <c:pt idx="6">
                  <c:v>200</c:v>
                </c:pt>
              </c:numCache>
            </c:numRef>
          </c:val>
          <c:smooth val="0"/>
        </c:ser>
        <c:dLbls>
          <c:showLegendKey val="0"/>
          <c:showVal val="0"/>
          <c:showCatName val="0"/>
          <c:showSerName val="0"/>
          <c:showPercent val="0"/>
          <c:showBubbleSize val="0"/>
        </c:dLbls>
        <c:smooth val="0"/>
        <c:axId val="299761632"/>
        <c:axId val="299760848"/>
      </c:lineChart>
      <c:catAx>
        <c:axId val="299761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9760848"/>
        <c:crosses val="autoZero"/>
        <c:auto val="1"/>
        <c:lblAlgn val="ctr"/>
        <c:lblOffset val="100"/>
        <c:noMultiLvlLbl val="0"/>
      </c:catAx>
      <c:valAx>
        <c:axId val="299760848"/>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299761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36501234129188E-2"/>
          <c:y val="1.9183133649493676E-2"/>
          <c:w val="0.90286351706036749"/>
          <c:h val="0.84387696076122298"/>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świętokrzyskie!$E$54:$K$54</c:f>
              <c:numCache>
                <c:formatCode>General</c:formatCode>
                <c:ptCount val="7"/>
                <c:pt idx="0">
                  <c:v>2</c:v>
                </c:pt>
                <c:pt idx="1">
                  <c:v>2</c:v>
                </c:pt>
                <c:pt idx="2">
                  <c:v>5</c:v>
                </c:pt>
                <c:pt idx="3">
                  <c:v>1</c:v>
                </c:pt>
                <c:pt idx="4">
                  <c:v>4</c:v>
                </c:pt>
                <c:pt idx="5">
                  <c:v>6</c:v>
                </c:pt>
                <c:pt idx="6">
                  <c:v>0</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świętokrzyskie!$E$53:$K$53</c:f>
              <c:strCache>
                <c:ptCount val="7"/>
                <c:pt idx="0">
                  <c:v>2011</c:v>
                </c:pt>
                <c:pt idx="1">
                  <c:v>2012</c:v>
                </c:pt>
                <c:pt idx="2">
                  <c:v>2013</c:v>
                </c:pt>
                <c:pt idx="3">
                  <c:v>2014</c:v>
                </c:pt>
                <c:pt idx="4">
                  <c:v>2015</c:v>
                </c:pt>
                <c:pt idx="5">
                  <c:v>2016</c:v>
                </c:pt>
                <c:pt idx="6">
                  <c:v>2017 (I-X)</c:v>
                </c:pt>
              </c:strCache>
            </c:strRef>
          </c:cat>
          <c:val>
            <c:numRef>
              <c:f>świętokrzyskie!$E$55:$K$55</c:f>
              <c:numCache>
                <c:formatCode>General</c:formatCode>
                <c:ptCount val="7"/>
                <c:pt idx="0">
                  <c:v>1</c:v>
                </c:pt>
                <c:pt idx="1">
                  <c:v>1</c:v>
                </c:pt>
                <c:pt idx="2">
                  <c:v>1</c:v>
                </c:pt>
                <c:pt idx="3">
                  <c:v>0</c:v>
                </c:pt>
                <c:pt idx="4">
                  <c:v>1</c:v>
                </c:pt>
                <c:pt idx="5">
                  <c:v>2</c:v>
                </c:pt>
                <c:pt idx="6">
                  <c:v>2</c:v>
                </c:pt>
              </c:numCache>
            </c:numRef>
          </c:val>
          <c:smooth val="0"/>
        </c:ser>
        <c:dLbls>
          <c:showLegendKey val="0"/>
          <c:showVal val="0"/>
          <c:showCatName val="0"/>
          <c:showSerName val="0"/>
          <c:showPercent val="0"/>
          <c:showBubbleSize val="0"/>
        </c:dLbls>
        <c:smooth val="0"/>
        <c:axId val="405283080"/>
        <c:axId val="405636056"/>
      </c:lineChart>
      <c:catAx>
        <c:axId val="405283080"/>
        <c:scaling>
          <c:orientation val="minMax"/>
        </c:scaling>
        <c:delete val="1"/>
        <c:axPos val="b"/>
        <c:numFmt formatCode="General" sourceLinked="1"/>
        <c:majorTickMark val="none"/>
        <c:minorTickMark val="none"/>
        <c:tickLblPos val="nextTo"/>
        <c:crossAx val="405636056"/>
        <c:crosses val="autoZero"/>
        <c:auto val="1"/>
        <c:lblAlgn val="ctr"/>
        <c:lblOffset val="100"/>
        <c:noMultiLvlLbl val="0"/>
      </c:catAx>
      <c:valAx>
        <c:axId val="405636056"/>
        <c:scaling>
          <c:orientation val="minMax"/>
          <c:max val="25"/>
        </c:scaling>
        <c:delete val="1"/>
        <c:axPos val="l"/>
        <c:numFmt formatCode="General" sourceLinked="1"/>
        <c:majorTickMark val="none"/>
        <c:minorTickMark val="none"/>
        <c:tickLblPos val="nextTo"/>
        <c:crossAx val="405283080"/>
        <c:crosses val="autoZero"/>
        <c:crossBetween val="between"/>
      </c:valAx>
      <c:spPr>
        <a:noFill/>
        <a:ln w="25400">
          <a:noFill/>
        </a:ln>
        <a:effectLst/>
      </c:spPr>
    </c:plotArea>
    <c:legend>
      <c:legendPos val="b"/>
      <c:layout>
        <c:manualLayout>
          <c:xMode val="edge"/>
          <c:yMode val="edge"/>
          <c:x val="0.46595195175041709"/>
          <c:y val="0.93237416563366726"/>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wielkopolskie!$P$57</c:f>
              <c:strCache>
                <c:ptCount val="1"/>
                <c:pt idx="0">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wielkopolskie!$Q$57:$W$57</c:f>
              <c:numCache>
                <c:formatCode>General</c:formatCode>
                <c:ptCount val="7"/>
                <c:pt idx="0">
                  <c:v>46</c:v>
                </c:pt>
                <c:pt idx="1">
                  <c:v>46</c:v>
                </c:pt>
                <c:pt idx="2">
                  <c:v>27</c:v>
                </c:pt>
                <c:pt idx="3">
                  <c:v>31</c:v>
                </c:pt>
                <c:pt idx="4">
                  <c:v>21</c:v>
                </c:pt>
                <c:pt idx="5">
                  <c:v>34</c:v>
                </c:pt>
                <c:pt idx="6">
                  <c:v>30</c:v>
                </c:pt>
              </c:numCache>
            </c:numRef>
          </c:val>
          <c:smooth val="0"/>
        </c:ser>
        <c:ser>
          <c:idx val="1"/>
          <c:order val="1"/>
          <c:tx>
            <c:strRef>
              <c:f>wielkopolskie!$P$58</c:f>
              <c:strCache>
                <c:ptCount val="1"/>
                <c:pt idx="0">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wielkopolskie!$Q$58:$W$58</c:f>
              <c:numCache>
                <c:formatCode>General</c:formatCode>
                <c:ptCount val="7"/>
                <c:pt idx="0">
                  <c:v>56</c:v>
                </c:pt>
                <c:pt idx="1">
                  <c:v>51</c:v>
                </c:pt>
                <c:pt idx="2">
                  <c:v>36</c:v>
                </c:pt>
                <c:pt idx="3">
                  <c:v>36</c:v>
                </c:pt>
                <c:pt idx="4">
                  <c:v>24</c:v>
                </c:pt>
                <c:pt idx="5">
                  <c:v>40</c:v>
                </c:pt>
                <c:pt idx="6">
                  <c:v>37</c:v>
                </c:pt>
              </c:numCache>
            </c:numRef>
          </c:val>
          <c:smooth val="0"/>
        </c:ser>
        <c:ser>
          <c:idx val="2"/>
          <c:order val="2"/>
          <c:spPr>
            <a:ln w="28575" cap="rnd">
              <a:solidFill>
                <a:schemeClr val="accent3"/>
              </a:solidFill>
              <a:round/>
            </a:ln>
            <a:effectLst/>
          </c:spPr>
          <c:marker>
            <c:symbol val="none"/>
          </c:marker>
          <c:cat>
            <c:numRef>
              <c:f>wielkopolskie!$Q$56:$W$56</c:f>
              <c:numCache>
                <c:formatCode>General</c:formatCode>
                <c:ptCount val="7"/>
                <c:pt idx="0">
                  <c:v>2010</c:v>
                </c:pt>
                <c:pt idx="1">
                  <c:v>2011</c:v>
                </c:pt>
                <c:pt idx="2">
                  <c:v>2012</c:v>
                </c:pt>
                <c:pt idx="3">
                  <c:v>2013</c:v>
                </c:pt>
                <c:pt idx="4">
                  <c:v>2014</c:v>
                </c:pt>
                <c:pt idx="5">
                  <c:v>2015</c:v>
                </c:pt>
                <c:pt idx="6">
                  <c:v>2016</c:v>
                </c:pt>
              </c:numCache>
            </c:numRef>
          </c:cat>
          <c:val>
            <c:numRef>
              <c:f>wielkopolskie!$Q$54</c:f>
              <c:numCache>
                <c:formatCode>General</c:formatCode>
                <c:ptCount val="1"/>
                <c:pt idx="0">
                  <c:v>0</c:v>
                </c:pt>
              </c:numCache>
            </c:numRef>
          </c:val>
          <c:smooth val="0"/>
        </c:ser>
        <c:dLbls>
          <c:showLegendKey val="0"/>
          <c:showVal val="0"/>
          <c:showCatName val="0"/>
          <c:showSerName val="0"/>
          <c:showPercent val="0"/>
          <c:showBubbleSize val="0"/>
        </c:dLbls>
        <c:smooth val="0"/>
        <c:axId val="405633312"/>
        <c:axId val="405634880"/>
      </c:lineChart>
      <c:catAx>
        <c:axId val="40563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05634880"/>
        <c:crosses val="autoZero"/>
        <c:auto val="1"/>
        <c:lblAlgn val="ctr"/>
        <c:lblOffset val="100"/>
        <c:noMultiLvlLbl val="0"/>
      </c:catAx>
      <c:valAx>
        <c:axId val="405634880"/>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056333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2"/>
        <c:delete val="1"/>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wielkopolskie!$Q$65:$W$65</c:f>
              <c:numCache>
                <c:formatCode>General</c:formatCode>
                <c:ptCount val="7"/>
                <c:pt idx="0">
                  <c:v>52</c:v>
                </c:pt>
                <c:pt idx="1">
                  <c:v>62</c:v>
                </c:pt>
                <c:pt idx="2">
                  <c:v>59</c:v>
                </c:pt>
                <c:pt idx="3">
                  <c:v>49</c:v>
                </c:pt>
                <c:pt idx="4">
                  <c:v>42</c:v>
                </c:pt>
                <c:pt idx="5">
                  <c:v>53</c:v>
                </c:pt>
                <c:pt idx="6">
                  <c:v>48</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wielkopolskie!$Q$64:$W$64</c:f>
              <c:numCache>
                <c:formatCode>General</c:formatCode>
                <c:ptCount val="7"/>
                <c:pt idx="0">
                  <c:v>2010</c:v>
                </c:pt>
                <c:pt idx="1">
                  <c:v>2011</c:v>
                </c:pt>
                <c:pt idx="2">
                  <c:v>2012</c:v>
                </c:pt>
                <c:pt idx="3">
                  <c:v>2013</c:v>
                </c:pt>
                <c:pt idx="4">
                  <c:v>2014</c:v>
                </c:pt>
                <c:pt idx="5">
                  <c:v>2015</c:v>
                </c:pt>
                <c:pt idx="6">
                  <c:v>2016</c:v>
                </c:pt>
              </c:numCache>
            </c:numRef>
          </c:cat>
          <c:val>
            <c:numRef>
              <c:f>wielkopolskie!$Q$66:$W$66</c:f>
              <c:numCache>
                <c:formatCode>General</c:formatCode>
                <c:ptCount val="7"/>
                <c:pt idx="0">
                  <c:v>29</c:v>
                </c:pt>
                <c:pt idx="1">
                  <c:v>32</c:v>
                </c:pt>
                <c:pt idx="2">
                  <c:v>37</c:v>
                </c:pt>
                <c:pt idx="3">
                  <c:v>36</c:v>
                </c:pt>
                <c:pt idx="4">
                  <c:v>24</c:v>
                </c:pt>
                <c:pt idx="5">
                  <c:v>33</c:v>
                </c:pt>
                <c:pt idx="6">
                  <c:v>30</c:v>
                </c:pt>
              </c:numCache>
            </c:numRef>
          </c:val>
          <c:smooth val="0"/>
        </c:ser>
        <c:dLbls>
          <c:showLegendKey val="0"/>
          <c:showVal val="0"/>
          <c:showCatName val="0"/>
          <c:showSerName val="0"/>
          <c:showPercent val="0"/>
          <c:showBubbleSize val="0"/>
        </c:dLbls>
        <c:smooth val="0"/>
        <c:axId val="405632920"/>
        <c:axId val="405634096"/>
      </c:lineChart>
      <c:catAx>
        <c:axId val="405632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405634096"/>
        <c:crosses val="autoZero"/>
        <c:auto val="1"/>
        <c:lblAlgn val="ctr"/>
        <c:lblOffset val="100"/>
        <c:noMultiLvlLbl val="0"/>
      </c:catAx>
      <c:valAx>
        <c:axId val="405634096"/>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05632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podlaskim</a:t>
            </a:r>
            <a:endParaRPr lang="pl-PL" sz="1800" dirty="0">
              <a:effectLst/>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20492453660683718"/>
                  <c:y val="7.8663306830793256E-2"/>
                </c:manualLayout>
              </c:layout>
              <c:tx>
                <c:rich>
                  <a:bodyPr/>
                  <a:lstStyle/>
                  <a:p>
                    <a:r>
                      <a:rPr lang="en-US" dirty="0" smtClean="0"/>
                      <a:t>559 </a:t>
                    </a:r>
                    <a:r>
                      <a:rPr lang="en-US" dirty="0" err="1" smtClean="0"/>
                      <a:t>szt</a:t>
                    </a:r>
                    <a:endParaRPr lang="en-US" dirty="0" smtClean="0"/>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2.3076538478413702E-2"/>
                  <c:y val="-0.18994567356150807"/>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podlaskie</c:v>
                </c:pt>
                <c:pt idx="1">
                  <c:v>pozostałe województwa</c:v>
                </c:pt>
              </c:strCache>
            </c:strRef>
          </c:cat>
          <c:val>
            <c:numRef>
              <c:f>Arkusz1!$P$26:$P$27</c:f>
              <c:numCache>
                <c:formatCode>General</c:formatCode>
                <c:ptCount val="2"/>
                <c:pt idx="0">
                  <c:v>559</c:v>
                </c:pt>
                <c:pt idx="1">
                  <c:v>13442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województwie </a:t>
            </a:r>
            <a:r>
              <a:rPr lang="pl-PL" sz="1800" b="1" u="sng" dirty="0" smtClean="0">
                <a:latin typeface="Arial" panose="020B0604020202020204" pitchFamily="34" charset="0"/>
                <a:cs typeface="Arial" panose="020B0604020202020204" pitchFamily="34" charset="0"/>
              </a:rPr>
              <a:t>podlaskim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2016 roku</a:t>
            </a:r>
          </a:p>
          <a:p>
            <a:pPr>
              <a:defRPr sz="1800" b="1">
                <a:latin typeface="Arial" panose="020B0604020202020204" pitchFamily="34" charset="0"/>
                <a:cs typeface="Arial" panose="020B0604020202020204" pitchFamily="34" charset="0"/>
              </a:defRPr>
            </a:pPr>
            <a:endParaRPr lang="pl-PL" sz="18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extLst>
            </c:dLbl>
            <c:dLbl>
              <c:idx val="1"/>
              <c:layout>
                <c:manualLayout>
                  <c:x val="-0.13176897080133895"/>
                  <c:y val="-4.3555365642413142E-2"/>
                </c:manualLayout>
              </c:layout>
              <c:tx>
                <c:rich>
                  <a:bodyPr/>
                  <a:lstStyle/>
                  <a:p>
                    <a:fld id="{A63A6A8F-2911-4F30-8159-0EA71E7BE10F}" type="VALUE">
                      <a:rPr lang="en-US" sz="1800"/>
                      <a:pPr/>
                      <a:t>[WARTOŚĆ]</a:t>
                    </a:fld>
                    <a:r>
                      <a:rPr lang="en-US" sz="1800" baseline="0"/>
                      <a:t>; </a:t>
                    </a:r>
                    <a:fld id="{8C486999-A7FF-4E34-801D-9997B760C104}" type="PERCENTAGE">
                      <a:rPr lang="en-US" sz="1800" baseline="0"/>
                      <a:pPr/>
                      <a:t>[PROCENTOWE]</a:t>
                    </a:fld>
                    <a:endParaRPr lang="en-US" sz="1800" baseline="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podlaskie</c:v>
                </c:pt>
                <c:pt idx="1">
                  <c:v>pozostałe województwa</c:v>
                </c:pt>
              </c:strCache>
            </c:strRef>
          </c:cat>
          <c:val>
            <c:numRef>
              <c:f>wielkopolskie!$U$25:$U$26</c:f>
              <c:numCache>
                <c:formatCode>General</c:formatCode>
                <c:ptCount val="2"/>
                <c:pt idx="0">
                  <c:v>11</c:v>
                </c:pt>
                <c:pt idx="1">
                  <c:v>189</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podlaskie</c:v>
                </c:pt>
                <c:pt idx="1">
                  <c:v>pozostałe województwa</c:v>
                </c:pt>
              </c:strCache>
            </c:strRef>
          </c:cat>
          <c:val>
            <c:numRef>
              <c:f>wielkopolskie!$V$25:$V$26</c:f>
              <c:numCache>
                <c:formatCode>General</c:formatCode>
                <c:ptCount val="2"/>
                <c:pt idx="0">
                  <c:v>5.4726368159203981E-2</c:v>
                </c:pt>
                <c:pt idx="1">
                  <c:v>0.94029850746268662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województwie </a:t>
            </a:r>
            <a:r>
              <a:rPr lang="pl-PL" sz="1800" b="1" baseline="0" dirty="0" smtClean="0">
                <a:latin typeface="Arial" panose="020B0604020202020204" pitchFamily="34" charset="0"/>
                <a:cs typeface="Arial" panose="020B0604020202020204" pitchFamily="34" charset="0"/>
              </a:rPr>
              <a:t>podlaskim </a:t>
            </a:r>
            <a:endParaRPr lang="pl-PL" sz="1800" b="1"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2014-2016</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świętokrzyskie!$AA$8:$AA$10</c:f>
              <c:numCache>
                <c:formatCode>General</c:formatCode>
                <c:ptCount val="3"/>
                <c:pt idx="0">
                  <c:v>0</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świętokrzyskie!$AB$8:$AB$10</c:f>
              <c:numCache>
                <c:formatCode>General</c:formatCode>
                <c:ptCount val="3"/>
                <c:pt idx="0">
                  <c:v>0</c:v>
                </c:pt>
                <c:pt idx="1">
                  <c:v>0</c:v>
                </c:pt>
                <c:pt idx="2">
                  <c:v>0</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świętokrzyskie!$AC$8:$AC$10</c:f>
              <c:numCache>
                <c:formatCode>General</c:formatCode>
                <c:ptCount val="3"/>
                <c:pt idx="0">
                  <c:v>2</c:v>
                </c:pt>
                <c:pt idx="1">
                  <c:v>1</c:v>
                </c:pt>
                <c:pt idx="2">
                  <c:v>0</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świętokrzyskie!$AD$8:$AD$10</c:f>
              <c:numCache>
                <c:formatCode>General</c:formatCode>
                <c:ptCount val="3"/>
                <c:pt idx="0">
                  <c:v>2</c:v>
                </c:pt>
                <c:pt idx="1">
                  <c:v>7</c:v>
                </c:pt>
                <c:pt idx="2">
                  <c:v>11</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2014</c:v>
                </c:pt>
                <c:pt idx="1">
                  <c:v>2015</c:v>
                </c:pt>
                <c:pt idx="2">
                  <c:v>2016</c:v>
                </c:pt>
              </c:numCache>
            </c:numRef>
          </c:cat>
          <c:val>
            <c:numRef>
              <c:f>świętokrzyskie!$AE$8:$AE$10</c:f>
              <c:numCache>
                <c:formatCode>General</c:formatCode>
                <c:ptCount val="3"/>
                <c:pt idx="0">
                  <c:v>0</c:v>
                </c:pt>
                <c:pt idx="1">
                  <c:v>0</c:v>
                </c:pt>
                <c:pt idx="2">
                  <c:v>0</c:v>
                </c:pt>
              </c:numCache>
            </c:numRef>
          </c:val>
        </c:ser>
        <c:dLbls>
          <c:showLegendKey val="0"/>
          <c:showVal val="0"/>
          <c:showCatName val="0"/>
          <c:showSerName val="0"/>
          <c:showPercent val="0"/>
          <c:showBubbleSize val="0"/>
        </c:dLbls>
        <c:gapWidth val="150"/>
        <c:shape val="box"/>
        <c:axId val="405281120"/>
        <c:axId val="405281904"/>
        <c:axId val="0"/>
      </c:bar3DChart>
      <c:catAx>
        <c:axId val="4052811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05281904"/>
        <c:crosses val="autoZero"/>
        <c:auto val="1"/>
        <c:lblAlgn val="ctr"/>
        <c:lblOffset val="100"/>
        <c:noMultiLvlLbl val="0"/>
      </c:catAx>
      <c:valAx>
        <c:axId val="40528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405281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w woj. podlaskim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2011-2017</a:t>
            </a:r>
            <a:endParaRPr lang="pl-PL" sz="1800" b="1" dirty="0">
              <a:latin typeface="Arial" panose="020B0604020202020204" pitchFamily="34" charset="0"/>
              <a:cs typeface="Arial" panose="020B0604020202020204" pitchFamily="34" charset="0"/>
            </a:endParaRPr>
          </a:p>
        </c:rich>
      </c:tx>
      <c:layout>
        <c:manualLayout>
          <c:xMode val="edge"/>
          <c:yMode val="edge"/>
          <c:x val="0.2361264695155805"/>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1"/>
              <c:layout>
                <c:manualLayout>
                  <c:x val="0"/>
                  <c:y val="-0.1346065815428280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4.009286089176678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7.8472417156055849E-17"/>
                  <c:y val="-0.10550245580383825"/>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3263812851151613E-3"/>
                  <c:y val="-0.11682950267268263"/>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c:v>
                </c:pt>
              </c:strCache>
            </c:strRef>
          </c:cat>
          <c:val>
            <c:numRef>
              <c:f>świętokrzyskie!$AA$19:$AA$25</c:f>
              <c:numCache>
                <c:formatCode>General</c:formatCode>
                <c:ptCount val="7"/>
                <c:pt idx="0">
                  <c:v>7</c:v>
                </c:pt>
                <c:pt idx="1">
                  <c:v>7</c:v>
                </c:pt>
                <c:pt idx="2">
                  <c:v>6</c:v>
                </c:pt>
                <c:pt idx="3">
                  <c:v>4</c:v>
                </c:pt>
                <c:pt idx="4">
                  <c:v>7</c:v>
                </c:pt>
                <c:pt idx="5">
                  <c:v>11</c:v>
                </c:pt>
                <c:pt idx="6">
                  <c:v>5</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0"/>
                  <c:y val="-4.7294204325858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2.182809430424238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2909587640551344E-3"/>
                  <c:y val="-2.9104125738989847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świętokrzyskie!$Z$19:$Z$25</c:f>
              <c:strCache>
                <c:ptCount val="7"/>
                <c:pt idx="0">
                  <c:v>2011</c:v>
                </c:pt>
                <c:pt idx="1">
                  <c:v>2012</c:v>
                </c:pt>
                <c:pt idx="2">
                  <c:v>2013</c:v>
                </c:pt>
                <c:pt idx="3">
                  <c:v>2014</c:v>
                </c:pt>
                <c:pt idx="4">
                  <c:v>2015</c:v>
                </c:pt>
                <c:pt idx="5">
                  <c:v>2016</c:v>
                </c:pt>
                <c:pt idx="6">
                  <c:v>2017 (I-X)</c:v>
                </c:pt>
              </c:strCache>
            </c:strRef>
          </c:cat>
          <c:val>
            <c:numRef>
              <c:f>świętokrzyskie!$AB$19:$AB$25</c:f>
              <c:numCache>
                <c:formatCode>General</c:formatCode>
                <c:ptCount val="7"/>
                <c:pt idx="0">
                  <c:v>1</c:v>
                </c:pt>
                <c:pt idx="1">
                  <c:v>0</c:v>
                </c:pt>
                <c:pt idx="2">
                  <c:v>1</c:v>
                </c:pt>
                <c:pt idx="3">
                  <c:v>0</c:v>
                </c:pt>
                <c:pt idx="4">
                  <c:v>1</c:v>
                </c:pt>
                <c:pt idx="5">
                  <c:v>0</c:v>
                </c:pt>
                <c:pt idx="6">
                  <c:v>0</c:v>
                </c:pt>
              </c:numCache>
            </c:numRef>
          </c:val>
        </c:ser>
        <c:dLbls>
          <c:showLegendKey val="0"/>
          <c:showVal val="0"/>
          <c:showCatName val="0"/>
          <c:showSerName val="0"/>
          <c:showPercent val="0"/>
          <c:showBubbleSize val="0"/>
        </c:dLbls>
        <c:gapWidth val="150"/>
        <c:shape val="box"/>
        <c:axId val="405282296"/>
        <c:axId val="405280336"/>
        <c:axId val="0"/>
      </c:bar3DChart>
      <c:catAx>
        <c:axId val="4052822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05280336"/>
        <c:crosses val="autoZero"/>
        <c:auto val="1"/>
        <c:lblAlgn val="ctr"/>
        <c:lblOffset val="100"/>
        <c:noMultiLvlLbl val="0"/>
      </c:catAx>
      <c:valAx>
        <c:axId val="405280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405282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2017-11-06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2017-11-06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2017-11-06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2017-11-06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2017-11-06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2017-11-06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2017-11-06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2017-11-06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2017-11-06</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114159" y="112113"/>
            <a:ext cx="2373278"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Białystok</a:t>
            </a:r>
            <a:r>
              <a:rPr lang="pl-PL" smtClean="0">
                <a:latin typeface="Arial" panose="020B0604020202020204" pitchFamily="34" charset="0"/>
                <a:cs typeface="Arial" panose="020B0604020202020204" pitchFamily="34" charset="0"/>
              </a:rPr>
              <a:t>, 09.11.2017</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1638502171"/>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884671"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14001</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i nieeksploatowanych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200</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2503905521"/>
              </p:ext>
            </p:extLst>
          </p:nvPr>
        </p:nvGraphicFramePr>
        <p:xfrm>
          <a:off x="-272225" y="514211"/>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3934857269"/>
              </p:ext>
            </p:extLst>
          </p:nvPr>
        </p:nvGraphicFramePr>
        <p:xfrm>
          <a:off x="5371927" y="54280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124684406"/>
              </p:ext>
            </p:extLst>
          </p:nvPr>
        </p:nvGraphicFramePr>
        <p:xfrm>
          <a:off x="797669" y="1108953"/>
          <a:ext cx="10797702" cy="4844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3538027971"/>
              </p:ext>
            </p:extLst>
          </p:nvPr>
        </p:nvGraphicFramePr>
        <p:xfrm>
          <a:off x="804041" y="1418896"/>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2797113651"/>
              </p:ext>
            </p:extLst>
          </p:nvPr>
        </p:nvGraphicFramePr>
        <p:xfrm>
          <a:off x="488731" y="472272"/>
          <a:ext cx="9089405" cy="60511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086431891"/>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322216513"/>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41974" y="1263081"/>
            <a:ext cx="11103039" cy="4524315"/>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776076" y="1612773"/>
            <a:ext cx="10977774" cy="3785652"/>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zamykane są po najechaniu pociągu na czujnik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p>
          <a:p>
            <a:pPr marL="266700"/>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opuszczenia rogatek,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przebywa drogę 577 </a:t>
            </a:r>
            <a:r>
              <a:rPr lang="pl-PL" sz="2400" dirty="0" smtClean="0">
                <a:latin typeface="Arial" panose="020B0604020202020204" pitchFamily="34" charset="0"/>
                <a:cs typeface="Arial" panose="020B0604020202020204" pitchFamily="34" charset="0"/>
              </a:rPr>
              <a:t>m.</a:t>
            </a:r>
            <a:endParaRPr lang="pl-PL"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3452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5004</TotalTime>
  <Words>1731</Words>
  <Application>Microsoft Office PowerPoint</Application>
  <PresentationFormat>Panoramiczny</PresentationFormat>
  <Paragraphs>311</Paragraphs>
  <Slides>36</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36</vt:i4>
      </vt:variant>
    </vt:vector>
  </HeadingPairs>
  <TitlesOfParts>
    <vt:vector size="44" baseType="lpstr">
      <vt:lpstr>Arial</vt:lpstr>
      <vt:lpstr>Calibri</vt:lpstr>
      <vt:lpstr>Calibri Light</vt:lpstr>
      <vt:lpstr>Courier New</vt:lpstr>
      <vt:lpstr>inherit</vt:lpstr>
      <vt:lpstr>Ubuntu</vt:lpstr>
      <vt:lpstr>Wingdings</vt:lpstr>
      <vt:lpstr>Motyw pakietu Office</vt:lpstr>
      <vt:lpstr>Prezentacja programu PowerPoint</vt:lpstr>
      <vt:lpstr>Przejazd kolejowo-drogowy</vt:lpstr>
      <vt:lpstr>Przejazd kolejowo-drogowy</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Pożądane zachowania kierowców</vt:lpstr>
      <vt:lpstr>Zachowania w grupie kierowców na przejeździe</vt:lpstr>
      <vt:lpstr>Zasada ograniczonego zaufania</vt:lpstr>
      <vt:lpstr>Zasada działania przejazdu kat. B</vt:lpstr>
      <vt:lpstr>Co się dzieje w głowie kierowcy?</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220</cp:revision>
  <dcterms:created xsi:type="dcterms:W3CDTF">2016-07-20T14:01:06Z</dcterms:created>
  <dcterms:modified xsi:type="dcterms:W3CDTF">2017-11-06T13:35:05Z</dcterms:modified>
</cp:coreProperties>
</file>