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27" r:id="rId4"/>
    <p:sldId id="325" r:id="rId5"/>
    <p:sldId id="328" r:id="rId6"/>
    <p:sldId id="257" r:id="rId7"/>
    <p:sldId id="258" r:id="rId8"/>
    <p:sldId id="259" r:id="rId9"/>
    <p:sldId id="329" r:id="rId10"/>
    <p:sldId id="260" r:id="rId11"/>
    <p:sldId id="263" r:id="rId12"/>
    <p:sldId id="264" r:id="rId13"/>
    <p:sldId id="265" r:id="rId14"/>
    <p:sldId id="266" r:id="rId15"/>
    <p:sldId id="267" r:id="rId16"/>
    <p:sldId id="268" r:id="rId17"/>
    <p:sldId id="330" r:id="rId18"/>
    <p:sldId id="269" r:id="rId19"/>
    <p:sldId id="261" r:id="rId20"/>
    <p:sldId id="286" r:id="rId21"/>
    <p:sldId id="287" r:id="rId22"/>
    <p:sldId id="289" r:id="rId23"/>
    <p:sldId id="290" r:id="rId24"/>
    <p:sldId id="291" r:id="rId25"/>
    <p:sldId id="292" r:id="rId26"/>
    <p:sldId id="303" r:id="rId27"/>
    <p:sldId id="304" r:id="rId28"/>
    <p:sldId id="305" r:id="rId29"/>
    <p:sldId id="306" r:id="rId30"/>
    <p:sldId id="307" r:id="rId31"/>
    <p:sldId id="308" r:id="rId32"/>
    <p:sldId id="309" r:id="rId33"/>
    <p:sldId id="310" r:id="rId34"/>
    <p:sldId id="311" r:id="rId35"/>
    <p:sldId id="312" r:id="rId36"/>
    <p:sldId id="279" r:id="rId37"/>
    <p:sldId id="281" r:id="rId38"/>
    <p:sldId id="282" r:id="rId39"/>
    <p:sldId id="283" r:id="rId40"/>
    <p:sldId id="284" r:id="rId41"/>
    <p:sldId id="280" r:id="rId42"/>
    <p:sldId id="314" r:id="rId43"/>
    <p:sldId id="315" r:id="rId44"/>
    <p:sldId id="316" r:id="rId45"/>
    <p:sldId id="317" r:id="rId46"/>
    <p:sldId id="318" r:id="rId47"/>
    <p:sldId id="319" r:id="rId48"/>
    <p:sldId id="320" r:id="rId49"/>
    <p:sldId id="321" r:id="rId50"/>
    <p:sldId id="331" r:id="rId51"/>
    <p:sldId id="322" r:id="rId52"/>
    <p:sldId id="323" r:id="rId53"/>
    <p:sldId id="324" r:id="rId5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0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7" autoAdjust="0"/>
    <p:restoredTop sz="96433" autoAdjust="0"/>
  </p:normalViewPr>
  <p:slideViewPr>
    <p:cSldViewPr snapToGrid="0">
      <p:cViewPr varScale="1">
        <p:scale>
          <a:sx n="113" d="100"/>
          <a:sy n="113" d="100"/>
        </p:scale>
        <p:origin x="198" y="108"/>
      </p:cViewPr>
      <p:guideLst>
        <p:guide orient="horz" pos="2137"/>
        <p:guide pos="20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i kolizji na przejazdach kat. A-D z udziałem pojazdów</c:v>
                </c:pt>
              </c:strCache>
            </c:strRef>
          </c:tx>
          <c:spPr>
            <a:ln w="28575" cap="rnd">
              <a:solidFill>
                <a:schemeClr val="accent1"/>
              </a:solidFill>
              <a:round/>
            </a:ln>
            <a:effectLst/>
          </c:spPr>
          <c:marker>
            <c:symbol val="none"/>
          </c:marker>
          <c:dLbls>
            <c:dLbl>
              <c:idx val="0"/>
              <c:layout>
                <c:manualLayout>
                  <c:x val="-3.302286308222923E-2"/>
                  <c:y val="0.1043945310611203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4292973200776504E-2"/>
                  <c:y val="7.676068460376497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wielkopolskie!$Q$50:$X$50</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wielkopolskie!$Q$51:$X$51</c:f>
              <c:numCache>
                <c:formatCode>General</c:formatCode>
                <c:ptCount val="8"/>
                <c:pt idx="0">
                  <c:v>257</c:v>
                </c:pt>
                <c:pt idx="1">
                  <c:v>205</c:v>
                </c:pt>
                <c:pt idx="2">
                  <c:v>224</c:v>
                </c:pt>
                <c:pt idx="3">
                  <c:v>211</c:v>
                </c:pt>
                <c:pt idx="4">
                  <c:v>177</c:v>
                </c:pt>
                <c:pt idx="5">
                  <c:v>155</c:v>
                </c:pt>
                <c:pt idx="6">
                  <c:v>173</c:v>
                </c:pt>
                <c:pt idx="7">
                  <c:v>183</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2.1591872015303725E-2"/>
                  <c:y val="-7.061982983546377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905165177820917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4132092252398377E-2"/>
                  <c:y val="-9.5183248908668569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wielkopolskie!$Q$50:$X$50</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wielkopolskie!$Q$52:$X$52</c:f>
              <c:numCache>
                <c:formatCode>General</c:formatCode>
                <c:ptCount val="8"/>
                <c:pt idx="0">
                  <c:v>289</c:v>
                </c:pt>
                <c:pt idx="1">
                  <c:v>240</c:v>
                </c:pt>
                <c:pt idx="2">
                  <c:v>257</c:v>
                </c:pt>
                <c:pt idx="3">
                  <c:v>231</c:v>
                </c:pt>
                <c:pt idx="4">
                  <c:v>200</c:v>
                </c:pt>
                <c:pt idx="5">
                  <c:v>186</c:v>
                </c:pt>
                <c:pt idx="6">
                  <c:v>200</c:v>
                </c:pt>
                <c:pt idx="7">
                  <c:v>201</c:v>
                </c:pt>
              </c:numCache>
            </c:numRef>
          </c:val>
          <c:smooth val="0"/>
        </c:ser>
        <c:dLbls>
          <c:showLegendKey val="0"/>
          <c:showVal val="0"/>
          <c:showCatName val="0"/>
          <c:showSerName val="0"/>
          <c:showPercent val="0"/>
          <c:showBubbleSize val="0"/>
        </c:dLbls>
        <c:smooth val="0"/>
        <c:axId val="408849736"/>
        <c:axId val="408850128"/>
      </c:lineChart>
      <c:catAx>
        <c:axId val="408849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08850128"/>
        <c:crosses val="autoZero"/>
        <c:auto val="1"/>
        <c:lblAlgn val="ctr"/>
        <c:lblOffset val="100"/>
        <c:noMultiLvlLbl val="0"/>
      </c:catAx>
      <c:valAx>
        <c:axId val="408850128"/>
        <c:scaling>
          <c:orientation val="minMax"/>
          <c:max val="30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08849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136501234129188E-2"/>
          <c:y val="2.9415901013179655E-4"/>
          <c:w val="0.90286351706036749"/>
          <c:h val="0.84387696076122298"/>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świętokrzyskie!$E$53:$K$53</c:f>
              <c:strCache>
                <c:ptCount val="7"/>
                <c:pt idx="0">
                  <c:v>2011</c:v>
                </c:pt>
                <c:pt idx="1">
                  <c:v>2012</c:v>
                </c:pt>
                <c:pt idx="2">
                  <c:v>2013</c:v>
                </c:pt>
                <c:pt idx="3">
                  <c:v>2014</c:v>
                </c:pt>
                <c:pt idx="4">
                  <c:v>2015</c:v>
                </c:pt>
                <c:pt idx="5">
                  <c:v>2016</c:v>
                </c:pt>
                <c:pt idx="6">
                  <c:v>2017 (I-XI)</c:v>
                </c:pt>
              </c:strCache>
            </c:strRef>
          </c:cat>
          <c:val>
            <c:numRef>
              <c:f>świętokrzyskie!$E$54:$K$54</c:f>
              <c:numCache>
                <c:formatCode>General</c:formatCode>
                <c:ptCount val="7"/>
                <c:pt idx="0">
                  <c:v>2</c:v>
                </c:pt>
                <c:pt idx="1">
                  <c:v>0</c:v>
                </c:pt>
                <c:pt idx="2">
                  <c:v>0</c:v>
                </c:pt>
                <c:pt idx="3">
                  <c:v>1</c:v>
                </c:pt>
                <c:pt idx="4">
                  <c:v>1</c:v>
                </c:pt>
                <c:pt idx="5">
                  <c:v>0</c:v>
                </c:pt>
                <c:pt idx="6">
                  <c:v>0</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dLbl>
              <c:idx val="0"/>
              <c:layout>
                <c:manualLayout>
                  <c:x val="-9.7806182032817591E-3"/>
                  <c:y val="-2.308652455922007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świętokrzyskie!$E$53:$K$53</c:f>
              <c:strCache>
                <c:ptCount val="7"/>
                <c:pt idx="0">
                  <c:v>2011</c:v>
                </c:pt>
                <c:pt idx="1">
                  <c:v>2012</c:v>
                </c:pt>
                <c:pt idx="2">
                  <c:v>2013</c:v>
                </c:pt>
                <c:pt idx="3">
                  <c:v>2014</c:v>
                </c:pt>
                <c:pt idx="4">
                  <c:v>2015</c:v>
                </c:pt>
                <c:pt idx="5">
                  <c:v>2016</c:v>
                </c:pt>
                <c:pt idx="6">
                  <c:v>2017 (I-XI)</c:v>
                </c:pt>
              </c:strCache>
            </c:strRef>
          </c:cat>
          <c:val>
            <c:numRef>
              <c:f>świętokrzyskie!$E$55:$K$55</c:f>
              <c:numCache>
                <c:formatCode>General</c:formatCode>
                <c:ptCount val="7"/>
                <c:pt idx="0">
                  <c:v>0</c:v>
                </c:pt>
                <c:pt idx="1">
                  <c:v>0</c:v>
                </c:pt>
                <c:pt idx="2">
                  <c:v>0</c:v>
                </c:pt>
                <c:pt idx="3">
                  <c:v>1</c:v>
                </c:pt>
                <c:pt idx="4">
                  <c:v>2</c:v>
                </c:pt>
                <c:pt idx="5">
                  <c:v>1</c:v>
                </c:pt>
                <c:pt idx="6">
                  <c:v>1</c:v>
                </c:pt>
              </c:numCache>
            </c:numRef>
          </c:val>
          <c:smooth val="0"/>
        </c:ser>
        <c:dLbls>
          <c:showLegendKey val="0"/>
          <c:showVal val="0"/>
          <c:showCatName val="0"/>
          <c:showSerName val="0"/>
          <c:showPercent val="0"/>
          <c:showBubbleSize val="0"/>
        </c:dLbls>
        <c:smooth val="0"/>
        <c:axId val="410268592"/>
        <c:axId val="410273688"/>
      </c:lineChart>
      <c:catAx>
        <c:axId val="410268592"/>
        <c:scaling>
          <c:orientation val="minMax"/>
        </c:scaling>
        <c:delete val="1"/>
        <c:axPos val="b"/>
        <c:numFmt formatCode="General" sourceLinked="1"/>
        <c:majorTickMark val="none"/>
        <c:minorTickMark val="none"/>
        <c:tickLblPos val="nextTo"/>
        <c:crossAx val="410273688"/>
        <c:crosses val="autoZero"/>
        <c:auto val="1"/>
        <c:lblAlgn val="ctr"/>
        <c:lblOffset val="100"/>
        <c:noMultiLvlLbl val="0"/>
      </c:catAx>
      <c:valAx>
        <c:axId val="410273688"/>
        <c:scaling>
          <c:orientation val="minMax"/>
          <c:max val="25"/>
        </c:scaling>
        <c:delete val="1"/>
        <c:axPos val="l"/>
        <c:numFmt formatCode="General" sourceLinked="1"/>
        <c:majorTickMark val="none"/>
        <c:minorTickMark val="none"/>
        <c:tickLblPos val="nextTo"/>
        <c:crossAx val="410268592"/>
        <c:crosses val="autoZero"/>
        <c:crossBetween val="between"/>
      </c:valAx>
      <c:spPr>
        <a:noFill/>
        <a:ln w="25400">
          <a:noFill/>
        </a:ln>
        <a:effectLst/>
      </c:spPr>
    </c:plotArea>
    <c:legend>
      <c:legendPos val="b"/>
      <c:layout>
        <c:manualLayout>
          <c:xMode val="edge"/>
          <c:yMode val="edge"/>
          <c:x val="0.46595195175041709"/>
          <c:y val="0.93237416563366726"/>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3.9549145655383658E-2"/>
          <c:w val="0.93514678472809554"/>
          <c:h val="0.67489335947341444"/>
        </c:manualLayout>
      </c:layout>
      <c:lineChart>
        <c:grouping val="standard"/>
        <c:varyColors val="0"/>
        <c:ser>
          <c:idx val="0"/>
          <c:order val="0"/>
          <c:tx>
            <c:strRef>
              <c:f>wielkopolskie!$L$57:$P$57</c:f>
              <c:strCache>
                <c:ptCount val="5"/>
                <c:pt idx="4">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wielkopolskie!$Q$56:$X$56</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wielkopolskie!$Q$57:$X$57</c:f>
              <c:numCache>
                <c:formatCode>General</c:formatCode>
                <c:ptCount val="8"/>
                <c:pt idx="0">
                  <c:v>46</c:v>
                </c:pt>
                <c:pt idx="1">
                  <c:v>46</c:v>
                </c:pt>
                <c:pt idx="2">
                  <c:v>27</c:v>
                </c:pt>
                <c:pt idx="3">
                  <c:v>31</c:v>
                </c:pt>
                <c:pt idx="4">
                  <c:v>21</c:v>
                </c:pt>
                <c:pt idx="5">
                  <c:v>34</c:v>
                </c:pt>
                <c:pt idx="6">
                  <c:v>30</c:v>
                </c:pt>
                <c:pt idx="7">
                  <c:v>25</c:v>
                </c:pt>
              </c:numCache>
            </c:numRef>
          </c:val>
          <c:smooth val="0"/>
        </c:ser>
        <c:ser>
          <c:idx val="1"/>
          <c:order val="1"/>
          <c:tx>
            <c:strRef>
              <c:f>wielkopolskie!$L$58:$P$58</c:f>
              <c:strCache>
                <c:ptCount val="5"/>
                <c:pt idx="4">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wielkopolskie!$Q$56:$X$56</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wielkopolskie!$Q$58:$X$58</c:f>
              <c:numCache>
                <c:formatCode>General</c:formatCode>
                <c:ptCount val="8"/>
                <c:pt idx="0">
                  <c:v>56</c:v>
                </c:pt>
                <c:pt idx="1">
                  <c:v>51</c:v>
                </c:pt>
                <c:pt idx="2">
                  <c:v>36</c:v>
                </c:pt>
                <c:pt idx="3">
                  <c:v>36</c:v>
                </c:pt>
                <c:pt idx="4">
                  <c:v>24</c:v>
                </c:pt>
                <c:pt idx="5">
                  <c:v>40</c:v>
                </c:pt>
                <c:pt idx="6">
                  <c:v>37</c:v>
                </c:pt>
                <c:pt idx="7">
                  <c:v>28</c:v>
                </c:pt>
              </c:numCache>
            </c:numRef>
          </c:val>
          <c:smooth val="0"/>
        </c:ser>
        <c:dLbls>
          <c:showLegendKey val="0"/>
          <c:showVal val="0"/>
          <c:showCatName val="0"/>
          <c:showSerName val="0"/>
          <c:showPercent val="0"/>
          <c:showBubbleSize val="0"/>
        </c:dLbls>
        <c:smooth val="0"/>
        <c:axId val="410268984"/>
        <c:axId val="410274080"/>
      </c:lineChart>
      <c:catAx>
        <c:axId val="410268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10274080"/>
        <c:crosses val="autoZero"/>
        <c:auto val="1"/>
        <c:lblAlgn val="ctr"/>
        <c:lblOffset val="100"/>
        <c:noMultiLvlLbl val="0"/>
      </c:catAx>
      <c:valAx>
        <c:axId val="410274080"/>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102689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7.5850954896242662E-2"/>
          <c:y val="0.80428034864657239"/>
          <c:w val="0.84829799386963534"/>
          <c:h val="0.195719651353427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wielkopolskie!$Q$64:$X$64</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wielkopolskie!$Q$65:$X$65</c:f>
              <c:numCache>
                <c:formatCode>General</c:formatCode>
                <c:ptCount val="8"/>
                <c:pt idx="0">
                  <c:v>52</c:v>
                </c:pt>
                <c:pt idx="1">
                  <c:v>62</c:v>
                </c:pt>
                <c:pt idx="2">
                  <c:v>59</c:v>
                </c:pt>
                <c:pt idx="3">
                  <c:v>49</c:v>
                </c:pt>
                <c:pt idx="4">
                  <c:v>42</c:v>
                </c:pt>
                <c:pt idx="5">
                  <c:v>53</c:v>
                </c:pt>
                <c:pt idx="6">
                  <c:v>48</c:v>
                </c:pt>
                <c:pt idx="7">
                  <c:v>47</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wielkopolskie!$Q$64:$X$64</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wielkopolskie!$Q$66:$X$66</c:f>
              <c:numCache>
                <c:formatCode>General</c:formatCode>
                <c:ptCount val="8"/>
                <c:pt idx="0">
                  <c:v>29</c:v>
                </c:pt>
                <c:pt idx="1">
                  <c:v>32</c:v>
                </c:pt>
                <c:pt idx="2">
                  <c:v>37</c:v>
                </c:pt>
                <c:pt idx="3">
                  <c:v>36</c:v>
                </c:pt>
                <c:pt idx="4">
                  <c:v>24</c:v>
                </c:pt>
                <c:pt idx="5">
                  <c:v>33</c:v>
                </c:pt>
                <c:pt idx="6">
                  <c:v>30</c:v>
                </c:pt>
                <c:pt idx="7">
                  <c:v>29</c:v>
                </c:pt>
              </c:numCache>
            </c:numRef>
          </c:val>
          <c:smooth val="0"/>
        </c:ser>
        <c:dLbls>
          <c:showLegendKey val="0"/>
          <c:showVal val="0"/>
          <c:showCatName val="0"/>
          <c:showSerName val="0"/>
          <c:showPercent val="0"/>
          <c:showBubbleSize val="0"/>
        </c:dLbls>
        <c:smooth val="0"/>
        <c:axId val="410267416"/>
        <c:axId val="410267808"/>
      </c:lineChart>
      <c:catAx>
        <c:axId val="410267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l-PL"/>
          </a:p>
        </c:txPr>
        <c:crossAx val="410267808"/>
        <c:crosses val="autoZero"/>
        <c:auto val="1"/>
        <c:lblAlgn val="ctr"/>
        <c:lblOffset val="100"/>
        <c:noMultiLvlLbl val="0"/>
      </c:catAx>
      <c:valAx>
        <c:axId val="410267808"/>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10267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 </a:t>
            </a:r>
            <a:r>
              <a:rPr lang="pl-PL" sz="1800" b="1" i="0" u="sng" baseline="0" dirty="0">
                <a:effectLst/>
                <a:latin typeface="Arial" panose="020B0604020202020204" pitchFamily="34" charset="0"/>
                <a:cs typeface="Arial" panose="020B0604020202020204" pitchFamily="34" charset="0"/>
              </a:rPr>
              <a:t>w skali kraju</a:t>
            </a:r>
            <a:r>
              <a:rPr lang="pl-PL" sz="1800" b="1" i="0" baseline="0" dirty="0">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na liniach eksploatowanych </a:t>
            </a:r>
            <a:br>
              <a:rPr lang="pl-PL" sz="1800" b="1" i="0" baseline="0" dirty="0">
                <a:effectLst/>
                <a:latin typeface="Arial" panose="020B0604020202020204" pitchFamily="34" charset="0"/>
                <a:cs typeface="Arial" panose="020B0604020202020204" pitchFamily="34" charset="0"/>
              </a:rPr>
            </a:br>
            <a:r>
              <a:rPr lang="pl-PL" sz="1800" b="1" i="0" baseline="0" dirty="0">
                <a:effectLst/>
                <a:latin typeface="Arial" panose="020B0604020202020204" pitchFamily="34" charset="0"/>
                <a:cs typeface="Arial" panose="020B0604020202020204" pitchFamily="34" charset="0"/>
              </a:rPr>
              <a:t>i nieeksploatowanych </a:t>
            </a:r>
            <a:endParaRPr lang="pl-PL" sz="1800" dirty="0">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800" b="1" i="0" u="sng" baseline="0" dirty="0">
                <a:effectLst/>
                <a:latin typeface="Arial" panose="020B0604020202020204" pitchFamily="34" charset="0"/>
                <a:cs typeface="Arial" panose="020B0604020202020204" pitchFamily="34" charset="0"/>
              </a:rPr>
              <a:t>w woj. </a:t>
            </a:r>
            <a:r>
              <a:rPr lang="pl-PL" sz="1800" b="1" i="0" u="sng" baseline="0" dirty="0" smtClean="0">
                <a:effectLst/>
                <a:latin typeface="Arial" panose="020B0604020202020204" pitchFamily="34" charset="0"/>
                <a:cs typeface="Arial" panose="020B0604020202020204" pitchFamily="34" charset="0"/>
              </a:rPr>
              <a:t>opolskim</a:t>
            </a:r>
            <a:endParaRPr lang="pl-PL" sz="1800" dirty="0">
              <a:effectLst/>
              <a:latin typeface="Arial" panose="020B0604020202020204" pitchFamily="34" charset="0"/>
              <a:cs typeface="Arial" panose="020B0604020202020204" pitchFamily="34" charset="0"/>
            </a:endParaRPr>
          </a:p>
        </c:rich>
      </c:tx>
      <c:layout>
        <c:manualLayout>
          <c:xMode val="edge"/>
          <c:yMode val="edge"/>
          <c:x val="0.20969857955212173"/>
          <c:y val="1.452160737042085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6928836285754809"/>
                  <c:y val="6.1721500345031051E-2"/>
                </c:manualLayout>
              </c:layout>
              <c:tx>
                <c:rich>
                  <a:bodyPr/>
                  <a:lstStyle/>
                  <a:p>
                    <a:r>
                      <a:rPr lang="en-US" dirty="0" smtClean="0"/>
                      <a:t>687</a:t>
                    </a:r>
                    <a:r>
                      <a:rPr lang="en-US" baseline="0" dirty="0" smtClean="0"/>
                      <a:t> </a:t>
                    </a:r>
                    <a:r>
                      <a:rPr lang="en-US" dirty="0" err="1" smtClean="0"/>
                      <a:t>szt</a:t>
                    </a:r>
                    <a:r>
                      <a:rPr lang="en-US" dirty="0" smtClean="0"/>
                      <a:t>.;</a:t>
                    </a:r>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layout>
                    <c:manualLayout>
                      <c:w val="0.15712320785924699"/>
                      <c:h val="0.1575594399690663"/>
                    </c:manualLayout>
                  </c15:layout>
                  <c15:dlblFieldTable/>
                  <c15:showDataLabelsRange val="0"/>
                </c:ext>
              </c:extLst>
            </c:dLbl>
            <c:dLbl>
              <c:idx val="1"/>
              <c:layout>
                <c:manualLayout>
                  <c:x val="6.5192037492232485E-2"/>
                  <c:y val="-0.2165686204072797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opolskie</c:v>
                </c:pt>
                <c:pt idx="1">
                  <c:v>pozostałe województwa</c:v>
                </c:pt>
              </c:strCache>
            </c:strRef>
          </c:cat>
          <c:val>
            <c:numRef>
              <c:f>Arkusz1!$P$26:$P$27</c:f>
              <c:numCache>
                <c:formatCode>General</c:formatCode>
                <c:ptCount val="2"/>
                <c:pt idx="0">
                  <c:v>687</c:v>
                </c:pt>
                <c:pt idx="1">
                  <c:v>13073</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800" b="1" u="sng" dirty="0">
                <a:latin typeface="Arial" panose="020B0604020202020204" pitchFamily="34" charset="0"/>
                <a:cs typeface="Arial" panose="020B0604020202020204" pitchFamily="34" charset="0"/>
              </a:rPr>
              <a:t>w </a:t>
            </a:r>
            <a:r>
              <a:rPr lang="pl-PL" sz="1800" b="1" u="sng" dirty="0" smtClean="0">
                <a:latin typeface="Arial" panose="020B0604020202020204" pitchFamily="34" charset="0"/>
                <a:cs typeface="Arial" panose="020B0604020202020204" pitchFamily="34" charset="0"/>
              </a:rPr>
              <a:t>woj. opolskim</a:t>
            </a:r>
            <a:r>
              <a:rPr lang="pl-PL" sz="1800" b="1" dirty="0" smtClean="0">
                <a:latin typeface="Arial" panose="020B0604020202020204" pitchFamily="34" charset="0"/>
                <a:cs typeface="Arial" panose="020B0604020202020204" pitchFamily="34" charset="0"/>
              </a:rPr>
              <a:t> </a:t>
            </a:r>
            <a:endParaRPr lang="pl-PL" sz="1800" b="1"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w </a:t>
            </a:r>
            <a:r>
              <a:rPr lang="pl-PL" sz="1800" b="1" dirty="0" smtClean="0">
                <a:latin typeface="Arial" panose="020B0604020202020204" pitchFamily="34" charset="0"/>
                <a:cs typeface="Arial" panose="020B0604020202020204" pitchFamily="34" charset="0"/>
              </a:rPr>
              <a:t>2017 roku</a:t>
            </a:r>
            <a:endParaRPr lang="pl-PL" sz="1800" b="1" dirty="0">
              <a:latin typeface="Arial" panose="020B0604020202020204" pitchFamily="34" charset="0"/>
              <a:cs typeface="Arial" panose="020B0604020202020204" pitchFamily="34" charset="0"/>
            </a:endParaRPr>
          </a:p>
        </c:rich>
      </c:tx>
      <c:layout>
        <c:manualLayout>
          <c:xMode val="edge"/>
          <c:yMode val="edge"/>
          <c:x val="0.20664617519489897"/>
          <c:y val="1.703469789758486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4.1154622486909952E-2"/>
                  <c:y val="3.2346686591183402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51A3B08E-4D5D-4B1B-9722-C4CD3838E09B}" type="VALUE">
                      <a:rPr lang="en-US" smtClean="0"/>
                      <a:pPr>
                        <a:defRPr sz="1800" b="1">
                          <a:latin typeface="Arial" panose="020B0604020202020204" pitchFamily="34" charset="0"/>
                          <a:cs typeface="Arial" panose="020B0604020202020204" pitchFamily="34" charset="0"/>
                        </a:defRPr>
                      </a:pPr>
                      <a:t>[WARTOŚĆ]</a:t>
                    </a:fld>
                    <a:r>
                      <a:rPr lang="en-US" dirty="0" smtClean="0"/>
                      <a:t> </a:t>
                    </a:r>
                    <a:r>
                      <a:rPr lang="en-US" dirty="0" err="1" smtClean="0"/>
                      <a:t>szt</a:t>
                    </a:r>
                    <a:r>
                      <a:rPr lang="en-US" dirty="0" smtClean="0"/>
                      <a:t>.</a:t>
                    </a:r>
                    <a:r>
                      <a:rPr lang="en-US" baseline="0" dirty="0" smtClean="0"/>
                      <a:t>; </a:t>
                    </a:r>
                    <a:fld id="{722B9814-6361-415A-907C-0B4380D3A9C8}" type="PERCENTAGE">
                      <a:rPr lang="en-US" baseline="0"/>
                      <a:pPr>
                        <a:defRPr sz="1800" b="1">
                          <a:latin typeface="Arial" panose="020B0604020202020204" pitchFamily="34" charset="0"/>
                          <a:cs typeface="Arial" panose="020B0604020202020204" pitchFamily="34" charset="0"/>
                        </a:defRPr>
                      </a:pPr>
                      <a:t>[PROCENTOWE]</a:t>
                    </a:fld>
                    <a:endParaRPr lang="en-US" baseline="0" dirty="0" smtClean="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0.13176897080133895"/>
                  <c:y val="-4.3555365642413142E-2"/>
                </c:manualLayout>
              </c:layout>
              <c:tx>
                <c:rich>
                  <a:bodyPr/>
                  <a:lstStyle/>
                  <a:p>
                    <a:fld id="{A63A6A8F-2911-4F30-8159-0EA71E7BE10F}" type="VALUE">
                      <a:rPr lang="en-US" sz="1800" smtClean="0"/>
                      <a:pPr/>
                      <a:t>[WARTOŚĆ]</a:t>
                    </a:fld>
                    <a:r>
                      <a:rPr lang="en-US" sz="1800" dirty="0" smtClean="0"/>
                      <a:t> </a:t>
                    </a:r>
                    <a:r>
                      <a:rPr lang="en-US" sz="1800" dirty="0" err="1" smtClean="0"/>
                      <a:t>szt</a:t>
                    </a:r>
                    <a:r>
                      <a:rPr lang="en-US" sz="1800" dirty="0" smtClean="0"/>
                      <a:t>.</a:t>
                    </a:r>
                    <a:r>
                      <a:rPr lang="en-US" sz="1800" baseline="0" dirty="0" smtClean="0"/>
                      <a:t>; </a:t>
                    </a:r>
                    <a:fld id="{8C486999-A7FF-4E34-801D-9997B760C104}" type="PERCENTAGE">
                      <a:rPr lang="en-US" sz="1800" baseline="0"/>
                      <a:pPr/>
                      <a:t>[PROCENTOWE]</a:t>
                    </a:fld>
                    <a:endParaRPr lang="en-US" sz="1800" baseline="0" dirty="0" smtClean="0"/>
                  </a:p>
                </c:rich>
              </c:tx>
              <c:showLegendKey val="0"/>
              <c:showVal val="1"/>
              <c:showCatName val="0"/>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opolskie</c:v>
                </c:pt>
                <c:pt idx="1">
                  <c:v>pozostałe województwa</c:v>
                </c:pt>
              </c:strCache>
            </c:strRef>
          </c:cat>
          <c:val>
            <c:numRef>
              <c:f>wielkopolskie!$U$25:$U$26</c:f>
              <c:numCache>
                <c:formatCode>General</c:formatCode>
                <c:ptCount val="2"/>
                <c:pt idx="0">
                  <c:v>8</c:v>
                </c:pt>
                <c:pt idx="1">
                  <c:v>193</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opolskie</c:v>
                </c:pt>
                <c:pt idx="1">
                  <c:v>pozostałe województwa</c:v>
                </c:pt>
              </c:strCache>
            </c:strRef>
          </c:cat>
          <c:val>
            <c:numRef>
              <c:f>wielkopolskie!$V$25:$V$26</c:f>
              <c:numCache>
                <c:formatCode>General</c:formatCode>
                <c:ptCount val="2"/>
                <c:pt idx="0">
                  <c:v>3.9800995024875621E-2</c:v>
                </c:pt>
                <c:pt idx="1">
                  <c:v>0.96019900497512434</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na przejazdach/przejściach kat. A- 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podziale na kategorie </a:t>
            </a:r>
          </a:p>
          <a:p>
            <a:pPr>
              <a:defRPr sz="1800" b="1">
                <a:latin typeface="Arial" panose="020B0604020202020204" pitchFamily="34" charset="0"/>
                <a:cs typeface="Arial" panose="020B0604020202020204" pitchFamily="34" charset="0"/>
              </a:defRPr>
            </a:pPr>
            <a:r>
              <a:rPr lang="pl-PL" sz="1800" b="1" u="sng" baseline="0" dirty="0">
                <a:latin typeface="Arial" panose="020B0604020202020204" pitchFamily="34" charset="0"/>
                <a:cs typeface="Arial" panose="020B0604020202020204" pitchFamily="34" charset="0"/>
              </a:rPr>
              <a:t>w </a:t>
            </a:r>
            <a:r>
              <a:rPr lang="pl-PL" sz="1800" b="1" u="sng" baseline="0" dirty="0" smtClean="0">
                <a:latin typeface="Arial" panose="020B0604020202020204" pitchFamily="34" charset="0"/>
                <a:cs typeface="Arial" panose="020B0604020202020204" pitchFamily="34" charset="0"/>
              </a:rPr>
              <a:t>woj. opolskim </a:t>
            </a:r>
            <a:endParaRPr lang="pl-PL" sz="1800" b="1" u="sng" baseline="0"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latach </a:t>
            </a:r>
            <a:r>
              <a:rPr lang="pl-PL" sz="1800" b="1" baseline="0" dirty="0" smtClean="0">
                <a:latin typeface="Arial" panose="020B0604020202020204" pitchFamily="34" charset="0"/>
                <a:cs typeface="Arial" panose="020B0604020202020204" pitchFamily="34" charset="0"/>
              </a:rPr>
              <a:t>2015-2017</a:t>
            </a:r>
            <a:endParaRPr lang="pl-PL" sz="1800" b="1" dirty="0">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świętokrzyskie!$AA$8:$AA$10</c:f>
              <c:numCache>
                <c:formatCode>General</c:formatCode>
                <c:ptCount val="3"/>
                <c:pt idx="0">
                  <c:v>0</c:v>
                </c:pt>
                <c:pt idx="1">
                  <c:v>0</c:v>
                </c:pt>
                <c:pt idx="2">
                  <c:v>0</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świętokrzyskie!$AB$8:$AB$10</c:f>
              <c:numCache>
                <c:formatCode>General</c:formatCode>
                <c:ptCount val="3"/>
                <c:pt idx="0">
                  <c:v>1</c:v>
                </c:pt>
                <c:pt idx="1">
                  <c:v>1</c:v>
                </c:pt>
                <c:pt idx="2">
                  <c:v>2</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świętokrzyskie!$AC$8:$AC$10</c:f>
              <c:numCache>
                <c:formatCode>General</c:formatCode>
                <c:ptCount val="3"/>
                <c:pt idx="0">
                  <c:v>2</c:v>
                </c:pt>
                <c:pt idx="1">
                  <c:v>0</c:v>
                </c:pt>
                <c:pt idx="2">
                  <c:v>1</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2.359437491936524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świętokrzyskie!$AD$8:$AD$10</c:f>
              <c:numCache>
                <c:formatCode>General</c:formatCode>
                <c:ptCount val="3"/>
                <c:pt idx="0">
                  <c:v>4</c:v>
                </c:pt>
                <c:pt idx="1">
                  <c:v>5</c:v>
                </c:pt>
                <c:pt idx="2">
                  <c:v>5</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świętokrzyskie!$AE$8:$AE$10</c:f>
              <c:numCache>
                <c:formatCode>General</c:formatCode>
                <c:ptCount val="3"/>
                <c:pt idx="0">
                  <c:v>0</c:v>
                </c:pt>
                <c:pt idx="1">
                  <c:v>0</c:v>
                </c:pt>
                <c:pt idx="2">
                  <c:v>0</c:v>
                </c:pt>
              </c:numCache>
            </c:numRef>
          </c:val>
        </c:ser>
        <c:dLbls>
          <c:showLegendKey val="0"/>
          <c:showVal val="0"/>
          <c:showCatName val="0"/>
          <c:showSerName val="0"/>
          <c:showPercent val="0"/>
          <c:showBubbleSize val="0"/>
        </c:dLbls>
        <c:gapWidth val="150"/>
        <c:shape val="box"/>
        <c:axId val="410272120"/>
        <c:axId val="410271336"/>
        <c:axId val="0"/>
      </c:bar3DChart>
      <c:catAx>
        <c:axId val="4102721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10271336"/>
        <c:crosses val="autoZero"/>
        <c:auto val="1"/>
        <c:lblAlgn val="ctr"/>
        <c:lblOffset val="100"/>
        <c:noMultiLvlLbl val="0"/>
      </c:catAx>
      <c:valAx>
        <c:axId val="410271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102721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a:t>
            </a:r>
            <a:r>
              <a:rPr lang="pl-PL" sz="1800" b="1" i="0" u="none" strike="noStrike" baseline="0" dirty="0">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z udziałem pojazdów i pieszych, w woj. </a:t>
            </a:r>
            <a:r>
              <a:rPr lang="pl-PL" sz="1800" b="1" baseline="0" dirty="0" smtClean="0">
                <a:latin typeface="Arial" panose="020B0604020202020204" pitchFamily="34" charset="0"/>
                <a:cs typeface="Arial" panose="020B0604020202020204" pitchFamily="34" charset="0"/>
              </a:rPr>
              <a:t>opolskim </a:t>
            </a:r>
            <a:endParaRPr lang="pl-PL" sz="1800" b="1" baseline="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w latach 2011-2017</a:t>
            </a:r>
            <a:endParaRPr lang="pl-PL" sz="1800" b="1" dirty="0">
              <a:latin typeface="Arial" panose="020B0604020202020204" pitchFamily="34" charset="0"/>
              <a:cs typeface="Arial" panose="020B0604020202020204" pitchFamily="34" charset="0"/>
            </a:endParaRPr>
          </a:p>
        </c:rich>
      </c:tx>
      <c:layout>
        <c:manualLayout>
          <c:xMode val="edge"/>
          <c:yMode val="edge"/>
          <c:x val="0.2361264695155805"/>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1.3263812851151855E-3"/>
                  <c:y val="-1.479591826827951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0.13460658154282804"/>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4.009286089176678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263812851150639E-3"/>
                  <c:y val="-1.1794987601136994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3263812851151613E-3"/>
                  <c:y val="-0.1069655571604963"/>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świętokrzyskie!$Z$19:$Z$25</c:f>
              <c:numCache>
                <c:formatCode>General</c:formatCode>
                <c:ptCount val="7"/>
                <c:pt idx="0">
                  <c:v>2011</c:v>
                </c:pt>
                <c:pt idx="1">
                  <c:v>2012</c:v>
                </c:pt>
                <c:pt idx="2">
                  <c:v>2013</c:v>
                </c:pt>
                <c:pt idx="3">
                  <c:v>2014</c:v>
                </c:pt>
                <c:pt idx="4">
                  <c:v>2015</c:v>
                </c:pt>
                <c:pt idx="5">
                  <c:v>2016</c:v>
                </c:pt>
                <c:pt idx="6">
                  <c:v>2017</c:v>
                </c:pt>
              </c:numCache>
            </c:numRef>
          </c:cat>
          <c:val>
            <c:numRef>
              <c:f>świętokrzyskie!$AA$19:$AA$25</c:f>
              <c:numCache>
                <c:formatCode>General</c:formatCode>
                <c:ptCount val="7"/>
                <c:pt idx="0">
                  <c:v>11</c:v>
                </c:pt>
                <c:pt idx="1">
                  <c:v>9</c:v>
                </c:pt>
                <c:pt idx="2">
                  <c:v>9</c:v>
                </c:pt>
                <c:pt idx="3">
                  <c:v>10</c:v>
                </c:pt>
                <c:pt idx="4">
                  <c:v>7</c:v>
                </c:pt>
                <c:pt idx="5">
                  <c:v>6</c:v>
                </c:pt>
                <c:pt idx="6">
                  <c:v>8</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0"/>
                  <c:y val="-4.729420432585863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2.182809430424238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910412573898984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0922906542130158E-2"/>
                  <c:y val="-4.883196710568343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9791438553454838E-3"/>
                  <c:y val="-4.1921768426791954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świętokrzyskie!$Z$19:$Z$25</c:f>
              <c:numCache>
                <c:formatCode>General</c:formatCode>
                <c:ptCount val="7"/>
                <c:pt idx="0">
                  <c:v>2011</c:v>
                </c:pt>
                <c:pt idx="1">
                  <c:v>2012</c:v>
                </c:pt>
                <c:pt idx="2">
                  <c:v>2013</c:v>
                </c:pt>
                <c:pt idx="3">
                  <c:v>2014</c:v>
                </c:pt>
                <c:pt idx="4">
                  <c:v>2015</c:v>
                </c:pt>
                <c:pt idx="5">
                  <c:v>2016</c:v>
                </c:pt>
                <c:pt idx="6">
                  <c:v>2017</c:v>
                </c:pt>
              </c:numCache>
            </c:numRef>
          </c:cat>
          <c:val>
            <c:numRef>
              <c:f>świętokrzyskie!$AB$19:$AB$25</c:f>
              <c:numCache>
                <c:formatCode>General</c:formatCode>
                <c:ptCount val="7"/>
                <c:pt idx="0">
                  <c:v>0</c:v>
                </c:pt>
                <c:pt idx="1">
                  <c:v>0</c:v>
                </c:pt>
                <c:pt idx="2">
                  <c:v>0</c:v>
                </c:pt>
                <c:pt idx="3">
                  <c:v>0</c:v>
                </c:pt>
                <c:pt idx="4">
                  <c:v>0</c:v>
                </c:pt>
                <c:pt idx="5">
                  <c:v>0</c:v>
                </c:pt>
                <c:pt idx="6">
                  <c:v>0</c:v>
                </c:pt>
              </c:numCache>
            </c:numRef>
          </c:val>
        </c:ser>
        <c:dLbls>
          <c:showLegendKey val="0"/>
          <c:showVal val="0"/>
          <c:showCatName val="0"/>
          <c:showSerName val="0"/>
          <c:showPercent val="0"/>
          <c:showBubbleSize val="0"/>
        </c:dLbls>
        <c:gapWidth val="150"/>
        <c:shape val="box"/>
        <c:axId val="410270552"/>
        <c:axId val="410270944"/>
        <c:axId val="0"/>
      </c:bar3DChart>
      <c:catAx>
        <c:axId val="4102705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10270944"/>
        <c:crosses val="autoZero"/>
        <c:auto val="1"/>
        <c:lblAlgn val="ctr"/>
        <c:lblOffset val="100"/>
        <c:noMultiLvlLbl val="0"/>
      </c:catAx>
      <c:valAx>
        <c:axId val="410270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10270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image" Target="../media/image61.emf"/><Relationship Id="rId5" Type="http://schemas.openxmlformats.org/officeDocument/2006/relationships/image" Target="../media/image65.emf"/><Relationship Id="rId4" Type="http://schemas.openxmlformats.org/officeDocument/2006/relationships/image" Target="../media/image6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2018-10-12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2018-10-12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2018-10-12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2018-10-12</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88834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2018-10-12</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6827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2018-10-12</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72152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2018-10-12</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62216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2018-10-12</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26840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2018-10-12</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91239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2018-10-12</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76314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2018-10-12</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20641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2018-10-12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2018-10-12</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3886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2018-10-12</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5585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2018-10-12</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34817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0EE397-83D2-4F8A-99AF-73DA14156AB4}" type="datetimeFigureOut">
              <a:rPr lang="pl-PL" smtClean="0"/>
              <a:t>2018-10-12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0EE397-83D2-4F8A-99AF-73DA14156AB4}" type="datetimeFigureOut">
              <a:rPr lang="pl-PL" smtClean="0"/>
              <a:t>2018-10-12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0EE397-83D2-4F8A-99AF-73DA14156AB4}" type="datetimeFigureOut">
              <a:rPr lang="pl-PL" smtClean="0"/>
              <a:t>2018-10-12</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0EE397-83D2-4F8A-99AF-73DA14156AB4}" type="datetimeFigureOut">
              <a:rPr lang="pl-PL" smtClean="0"/>
              <a:t>2018-10-12</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0EE397-83D2-4F8A-99AF-73DA14156AB4}" type="datetimeFigureOut">
              <a:rPr lang="pl-PL" smtClean="0"/>
              <a:t>2018-10-12</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2018-10-12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2018-10-12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EE397-83D2-4F8A-99AF-73DA14156AB4}" type="datetimeFigureOut">
              <a:rPr lang="pl-PL" smtClean="0"/>
              <a:t>2018-10-12</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A9171-FF6E-4CF8-96A9-DDB2E3A975FF}" type="datetimeFigureOut">
              <a:rPr lang="pl-PL" smtClean="0">
                <a:solidFill>
                  <a:prstClr val="black">
                    <a:tint val="75000"/>
                  </a:prstClr>
                </a:solidFill>
              </a:rPr>
              <a:pPr/>
              <a:t>2018-10-12</a:t>
            </a:fld>
            <a:endParaRPr lang="pl-PL">
              <a:solidFill>
                <a:prstClr val="black">
                  <a:tint val="75000"/>
                </a:prst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59952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57.jpg"/><Relationship Id="rId5" Type="http://schemas.openxmlformats.org/officeDocument/2006/relationships/image" Target="../media/image50.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6.bin"/><Relationship Id="rId3" Type="http://schemas.openxmlformats.org/officeDocument/2006/relationships/image" Target="../media/image51.png"/><Relationship Id="rId7" Type="http://schemas.openxmlformats.org/officeDocument/2006/relationships/image" Target="../media/image62.emf"/><Relationship Id="rId12" Type="http://schemas.openxmlformats.org/officeDocument/2006/relationships/oleObject" Target="../embeddings/oleObject5.bin"/><Relationship Id="rId17" Type="http://schemas.openxmlformats.org/officeDocument/2006/relationships/image" Target="../media/image66.emf"/><Relationship Id="rId2" Type="http://schemas.openxmlformats.org/officeDocument/2006/relationships/slideLayout" Target="../slideLayouts/slideLayout12.xml"/><Relationship Id="rId16" Type="http://schemas.openxmlformats.org/officeDocument/2006/relationships/image" Target="../media/image65.emf"/><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4.emf"/><Relationship Id="rId5" Type="http://schemas.openxmlformats.org/officeDocument/2006/relationships/image" Target="../media/image61.emf"/><Relationship Id="rId15" Type="http://schemas.openxmlformats.org/officeDocument/2006/relationships/oleObject" Target="../embeddings/oleObject8.bin"/><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63.emf"/><Relationship Id="rId14" Type="http://schemas.openxmlformats.org/officeDocument/2006/relationships/oleObject" Target="../embeddings/oleObject7.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
            <a:ext cx="12192646" cy="6857637"/>
          </a:xfrm>
          <a:prstGeom prst="rect">
            <a:avLst/>
          </a:prstGeom>
        </p:spPr>
      </p:pic>
      <p:sp>
        <p:nvSpPr>
          <p:cNvPr id="5" name="pole tekstowe 4"/>
          <p:cNvSpPr txBox="1"/>
          <p:nvPr/>
        </p:nvSpPr>
        <p:spPr>
          <a:xfrm>
            <a:off x="114159" y="112113"/>
            <a:ext cx="2082621"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Opole, 17.10.2018</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p>
        </p:txBody>
      </p:sp>
    </p:spTree>
    <p:extLst>
      <p:ext uri="{BB962C8B-B14F-4D97-AF65-F5344CB8AC3E}">
        <p14:creationId xmlns:p14="http://schemas.microsoft.com/office/powerpoint/2010/main" val="1625252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2040790"/>
            <a:ext cx="5775960" cy="3577689"/>
          </a:xfrm>
        </p:spPr>
        <p:txBody>
          <a:bodyPr>
            <a:normAutofit fontScale="55000" lnSpcReduction="20000"/>
          </a:bodyPr>
          <a:lstStyle/>
          <a:p>
            <a:pPr marL="0" indent="0" algn="just">
              <a:spcBef>
                <a:spcPts val="600"/>
              </a:spcBef>
              <a:buNone/>
            </a:pPr>
            <a:r>
              <a:rPr lang="pl-PL" sz="3400" dirty="0" smtClean="0">
                <a:latin typeface="Arial" panose="020B0604020202020204" pitchFamily="34" charset="0"/>
                <a:cs typeface="Arial" panose="020B0604020202020204" pitchFamily="34" charset="0"/>
              </a:rPr>
              <a:t>słupki wskaźnikowe:</a:t>
            </a:r>
          </a:p>
          <a:p>
            <a:pPr algn="just">
              <a:spcBef>
                <a:spcPts val="600"/>
              </a:spcBef>
            </a:pPr>
            <a:r>
              <a:rPr lang="pl-PL" sz="3400" dirty="0" smtClean="0">
                <a:latin typeface="Arial" panose="020B0604020202020204" pitchFamily="34" charset="0"/>
                <a:cs typeface="Arial" panose="020B0604020202020204" pitchFamily="34" charset="0"/>
              </a:rPr>
              <a:t>G1a – umieszczany pod znakiem ostrzegawczym</a:t>
            </a:r>
          </a:p>
          <a:p>
            <a:pPr>
              <a:spcBef>
                <a:spcPts val="600"/>
              </a:spcBef>
            </a:pPr>
            <a:r>
              <a:rPr lang="pl-PL" sz="3400" dirty="0" smtClean="0">
                <a:latin typeface="Arial" panose="020B0604020202020204" pitchFamily="34" charset="0"/>
                <a:cs typeface="Arial" panose="020B0604020202020204" pitchFamily="34" charset="0"/>
              </a:rPr>
              <a:t>G1b – umieszczany na 2/3 odległości znaku ostrzegawczego od przejazdu</a:t>
            </a:r>
          </a:p>
          <a:p>
            <a:pPr>
              <a:spcBef>
                <a:spcPts val="600"/>
              </a:spcBef>
            </a:pPr>
            <a:r>
              <a:rPr lang="pl-PL" sz="3400" dirty="0" smtClean="0">
                <a:latin typeface="Arial" panose="020B0604020202020204" pitchFamily="34" charset="0"/>
                <a:cs typeface="Arial" panose="020B0604020202020204" pitchFamily="34" charset="0"/>
              </a:rPr>
              <a:t>G1c – umieszczany na 1/3 odległości </a:t>
            </a:r>
            <a:r>
              <a:rPr lang="pl-PL" sz="3400" dirty="0">
                <a:latin typeface="Arial" panose="020B0604020202020204" pitchFamily="34" charset="0"/>
                <a:cs typeface="Arial" panose="020B0604020202020204" pitchFamily="34" charset="0"/>
              </a:rPr>
              <a:t>znaku ostrzegawczego od </a:t>
            </a:r>
            <a:r>
              <a:rPr lang="pl-PL" sz="3400" dirty="0" smtClean="0">
                <a:latin typeface="Arial" panose="020B0604020202020204" pitchFamily="34" charset="0"/>
                <a:cs typeface="Arial" panose="020B0604020202020204" pitchFamily="34" charset="0"/>
              </a:rPr>
              <a:t>przejazdu</a:t>
            </a:r>
          </a:p>
          <a:p>
            <a:pPr algn="just">
              <a:spcBef>
                <a:spcPts val="600"/>
              </a:spcBef>
              <a:spcAft>
                <a:spcPts val="1200"/>
              </a:spcAft>
            </a:pPr>
            <a:r>
              <a:rPr lang="pl-PL" sz="3400" dirty="0" smtClean="0">
                <a:latin typeface="Arial" panose="020B0604020202020204" pitchFamily="34" charset="0"/>
                <a:cs typeface="Arial" panose="020B0604020202020204" pitchFamily="34" charset="0"/>
              </a:rPr>
              <a:t>G1d, e, f – umieszczane analogicznie jak słupki G1a, b, c, po lewej stronie, na drodze </a:t>
            </a:r>
            <a:br>
              <a:rPr lang="pl-PL" sz="3400" dirty="0" smtClean="0">
                <a:latin typeface="Arial" panose="020B0604020202020204" pitchFamily="34" charset="0"/>
                <a:cs typeface="Arial" panose="020B0604020202020204" pitchFamily="34" charset="0"/>
              </a:rPr>
            </a:br>
            <a:r>
              <a:rPr lang="pl-PL" sz="3400" dirty="0" smtClean="0">
                <a:latin typeface="Arial" panose="020B0604020202020204" pitchFamily="34" charset="0"/>
                <a:cs typeface="Arial" panose="020B0604020202020204" pitchFamily="34" charset="0"/>
              </a:rPr>
              <a:t>o dozwolonej prędkości &gt;60km/h</a:t>
            </a:r>
            <a:r>
              <a:rPr lang="pl-PL" sz="3400" dirty="0">
                <a:latin typeface="Arial" panose="020B0604020202020204" pitchFamily="34" charset="0"/>
                <a:cs typeface="Arial" panose="020B0604020202020204" pitchFamily="34" charset="0"/>
              </a:rPr>
              <a:t>, w przypadku widoczności przejazdu z odległości mniejszej niż 100 </a:t>
            </a:r>
            <a:r>
              <a:rPr lang="pl-PL" sz="3400" dirty="0" smtClean="0">
                <a:latin typeface="Arial" panose="020B0604020202020204" pitchFamily="34" charset="0"/>
                <a:cs typeface="Arial" panose="020B0604020202020204" pitchFamily="34" charset="0"/>
              </a:rPr>
              <a:t>metrów lub na drodze jednokierunkowej</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za ustawienie i czytelność znaków</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odpowiada zarządca </a:t>
            </a:r>
            <a:r>
              <a:rPr lang="pl-PL" sz="3600" dirty="0" smtClean="0">
                <a:solidFill>
                  <a:schemeClr val="bg1">
                    <a:lumMod val="50000"/>
                  </a:schemeClr>
                </a:solidFill>
                <a:latin typeface="Arial" panose="020B0604020202020204" pitchFamily="34" charset="0"/>
                <a:cs typeface="Arial" panose="020B0604020202020204" pitchFamily="34" charset="0"/>
              </a:rPr>
              <a:t>drogi</a:t>
            </a:r>
            <a:endParaRPr lang="pl-PL" dirty="0">
              <a:latin typeface="Ubuntu" panose="020B050403060203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75" y="2797942"/>
            <a:ext cx="4305689" cy="2074676"/>
          </a:xfrm>
          <a:prstGeom prst="rect">
            <a:avLst/>
          </a:prstGeom>
        </p:spPr>
      </p:pic>
      <p:sp>
        <p:nvSpPr>
          <p:cNvPr id="6" name="pole tekstowe 5"/>
          <p:cNvSpPr txBox="1"/>
          <p:nvPr/>
        </p:nvSpPr>
        <p:spPr>
          <a:xfrm>
            <a:off x="34882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41038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4758898" y="4982949"/>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11253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17409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2395998" y="4982949"/>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12" name="Równoległobok 11"/>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2091265" y="4064324"/>
            <a:ext cx="4007783" cy="457200"/>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B20 – STOP</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a:t>
            </a:r>
            <a:r>
              <a:rPr lang="pl-PL" sz="2000" dirty="0" smtClean="0">
                <a:solidFill>
                  <a:schemeClr val="bg1">
                    <a:lumMod val="50000"/>
                  </a:schemeClr>
                </a:solidFill>
                <a:latin typeface="Arial" panose="020B0604020202020204" pitchFamily="34" charset="0"/>
                <a:cs typeface="Arial" panose="020B0604020202020204" pitchFamily="34" charset="0"/>
              </a:rPr>
              <a:t>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5" name="Równoległobok 4"/>
          <p:cNvSpPr/>
          <p:nvPr/>
        </p:nvSpPr>
        <p:spPr>
          <a:xfrm>
            <a:off x="1591732"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375" y="1654942"/>
            <a:ext cx="2074676" cy="2074676"/>
          </a:xfrm>
          <a:prstGeom prst="rect">
            <a:avLst/>
          </a:prstGeom>
          <a:effectLst>
            <a:outerShdw blurRad="63500" sx="102000" sy="102000" algn="ctr" rotWithShape="0">
              <a:prstClr val="black">
                <a:alpha val="40000"/>
              </a:prstClr>
            </a:outerShdw>
          </a:effectLst>
        </p:spPr>
      </p:pic>
      <p:pic>
        <p:nvPicPr>
          <p:cNvPr id="7"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7083474" y="1297573"/>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031086"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966124"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p:cNvSpPr/>
          <p:nvPr/>
        </p:nvSpPr>
        <p:spPr>
          <a:xfrm>
            <a:off x="5291667" y="263313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5291667" y="3037736"/>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 name="Równoległobok 10"/>
          <p:cNvSpPr/>
          <p:nvPr/>
        </p:nvSpPr>
        <p:spPr>
          <a:xfrm>
            <a:off x="6907383"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2" name="Symbol zastępczy zawartości 2"/>
          <p:cNvSpPr txBox="1">
            <a:spLocks/>
          </p:cNvSpPr>
          <p:nvPr/>
        </p:nvSpPr>
        <p:spPr>
          <a:xfrm>
            <a:off x="7406916" y="4066702"/>
            <a:ext cx="4169388" cy="15751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l-PL" sz="9600" dirty="0" smtClean="0">
                <a:latin typeface="Arial" panose="020B0604020202020204" pitchFamily="34" charset="0"/>
                <a:cs typeface="Arial" panose="020B0604020202020204" pitchFamily="34" charset="0"/>
              </a:rPr>
              <a:t>sygnalizacja przejazdowa</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odpowiadają </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PKP Polskie Linie Kolejowe S.A.</a:t>
            </a:r>
          </a:p>
        </p:txBody>
      </p:sp>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7" y="2792297"/>
            <a:ext cx="3774697" cy="207467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t>
            </a:r>
            <a:r>
              <a:rPr lang="pl-PL" sz="2400" dirty="0" smtClean="0">
                <a:latin typeface="Arial" panose="020B0604020202020204" pitchFamily="34" charset="0"/>
                <a:cs typeface="Arial" panose="020B0604020202020204" pitchFamily="34" charset="0"/>
              </a:rPr>
              <a:t>Andrzeja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3" name="pole tekstowe 2"/>
          <p:cNvSpPr txBox="1"/>
          <p:nvPr/>
        </p:nvSpPr>
        <p:spPr>
          <a:xfrm>
            <a:off x="1008296" y="6017741"/>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830" y="2355837"/>
            <a:ext cx="3774915" cy="2947595"/>
          </a:xfrm>
          <a:prstGeom prst="rect">
            <a:avLst/>
          </a:prstGeom>
          <a:effectLst>
            <a:outerShdw blurRad="63500" sx="102000" sy="102000" algn="ctr" rotWithShape="0">
              <a:prstClr val="black">
                <a:alpha val="40000"/>
              </a:prstClr>
            </a:outerShdw>
          </a:effectLst>
        </p:spPr>
      </p:pic>
      <p:sp>
        <p:nvSpPr>
          <p:cNvPr id="7" name="Równoległobok 6"/>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8"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9" name="pole tekstowe 8"/>
          <p:cNvSpPr txBox="1"/>
          <p:nvPr/>
        </p:nvSpPr>
        <p:spPr>
          <a:xfrm>
            <a:off x="1008296" y="6042455"/>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987901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493" y="2353792"/>
            <a:ext cx="2160640" cy="295168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368078" y="2693703"/>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pl-PL" sz="2000" dirty="0" smtClean="0">
                <a:latin typeface="Arial" panose="020B0604020202020204" pitchFamily="34" charset="0"/>
                <a:cs typeface="Arial" panose="020B0604020202020204" pitchFamily="34" charset="0"/>
              </a:rPr>
              <a:t>A 30 – inne niebezpieczeństwo</a:t>
            </a:r>
          </a:p>
          <a:p>
            <a:pPr marL="0" lvl="0" indent="0">
              <a:buNone/>
            </a:pPr>
            <a:r>
              <a:rPr lang="pl-PL" sz="2000" dirty="0" smtClean="0">
                <a:latin typeface="Arial" panose="020B0604020202020204" pitchFamily="34" charset="0"/>
                <a:cs typeface="Arial" panose="020B0604020202020204" pitchFamily="34" charset="0"/>
              </a:rPr>
              <a:t>par.11 </a:t>
            </a:r>
            <a:r>
              <a:rPr lang="pl-PL" sz="2000" dirty="0">
                <a:latin typeface="Arial" panose="020B0604020202020204" pitchFamily="34" charset="0"/>
                <a:cs typeface="Arial" panose="020B0604020202020204" pitchFamily="34" charset="0"/>
              </a:rPr>
              <a:t>pkt 2. </a:t>
            </a:r>
            <a:r>
              <a:rPr lang="pl-PL" sz="2000" dirty="0" smtClean="0">
                <a:latin typeface="Arial" panose="020B0604020202020204" pitchFamily="34" charset="0"/>
                <a:cs typeface="Arial" panose="020B0604020202020204" pitchFamily="34" charset="0"/>
              </a:rPr>
              <a:t>Umieszczona </a:t>
            </a:r>
            <a:r>
              <a:rPr lang="pl-PL" sz="2000" dirty="0">
                <a:latin typeface="Arial" panose="020B0604020202020204" pitchFamily="34" charset="0"/>
                <a:cs typeface="Arial" panose="020B0604020202020204" pitchFamily="34" charset="0"/>
              </a:rPr>
              <a:t>pod znakiem A-30 tabliczka wskazuje: </a:t>
            </a:r>
            <a:endParaRPr lang="pl-PL" sz="2000" dirty="0" smtClean="0">
              <a:latin typeface="Arial" panose="020B0604020202020204" pitchFamily="34" charset="0"/>
              <a:cs typeface="Arial" panose="020B0604020202020204" pitchFamily="34" charset="0"/>
            </a:endParaRPr>
          </a:p>
          <a:p>
            <a:pPr marL="0" lvl="0" indent="0">
              <a:buNone/>
            </a:pPr>
            <a:r>
              <a:rPr lang="pl-PL" sz="2000" dirty="0" err="1" smtClean="0">
                <a:latin typeface="Arial" panose="020B0604020202020204" pitchFamily="34" charset="0"/>
                <a:cs typeface="Arial" panose="020B0604020202020204" pitchFamily="34" charset="0"/>
              </a:rPr>
              <a:t>ppkt</a:t>
            </a:r>
            <a:r>
              <a:rPr lang="pl-PL" sz="2000" dirty="0" smtClean="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2 T-10 — przecięcie drogi z bocznicą kolejową </a:t>
            </a:r>
            <a:r>
              <a:rPr lang="pl-PL" sz="2000" dirty="0" smtClean="0">
                <a:latin typeface="Arial" panose="020B0604020202020204" pitchFamily="34" charset="0"/>
                <a:cs typeface="Arial" panose="020B0604020202020204" pitchFamily="34" charset="0"/>
              </a:rPr>
              <a:t>lub </a:t>
            </a:r>
            <a:r>
              <a:rPr lang="pl-PL" sz="2000" dirty="0">
                <a:latin typeface="Arial" panose="020B0604020202020204" pitchFamily="34" charset="0"/>
                <a:cs typeface="Arial" panose="020B0604020202020204" pitchFamily="34" charset="0"/>
              </a:rPr>
              <a:t>torem o podobnym </a:t>
            </a:r>
            <a:r>
              <a:rPr lang="pl-PL" sz="2000" dirty="0" smtClean="0">
                <a:latin typeface="Arial" panose="020B0604020202020204" pitchFamily="34" charset="0"/>
                <a:cs typeface="Arial" panose="020B0604020202020204" pitchFamily="34" charset="0"/>
              </a:rPr>
              <a:t>charakterze </a:t>
            </a:r>
          </a:p>
          <a:p>
            <a:pPr marL="0" lvl="0" indent="0">
              <a:buNone/>
            </a:pPr>
            <a:r>
              <a:rPr lang="pl-PL" sz="2000" dirty="0" smtClean="0">
                <a:solidFill>
                  <a:schemeClr val="bg1">
                    <a:lumMod val="65000"/>
                  </a:schemeClr>
                </a:solidFill>
                <a:latin typeface="Arial" panose="020B0604020202020204" pitchFamily="34" charset="0"/>
                <a:cs typeface="Arial" panose="020B0604020202020204" pitchFamily="34" charset="0"/>
              </a:rPr>
              <a:t>w </a:t>
            </a:r>
            <a:r>
              <a:rPr lang="pl-PL" sz="2000" dirty="0">
                <a:solidFill>
                  <a:schemeClr val="bg1">
                    <a:lumMod val="65000"/>
                  </a:schemeClr>
                </a:solidFill>
                <a:latin typeface="Arial" panose="020B0604020202020204" pitchFamily="34" charset="0"/>
                <a:cs typeface="Arial" panose="020B0604020202020204" pitchFamily="34" charset="0"/>
              </a:rPr>
              <a:t>miejscu tak oznakowanym </a:t>
            </a:r>
            <a:r>
              <a:rPr lang="pl-PL" sz="2000" dirty="0" smtClean="0">
                <a:solidFill>
                  <a:schemeClr val="bg1">
                    <a:lumMod val="65000"/>
                  </a:schemeClr>
                </a:solidFill>
                <a:latin typeface="Arial" panose="020B0604020202020204" pitchFamily="34" charset="0"/>
                <a:cs typeface="Arial" panose="020B0604020202020204" pitchFamily="34" charset="0"/>
              </a:rPr>
              <a:t>ruch na drodze </a:t>
            </a:r>
            <a:r>
              <a:rPr lang="pl-PL" sz="2000" dirty="0">
                <a:solidFill>
                  <a:schemeClr val="bg1">
                    <a:lumMod val="65000"/>
                  </a:schemeClr>
                </a:solidFill>
                <a:latin typeface="Arial" panose="020B0604020202020204" pitchFamily="34" charset="0"/>
                <a:cs typeface="Arial" panose="020B0604020202020204" pitchFamily="34" charset="0"/>
              </a:rPr>
              <a:t>jest wstrzymywany przez pracownika kolei podczas przejeżdżania (przetaczania) </a:t>
            </a:r>
            <a:r>
              <a:rPr lang="pl-PL" sz="2000" dirty="0" smtClean="0">
                <a:solidFill>
                  <a:schemeClr val="bg1">
                    <a:lumMod val="65000"/>
                  </a:schemeClr>
                </a:solidFill>
                <a:latin typeface="Arial" panose="020B0604020202020204" pitchFamily="34" charset="0"/>
                <a:cs typeface="Arial" panose="020B0604020202020204" pitchFamily="34" charset="0"/>
              </a:rPr>
              <a:t>pociągu</a:t>
            </a:r>
            <a:endParaRPr lang="pl-PL" sz="2000" dirty="0">
              <a:solidFill>
                <a:schemeClr val="bg1">
                  <a:lumMod val="65000"/>
                </a:schemeClr>
              </a:solidFill>
              <a:latin typeface="Arial" panose="020B0604020202020204" pitchFamily="34" charset="0"/>
              <a:cs typeface="Arial" panose="020B0604020202020204" pitchFamily="34" charset="0"/>
            </a:endParaRPr>
          </a:p>
        </p:txBody>
      </p:sp>
      <p:sp>
        <p:nvSpPr>
          <p:cNvPr id="3" name="AutoShape 2" descr="Znalezione obrazy dla zapytania znak A-30"/>
          <p:cNvSpPr>
            <a:spLocks noChangeAspect="1" noChangeArrowheads="1"/>
          </p:cNvSpPr>
          <p:nvPr/>
        </p:nvSpPr>
        <p:spPr bwMode="auto">
          <a:xfrm>
            <a:off x="155574" y="-144463"/>
            <a:ext cx="2031571" cy="20315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Znalezione obrazy dla zapytania znak A-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nvGrpSpPr>
          <p:cNvPr id="11" name="Grupa 10"/>
          <p:cNvGrpSpPr/>
          <p:nvPr/>
        </p:nvGrpSpPr>
        <p:grpSpPr>
          <a:xfrm>
            <a:off x="1865977" y="1555984"/>
            <a:ext cx="2770446" cy="4043170"/>
            <a:chOff x="1937478" y="1269658"/>
            <a:chExt cx="2443655" cy="3566253"/>
          </a:xfrm>
        </p:grpSpPr>
        <p:pic>
          <p:nvPicPr>
            <p:cNvPr id="10" name="Obraz 9"/>
            <p:cNvPicPr>
              <a:picLocks noChangeAspect="1"/>
            </p:cNvPicPr>
            <p:nvPr/>
          </p:nvPicPr>
          <p:blipFill>
            <a:blip r:embed="rId2"/>
            <a:stretch>
              <a:fillRect/>
            </a:stretch>
          </p:blipFill>
          <p:spPr>
            <a:xfrm>
              <a:off x="1937478" y="1269658"/>
              <a:ext cx="2443655" cy="2159342"/>
            </a:xfrm>
            <a:prstGeom prst="rect">
              <a:avLst/>
            </a:prstGeom>
          </p:spPr>
        </p:pic>
        <p:pic>
          <p:nvPicPr>
            <p:cNvPr id="3078" name="Picture 6" descr="Znalezione obrazy dla zapytania tabliczka 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1364" y="3429000"/>
              <a:ext cx="1875881" cy="14069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89431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2800" dirty="0" smtClean="0">
                <a:solidFill>
                  <a:schemeClr val="bg1"/>
                </a:solidFill>
                <a:latin typeface="Arial" panose="020B0604020202020204" pitchFamily="34" charset="0"/>
                <a:cs typeface="Arial" panose="020B0604020202020204" pitchFamily="34" charset="0"/>
              </a:rPr>
              <a:t>Zabezpieczenia występujące przed przejazdami</a:t>
            </a:r>
            <a:endParaRPr lang="pl-PL" sz="28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230532" y="2393342"/>
            <a:ext cx="4622802" cy="1110837"/>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20000"/>
              </a:lnSpc>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smtClean="0">
                <a:latin typeface="Arial" panose="020B0604020202020204" pitchFamily="34" charset="0"/>
                <a:cs typeface="Arial" panose="020B0604020202020204" pitchFamily="34" charset="0"/>
              </a:rPr>
              <a:t>sygnalizacja – ma zastosowanie na przejazdach kat. B i C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oraz niektórych kat. A</a:t>
            </a:r>
            <a:endParaRPr lang="pl-PL" sz="2400" dirty="0">
              <a:latin typeface="Arial" panose="020B0604020202020204" pitchFamily="34" charset="0"/>
              <a:cs typeface="Arial" panose="020B0604020202020204" pitchFamily="34" charset="0"/>
            </a:endParaRPr>
          </a:p>
        </p:txBody>
      </p:sp>
      <p:sp>
        <p:nvSpPr>
          <p:cNvPr id="5" name="Równoległobok 4"/>
          <p:cNvSpPr/>
          <p:nvPr/>
        </p:nvSpPr>
        <p:spPr>
          <a:xfrm>
            <a:off x="6629398"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27" y="3140785"/>
            <a:ext cx="5623571" cy="1377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Pociąg a samochód</a:t>
            </a:r>
            <a:endParaRPr lang="pl-PL"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51" y="1036078"/>
            <a:ext cx="4399083" cy="2627370"/>
          </a:xfrm>
          <a:prstGeom prst="rect">
            <a:avLst/>
          </a:prstGeom>
        </p:spPr>
      </p:pic>
      <p:sp>
        <p:nvSpPr>
          <p:cNvPr id="5" name="Równoległobok 4"/>
          <p:cNvSpPr/>
          <p:nvPr/>
        </p:nvSpPr>
        <p:spPr>
          <a:xfrm>
            <a:off x="6966074" y="962451"/>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pole tekstowe 6"/>
          <p:cNvSpPr txBox="1"/>
          <p:nvPr/>
        </p:nvSpPr>
        <p:spPr>
          <a:xfrm>
            <a:off x="8029198" y="1607140"/>
            <a:ext cx="2911887" cy="1477328"/>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Siła, z jaką pociąg</a:t>
            </a:r>
          </a:p>
          <a:p>
            <a:r>
              <a:rPr lang="pl-PL" dirty="0" smtClean="0">
                <a:latin typeface="Arial" panose="020B0604020202020204" pitchFamily="34" charset="0"/>
                <a:cs typeface="Arial" panose="020B0604020202020204" pitchFamily="34" charset="0"/>
              </a:rPr>
              <a:t>miażdży samochód,</a:t>
            </a:r>
          </a:p>
          <a:p>
            <a:r>
              <a:rPr lang="pl-PL" dirty="0" smtClean="0">
                <a:latin typeface="Arial" panose="020B0604020202020204" pitchFamily="34" charset="0"/>
                <a:cs typeface="Arial" panose="020B0604020202020204" pitchFamily="34" charset="0"/>
              </a:rPr>
              <a:t>jest porównywalna do siły, </a:t>
            </a:r>
          </a:p>
          <a:p>
            <a:r>
              <a:rPr lang="pl-PL" dirty="0" smtClean="0">
                <a:latin typeface="Arial" panose="020B0604020202020204" pitchFamily="34" charset="0"/>
                <a:cs typeface="Arial" panose="020B0604020202020204" pitchFamily="34" charset="0"/>
              </a:rPr>
              <a:t>z jaką samochód miażdży </a:t>
            </a:r>
          </a:p>
          <a:p>
            <a:r>
              <a:rPr lang="pl-PL" dirty="0" smtClean="0">
                <a:latin typeface="Arial" panose="020B0604020202020204" pitchFamily="34" charset="0"/>
                <a:cs typeface="Arial" panose="020B0604020202020204" pitchFamily="34" charset="0"/>
              </a:rPr>
              <a:t>aluminiową puszkę.</a:t>
            </a:r>
            <a:endParaRPr lang="pl-PL" dirty="0">
              <a:latin typeface="Arial" panose="020B0604020202020204" pitchFamily="34" charset="0"/>
              <a:cs typeface="Arial" panose="020B0604020202020204" pitchFamily="34" charset="0"/>
            </a:endParaRPr>
          </a:p>
        </p:txBody>
      </p:sp>
      <p:sp>
        <p:nvSpPr>
          <p:cNvPr id="9" name="Równoległobok 8"/>
          <p:cNvSpPr/>
          <p:nvPr/>
        </p:nvSpPr>
        <p:spPr>
          <a:xfrm>
            <a:off x="6966074" y="3761457"/>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0" name="pole tekstowe 9"/>
          <p:cNvSpPr txBox="1"/>
          <p:nvPr/>
        </p:nvSpPr>
        <p:spPr>
          <a:xfrm>
            <a:off x="8029198" y="4109768"/>
            <a:ext cx="3531736" cy="2031325"/>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Droga hamowania pociągu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adącego z v=160 km/h </a:t>
            </a:r>
          </a:p>
          <a:p>
            <a:r>
              <a:rPr lang="pl-PL" dirty="0" smtClean="0">
                <a:latin typeface="Arial" panose="020B0604020202020204" pitchFamily="34" charset="0"/>
                <a:cs typeface="Arial" panose="020B0604020202020204" pitchFamily="34" charset="0"/>
              </a:rPr>
              <a:t>może wynieść nawet do 1300 m;</a:t>
            </a:r>
          </a:p>
          <a:p>
            <a:r>
              <a:rPr lang="pl-PL" dirty="0" smtClean="0">
                <a:latin typeface="Arial" panose="020B0604020202020204" pitchFamily="34" charset="0"/>
                <a:cs typeface="Arial" panose="020B0604020202020204" pitchFamily="34" charset="0"/>
              </a:rPr>
              <a:t>to tyle, ile 13 długości </a:t>
            </a:r>
          </a:p>
          <a:p>
            <a:r>
              <a:rPr lang="pl-PL" dirty="0" smtClean="0">
                <a:latin typeface="Arial" panose="020B0604020202020204" pitchFamily="34" charset="0"/>
                <a:cs typeface="Arial" panose="020B0604020202020204" pitchFamily="34" charset="0"/>
              </a:rPr>
              <a:t>boisk do piłki nożnej, </a:t>
            </a:r>
          </a:p>
          <a:p>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roga hamowania samochodu*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est 13x krótsza. </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1396628" y="6358735"/>
            <a:ext cx="5521063" cy="276999"/>
          </a:xfrm>
          <a:prstGeom prst="rect">
            <a:avLst/>
          </a:prstGeom>
          <a:noFill/>
        </p:spPr>
        <p:txBody>
          <a:bodyPr wrap="non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1" y="4139536"/>
            <a:ext cx="6394043" cy="2020110"/>
          </a:xfrm>
          <a:prstGeom prst="rect">
            <a:avLst/>
          </a:prstGeom>
        </p:spPr>
      </p:pic>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2207107" y="748454"/>
            <a:ext cx="7733335" cy="707886"/>
          </a:xfrm>
          <a:prstGeom prst="rect">
            <a:avLst/>
          </a:prstGeom>
          <a:noFill/>
        </p:spPr>
        <p:txBody>
          <a:bodyPr wrap="none" rtlCol="0">
            <a:spAutoFit/>
          </a:bodyPr>
          <a:lstStyle/>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wypadków i kolizji na przejazdach/przejściach kat. A-E </a:t>
            </a:r>
            <a:endParaRPr lang="pl-PL" sz="2000" b="1" dirty="0" smtClean="0">
              <a:solidFill>
                <a:prstClr val="black">
                  <a:lumMod val="65000"/>
                  <a:lumOff val="35000"/>
                </a:prstClr>
              </a:solidFill>
              <a:latin typeface="Arial" panose="020B0604020202020204" pitchFamily="34" charset="0"/>
              <a:cs typeface="Arial" panose="020B0604020202020204" pitchFamily="34" charset="0"/>
            </a:endParaRPr>
          </a:p>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smtClean="0">
                <a:solidFill>
                  <a:prstClr val="black">
                    <a:lumMod val="65000"/>
                    <a:lumOff val="35000"/>
                  </a:prstClr>
                </a:solidFill>
                <a:latin typeface="Arial" panose="020B0604020202020204" pitchFamily="34" charset="0"/>
                <a:cs typeface="Arial" panose="020B0604020202020204" pitchFamily="34" charset="0"/>
              </a:rPr>
              <a:t>z </a:t>
            </a:r>
            <a:r>
              <a:rPr lang="pl-PL" sz="2000" b="1" dirty="0">
                <a:solidFill>
                  <a:prstClr val="black">
                    <a:lumMod val="65000"/>
                    <a:lumOff val="35000"/>
                  </a:prstClr>
                </a:solidFill>
                <a:latin typeface="Arial" panose="020B0604020202020204" pitchFamily="34" charset="0"/>
                <a:cs typeface="Arial" panose="020B0604020202020204" pitchFamily="34" charset="0"/>
              </a:rPr>
              <a:t>udziałem pojazdów i pieszych </a:t>
            </a:r>
            <a:r>
              <a:rPr lang="pl-PL" sz="2000" b="1" u="sng" dirty="0">
                <a:solidFill>
                  <a:prstClr val="black">
                    <a:lumMod val="65000"/>
                    <a:lumOff val="35000"/>
                  </a:prstClr>
                </a:solidFill>
                <a:latin typeface="Arial" panose="020B0604020202020204" pitchFamily="34" charset="0"/>
                <a:cs typeface="Arial" panose="020B0604020202020204" pitchFamily="34" charset="0"/>
              </a:rPr>
              <a:t>w Polsce</a:t>
            </a:r>
          </a:p>
        </p:txBody>
      </p:sp>
      <p:graphicFrame>
        <p:nvGraphicFramePr>
          <p:cNvPr id="5" name="Wykres 4"/>
          <p:cNvGraphicFramePr>
            <a:graphicFrameLocks/>
          </p:cNvGraphicFramePr>
          <p:nvPr>
            <p:extLst>
              <p:ext uri="{D42A27DB-BD31-4B8C-83A1-F6EECF244321}">
                <p14:modId xmlns:p14="http://schemas.microsoft.com/office/powerpoint/2010/main" val="1223331570"/>
              </p:ext>
            </p:extLst>
          </p:nvPr>
        </p:nvGraphicFramePr>
        <p:xfrm>
          <a:off x="1151467" y="1578768"/>
          <a:ext cx="9999133" cy="4136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9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977725" y="1933602"/>
            <a:ext cx="1146468"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POLSKA</a:t>
            </a:r>
            <a:endParaRPr lang="pl-PL" b="1" dirty="0">
              <a:latin typeface="Arial" panose="020B0604020202020204" pitchFamily="34" charset="0"/>
              <a:cs typeface="Arial" panose="020B0604020202020204" pitchFamily="34" charset="0"/>
            </a:endParaRPr>
          </a:p>
        </p:txBody>
      </p:sp>
      <p:sp>
        <p:nvSpPr>
          <p:cNvPr id="9" name="pole tekstowe 8"/>
          <p:cNvSpPr txBox="1"/>
          <p:nvPr/>
        </p:nvSpPr>
        <p:spPr>
          <a:xfrm>
            <a:off x="977725" y="2319867"/>
            <a:ext cx="5139548" cy="2554545"/>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18 </a:t>
            </a:r>
            <a:r>
              <a:rPr lang="pl-PL" sz="4000" b="1" dirty="0">
                <a:latin typeface="Arial" panose="020B0604020202020204" pitchFamily="34" charset="0"/>
                <a:cs typeface="Arial" panose="020B0604020202020204" pitchFamily="34" charset="0"/>
              </a:rPr>
              <a:t>5</a:t>
            </a:r>
            <a:r>
              <a:rPr lang="pl-PL" sz="4000" b="1" dirty="0" smtClean="0">
                <a:latin typeface="Arial" panose="020B0604020202020204" pitchFamily="34" charset="0"/>
                <a:cs typeface="Arial" panose="020B0604020202020204" pitchFamily="34" charset="0"/>
              </a:rPr>
              <a:t>00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13 760</a:t>
            </a:r>
            <a:r>
              <a:rPr lang="pl-PL" dirty="0" smtClean="0">
                <a:latin typeface="Arial" panose="020B0604020202020204" pitchFamily="34" charset="0"/>
                <a:cs typeface="Arial" panose="020B0604020202020204" pitchFamily="34" charset="0"/>
              </a:rPr>
              <a:t> przejazdów kolejowo-drogowych</a:t>
            </a:r>
          </a:p>
          <a:p>
            <a:r>
              <a:rPr lang="pl-PL" sz="4000" b="1" dirty="0" smtClean="0">
                <a:latin typeface="Arial" panose="020B0604020202020204" pitchFamily="34" charset="0"/>
                <a:cs typeface="Arial" panose="020B0604020202020204" pitchFamily="34" charset="0"/>
              </a:rPr>
              <a:t>201 </a:t>
            </a:r>
            <a:r>
              <a:rPr lang="pl-PL" dirty="0" smtClean="0">
                <a:latin typeface="Arial" panose="020B0604020202020204" pitchFamily="34" charset="0"/>
                <a:cs typeface="Arial" panose="020B0604020202020204" pitchFamily="34" charset="0"/>
              </a:rPr>
              <a:t>wypadków w 2017 r.</a:t>
            </a:r>
          </a:p>
          <a:p>
            <a:r>
              <a:rPr lang="pl-PL" sz="4000" b="1" dirty="0" smtClean="0">
                <a:latin typeface="Arial" panose="020B0604020202020204" pitchFamily="34" charset="0"/>
                <a:cs typeface="Arial" panose="020B0604020202020204" pitchFamily="34" charset="0"/>
              </a:rPr>
              <a:t>164</a:t>
            </a:r>
            <a:r>
              <a:rPr lang="pl-PL" dirty="0" smtClean="0">
                <a:latin typeface="Arial" panose="020B0604020202020204" pitchFamily="34" charset="0"/>
                <a:cs typeface="Arial" panose="020B0604020202020204" pitchFamily="34" charset="0"/>
              </a:rPr>
              <a:t> wypadki w I-IX 2018 r.</a:t>
            </a:r>
          </a:p>
        </p:txBody>
      </p:sp>
      <p:sp>
        <p:nvSpPr>
          <p:cNvPr id="12" name="pole tekstowe 11"/>
          <p:cNvSpPr txBox="1"/>
          <p:nvPr/>
        </p:nvSpPr>
        <p:spPr>
          <a:xfrm>
            <a:off x="237924" y="0"/>
            <a:ext cx="3940309" cy="584775"/>
          </a:xfrm>
          <a:prstGeom prst="rect">
            <a:avLst/>
          </a:prstGeom>
          <a:noFill/>
        </p:spPr>
        <p:txBody>
          <a:bodyPr wrap="none" rtlCol="0">
            <a:spAutoFit/>
          </a:bodyPr>
          <a:lstStyle/>
          <a:p>
            <a:r>
              <a:rPr lang="pl-PL" sz="3200" b="1" dirty="0" smtClean="0">
                <a:solidFill>
                  <a:schemeClr val="bg1"/>
                </a:solidFill>
                <a:latin typeface="Arial" panose="020B0604020202020204" pitchFamily="34" charset="0"/>
                <a:cs typeface="Arial" panose="020B0604020202020204" pitchFamily="34" charset="0"/>
              </a:rPr>
              <a:t>Trochę statystyki…</a:t>
            </a:r>
            <a:endParaRPr lang="pl-PL" sz="3200" b="1" dirty="0">
              <a:solidFill>
                <a:schemeClr val="bg1"/>
              </a:solidFill>
              <a:latin typeface="Arial" panose="020B0604020202020204" pitchFamily="34" charset="0"/>
              <a:cs typeface="Arial" panose="020B0604020202020204" pitchFamily="34" charset="0"/>
            </a:endParaRPr>
          </a:p>
        </p:txBody>
      </p:sp>
      <p:sp>
        <p:nvSpPr>
          <p:cNvPr id="7" name="pole tekstowe 6"/>
          <p:cNvSpPr txBox="1"/>
          <p:nvPr/>
        </p:nvSpPr>
        <p:spPr>
          <a:xfrm>
            <a:off x="6117273" y="1933602"/>
            <a:ext cx="1377300"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OPOLSKIE</a:t>
            </a:r>
            <a:endParaRPr lang="pl-PL" b="1" dirty="0">
              <a:latin typeface="Arial" panose="020B0604020202020204" pitchFamily="34" charset="0"/>
              <a:cs typeface="Arial" panose="020B0604020202020204" pitchFamily="34" charset="0"/>
            </a:endParaRPr>
          </a:p>
        </p:txBody>
      </p:sp>
      <p:sp>
        <p:nvSpPr>
          <p:cNvPr id="10" name="pole tekstowe 9"/>
          <p:cNvSpPr txBox="1"/>
          <p:nvPr/>
        </p:nvSpPr>
        <p:spPr>
          <a:xfrm>
            <a:off x="6117273" y="2319867"/>
            <a:ext cx="4504759" cy="2554545"/>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759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687 </a:t>
            </a:r>
            <a:r>
              <a:rPr lang="pl-PL" dirty="0" smtClean="0">
                <a:latin typeface="Arial" panose="020B0604020202020204" pitchFamily="34" charset="0"/>
                <a:cs typeface="Arial" panose="020B0604020202020204" pitchFamily="34" charset="0"/>
              </a:rPr>
              <a:t>przejazdów kolejowo-drogowych</a:t>
            </a:r>
          </a:p>
          <a:p>
            <a:r>
              <a:rPr lang="pl-PL" sz="4000" b="1" dirty="0" smtClean="0">
                <a:latin typeface="Arial" panose="020B0604020202020204" pitchFamily="34" charset="0"/>
                <a:cs typeface="Arial" panose="020B0604020202020204" pitchFamily="34" charset="0"/>
              </a:rPr>
              <a:t>8 </a:t>
            </a:r>
            <a:r>
              <a:rPr lang="pl-PL" dirty="0" smtClean="0">
                <a:latin typeface="Arial" panose="020B0604020202020204" pitchFamily="34" charset="0"/>
                <a:cs typeface="Arial" panose="020B0604020202020204" pitchFamily="34" charset="0"/>
              </a:rPr>
              <a:t>wypadków w 2017 r.</a:t>
            </a:r>
          </a:p>
          <a:p>
            <a:r>
              <a:rPr lang="pl-PL" sz="4000" b="1" dirty="0" smtClean="0">
                <a:latin typeface="Arial" panose="020B0604020202020204" pitchFamily="34" charset="0"/>
                <a:cs typeface="Arial" panose="020B0604020202020204" pitchFamily="34" charset="0"/>
              </a:rPr>
              <a:t>6</a:t>
            </a:r>
            <a:r>
              <a:rPr lang="pl-PL" dirty="0" smtClean="0">
                <a:latin typeface="Arial" panose="020B0604020202020204" pitchFamily="34" charset="0"/>
                <a:cs typeface="Arial" panose="020B0604020202020204" pitchFamily="34" charset="0"/>
              </a:rPr>
              <a:t> wypadków w I-IX 2018 r.</a:t>
            </a:r>
          </a:p>
        </p:txBody>
      </p:sp>
    </p:spTree>
    <p:extLst>
      <p:ext uri="{BB962C8B-B14F-4D97-AF65-F5344CB8AC3E}">
        <p14:creationId xmlns:p14="http://schemas.microsoft.com/office/powerpoint/2010/main" val="4108364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433474505"/>
              </p:ext>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Wykres 3"/>
          <p:cNvGraphicFramePr>
            <a:graphicFrameLocks/>
          </p:cNvGraphicFramePr>
          <p:nvPr>
            <p:extLst>
              <p:ext uri="{D42A27DB-BD31-4B8C-83A1-F6EECF244321}">
                <p14:modId xmlns:p14="http://schemas.microsoft.com/office/powerpoint/2010/main" val="3872313254"/>
              </p:ext>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9" name="pole tekstowe 8"/>
          <p:cNvSpPr txBox="1"/>
          <p:nvPr/>
        </p:nvSpPr>
        <p:spPr>
          <a:xfrm>
            <a:off x="1342393" y="5775860"/>
            <a:ext cx="4884671"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13 760</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przejazdów/przejść </a:t>
            </a:r>
            <a:r>
              <a:rPr lang="pl-PL" sz="1400" dirty="0">
                <a:solidFill>
                  <a:schemeClr val="bg1">
                    <a:lumMod val="50000"/>
                  </a:schemeClr>
                </a:solidFill>
                <a:latin typeface="Arial" panose="020B0604020202020204" pitchFamily="34" charset="0"/>
                <a:cs typeface="Arial" panose="020B0604020202020204" pitchFamily="34" charset="0"/>
              </a:rPr>
              <a:t>kat. A-E </a:t>
            </a:r>
            <a:endParaRPr lang="pl-PL" sz="1400" dirty="0" smtClean="0">
              <a:solidFill>
                <a:schemeClr val="bg1">
                  <a:lumMod val="50000"/>
                </a:schemeClr>
              </a:solidFill>
              <a:latin typeface="Arial" panose="020B0604020202020204" pitchFamily="34" charset="0"/>
              <a:cs typeface="Arial" panose="020B0604020202020204" pitchFamily="34" charset="0"/>
            </a:endParaRPr>
          </a:p>
          <a:p>
            <a:r>
              <a:rPr lang="pl-PL" sz="1400" dirty="0" smtClean="0">
                <a:solidFill>
                  <a:schemeClr val="bg1">
                    <a:lumMod val="50000"/>
                  </a:schemeClr>
                </a:solidFill>
                <a:latin typeface="Arial" panose="020B0604020202020204" pitchFamily="34" charset="0"/>
                <a:cs typeface="Arial" panose="020B0604020202020204" pitchFamily="34" charset="0"/>
              </a:rPr>
              <a:t>na liniach eksploatowanych i nieeksploatowanych 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pole tekstowe 9"/>
          <p:cNvSpPr txBox="1"/>
          <p:nvPr/>
        </p:nvSpPr>
        <p:spPr>
          <a:xfrm>
            <a:off x="6590801" y="5782127"/>
            <a:ext cx="4432624"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201</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zdarzeń na przejazdach/przejściach </a:t>
            </a:r>
          </a:p>
          <a:p>
            <a:r>
              <a:rPr lang="pl-PL" sz="1400" dirty="0" smtClean="0">
                <a:solidFill>
                  <a:schemeClr val="bg1">
                    <a:lumMod val="50000"/>
                  </a:schemeClr>
                </a:solidFill>
                <a:latin typeface="Arial" panose="020B0604020202020204" pitchFamily="34" charset="0"/>
                <a:cs typeface="Arial" panose="020B0604020202020204" pitchFamily="34" charset="0"/>
              </a:rPr>
              <a:t>                 kat</a:t>
            </a:r>
            <a:r>
              <a:rPr lang="pl-PL" sz="1400" dirty="0">
                <a:solidFill>
                  <a:schemeClr val="bg1">
                    <a:lumMod val="50000"/>
                  </a:schemeClr>
                </a:solidFill>
                <a:latin typeface="Arial" panose="020B0604020202020204" pitchFamily="34" charset="0"/>
                <a:cs typeface="Arial" panose="020B0604020202020204" pitchFamily="34" charset="0"/>
              </a:rPr>
              <a:t>. A-E </a:t>
            </a:r>
            <a:r>
              <a:rPr lang="pl-PL" sz="1400" dirty="0" smtClean="0">
                <a:solidFill>
                  <a:schemeClr val="bg1">
                    <a:lumMod val="50000"/>
                  </a:schemeClr>
                </a:solidFill>
                <a:latin typeface="Arial" panose="020B0604020202020204" pitchFamily="34" charset="0"/>
                <a:cs typeface="Arial" panose="020B0604020202020204" pitchFamily="34" charset="0"/>
              </a:rPr>
              <a:t>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Wykres 10"/>
          <p:cNvGraphicFramePr>
            <a:graphicFrameLocks/>
          </p:cNvGraphicFramePr>
          <p:nvPr>
            <p:extLst>
              <p:ext uri="{D42A27DB-BD31-4B8C-83A1-F6EECF244321}">
                <p14:modId xmlns:p14="http://schemas.microsoft.com/office/powerpoint/2010/main" val="2396273352"/>
              </p:ext>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p:cNvGraphicFramePr>
            <a:graphicFrameLocks/>
          </p:cNvGraphicFramePr>
          <p:nvPr>
            <p:extLst>
              <p:ext uri="{D42A27DB-BD31-4B8C-83A1-F6EECF244321}">
                <p14:modId xmlns:p14="http://schemas.microsoft.com/office/powerpoint/2010/main" val="4261779012"/>
              </p:ext>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Wykres 12"/>
          <p:cNvGraphicFramePr>
            <a:graphicFrameLocks/>
          </p:cNvGraphicFramePr>
          <p:nvPr>
            <p:extLst>
              <p:ext uri="{D42A27DB-BD31-4B8C-83A1-F6EECF244321}">
                <p14:modId xmlns:p14="http://schemas.microsoft.com/office/powerpoint/2010/main" val="2674791709"/>
              </p:ext>
            </p:extLst>
          </p:nvPr>
        </p:nvGraphicFramePr>
        <p:xfrm>
          <a:off x="-272225" y="514211"/>
          <a:ext cx="7840344" cy="52473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Wykres 13"/>
          <p:cNvGraphicFramePr>
            <a:graphicFrameLocks/>
          </p:cNvGraphicFramePr>
          <p:nvPr>
            <p:extLst>
              <p:ext uri="{D42A27DB-BD31-4B8C-83A1-F6EECF244321}">
                <p14:modId xmlns:p14="http://schemas.microsoft.com/office/powerpoint/2010/main" val="2176393384"/>
              </p:ext>
            </p:extLst>
          </p:nvPr>
        </p:nvGraphicFramePr>
        <p:xfrm>
          <a:off x="5923875" y="499915"/>
          <a:ext cx="6820073" cy="5218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3717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582513347"/>
              </p:ext>
            </p:extLst>
          </p:nvPr>
        </p:nvGraphicFramePr>
        <p:xfrm>
          <a:off x="797669" y="1108953"/>
          <a:ext cx="10797702" cy="4844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1022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249711575"/>
              </p:ext>
            </p:extLst>
          </p:nvPr>
        </p:nvGraphicFramePr>
        <p:xfrm>
          <a:off x="1340068" y="1045142"/>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ext uri="{D42A27DB-BD31-4B8C-83A1-F6EECF244321}">
                <p14:modId xmlns:p14="http://schemas.microsoft.com/office/powerpoint/2010/main" val="1117622409"/>
              </p:ext>
            </p:extLst>
          </p:nvPr>
        </p:nvGraphicFramePr>
        <p:xfrm>
          <a:off x="987071" y="144062"/>
          <a:ext cx="9089405" cy="60585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98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292689" y="882078"/>
            <a:ext cx="9172703" cy="400110"/>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ciężko rannych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2483430734"/>
              </p:ext>
            </p:extLst>
          </p:nvPr>
        </p:nvGraphicFramePr>
        <p:xfrm>
          <a:off x="922867" y="1481667"/>
          <a:ext cx="10380133" cy="4834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415475" y="856882"/>
            <a:ext cx="8345554" cy="400110"/>
          </a:xfrm>
          <a:prstGeom prst="rect">
            <a:avLst/>
          </a:prstGeom>
          <a:noFill/>
        </p:spPr>
        <p:txBody>
          <a:bodyPr wrap="none" rtlCol="0">
            <a:spAutoFit/>
          </a:bodyPr>
          <a:lstStyle/>
          <a:p>
            <a:r>
              <a:rPr lang="pl-PL" sz="2000" b="1" dirty="0">
                <a:solidFill>
                  <a:prstClr val="black">
                    <a:lumMod val="65000"/>
                    <a:lumOff val="35000"/>
                  </a:prstClr>
                </a:solidFill>
                <a:latin typeface="Arial" panose="020B0604020202020204" pitchFamily="34" charset="0"/>
                <a:cs typeface="Arial" panose="020B0604020202020204" pitchFamily="34" charset="0"/>
              </a:rPr>
              <a:t>Liczba zabitych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37549660"/>
              </p:ext>
            </p:extLst>
          </p:nvPr>
        </p:nvGraphicFramePr>
        <p:xfrm>
          <a:off x="855133" y="1405467"/>
          <a:ext cx="10930467" cy="4698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7633"/>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endParaRPr lang="pl-PL" sz="22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25994" t="53894" r="54825" b="25028"/>
          <a:stretch/>
        </p:blipFill>
        <p:spPr>
          <a:xfrm>
            <a:off x="2623053"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2649178" y="3641774"/>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278858"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196957" y="401529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1419755"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1693007" y="5175943"/>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664207"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pic>
        <p:nvPicPr>
          <p:cNvPr id="4" name="Obraz 3"/>
          <p:cNvPicPr>
            <a:picLocks noChangeAspect="1"/>
          </p:cNvPicPr>
          <p:nvPr/>
        </p:nvPicPr>
        <p:blipFill rotWithShape="1">
          <a:blip r:embed="rId2"/>
          <a:srcRect l="25812" t="44492" r="54804" b="33567"/>
          <a:stretch/>
        </p:blipFill>
        <p:spPr>
          <a:xfrm>
            <a:off x="2152333" y="1064363"/>
            <a:ext cx="2326882" cy="1481668"/>
          </a:xfrm>
          <a:prstGeom prst="rect">
            <a:avLst/>
          </a:prstGeom>
        </p:spPr>
      </p:pic>
      <p:pic>
        <p:nvPicPr>
          <p:cNvPr id="5" name="Obraz 4"/>
          <p:cNvPicPr>
            <a:picLocks noChangeAspect="1"/>
          </p:cNvPicPr>
          <p:nvPr/>
        </p:nvPicPr>
        <p:blipFill rotWithShape="1">
          <a:blip r:embed="rId3"/>
          <a:srcRect l="25941" t="44539" r="54912" b="33643"/>
          <a:stretch/>
        </p:blipFill>
        <p:spPr>
          <a:xfrm>
            <a:off x="7068196" y="1064363"/>
            <a:ext cx="2285516" cy="1464976"/>
          </a:xfrm>
          <a:prstGeom prst="rect">
            <a:avLst/>
          </a:prstGeom>
        </p:spPr>
      </p:pic>
      <p:sp>
        <p:nvSpPr>
          <p:cNvPr id="9" name="pole tekstowe 8"/>
          <p:cNvSpPr txBox="1"/>
          <p:nvPr/>
        </p:nvSpPr>
        <p:spPr>
          <a:xfrm>
            <a:off x="2770627" y="412719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21399"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86263"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6580071"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2" name="pole tekstowe 11"/>
          <p:cNvSpPr txBox="1"/>
          <p:nvPr/>
        </p:nvSpPr>
        <p:spPr>
          <a:xfrm>
            <a:off x="7686263" y="41271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rostokąt 7"/>
          <p:cNvSpPr/>
          <p:nvPr/>
        </p:nvSpPr>
        <p:spPr>
          <a:xfrm>
            <a:off x="1642077" y="2686246"/>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518022" y="2685606"/>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975585" y="5113880"/>
            <a:ext cx="4680373"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czy nie zbliża się pociąg?</a:t>
            </a:r>
            <a:endParaRPr lang="pl-PL" sz="1100" b="1" i="0" dirty="0">
              <a:effectLst/>
              <a:latin typeface="Arial" panose="020B0604020202020204" pitchFamily="34" charset="0"/>
              <a:cs typeface="Arial" panose="020B0604020202020204" pitchFamily="34" charset="0"/>
            </a:endParaRPr>
          </a:p>
        </p:txBody>
      </p:sp>
      <p:sp>
        <p:nvSpPr>
          <p:cNvPr id="16" name="Prostokąt 15"/>
          <p:cNvSpPr/>
          <p:nvPr/>
        </p:nvSpPr>
        <p:spPr>
          <a:xfrm>
            <a:off x="5976692" y="5113878"/>
            <a:ext cx="4468522" cy="877163"/>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przed przejazdem?</a:t>
            </a:r>
          </a:p>
          <a:p>
            <a:pPr algn="ctr"/>
            <a:r>
              <a:rPr lang="pl-PL" b="1" dirty="0">
                <a:solidFill>
                  <a:srgbClr val="000000"/>
                </a:solidFill>
                <a:latin typeface="Arial" panose="020B0604020202020204" pitchFamily="34" charset="0"/>
              </a:rPr>
              <a:t> </a:t>
            </a:r>
            <a:endParaRPr lang="pl-PL" dirty="0"/>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13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841" t="44641" r="54853" b="33427"/>
          <a:stretch/>
        </p:blipFill>
        <p:spPr>
          <a:xfrm>
            <a:off x="6883401" y="974988"/>
            <a:ext cx="2412274" cy="1541417"/>
          </a:xfrm>
          <a:prstGeom prst="rect">
            <a:avLst/>
          </a:prstGeom>
        </p:spPr>
      </p:pic>
      <p:pic>
        <p:nvPicPr>
          <p:cNvPr id="6" name="Obraz 5"/>
          <p:cNvPicPr>
            <a:picLocks noChangeAspect="1"/>
          </p:cNvPicPr>
          <p:nvPr/>
        </p:nvPicPr>
        <p:blipFill rotWithShape="1">
          <a:blip r:embed="rId3"/>
          <a:srcRect l="25880" t="44848" r="54764" b="33265"/>
          <a:stretch/>
        </p:blipFill>
        <p:spPr>
          <a:xfrm>
            <a:off x="1991688" y="3574708"/>
            <a:ext cx="2464526" cy="1567543"/>
          </a:xfrm>
          <a:prstGeom prst="rect">
            <a:avLst/>
          </a:prstGeom>
        </p:spPr>
      </p:pic>
      <p:pic>
        <p:nvPicPr>
          <p:cNvPr id="7" name="Obraz 6"/>
          <p:cNvPicPr>
            <a:picLocks noChangeAspect="1"/>
          </p:cNvPicPr>
          <p:nvPr/>
        </p:nvPicPr>
        <p:blipFill rotWithShape="1">
          <a:blip r:embed="rId4"/>
          <a:srcRect l="25848" t="53830" r="54832" b="24167"/>
          <a:stretch/>
        </p:blipFill>
        <p:spPr>
          <a:xfrm>
            <a:off x="6883401" y="3574708"/>
            <a:ext cx="2405259" cy="1540933"/>
          </a:xfrm>
          <a:prstGeom prst="rect">
            <a:avLst/>
          </a:prstGeom>
        </p:spPr>
      </p:pic>
      <p:sp>
        <p:nvSpPr>
          <p:cNvPr id="12" name="Prostokąt 11"/>
          <p:cNvSpPr/>
          <p:nvPr/>
        </p:nvSpPr>
        <p:spPr>
          <a:xfrm>
            <a:off x="1392153" y="1239743"/>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8" name="pole tekstowe 7"/>
          <p:cNvSpPr txBox="1"/>
          <p:nvPr/>
        </p:nvSpPr>
        <p:spPr>
          <a:xfrm>
            <a:off x="2727565" y="142253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7677091" y="138879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2695632" y="397109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11535" y="4020199"/>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3" name="Prostokąt 2"/>
          <p:cNvSpPr/>
          <p:nvPr/>
        </p:nvSpPr>
        <p:spPr>
          <a:xfrm>
            <a:off x="1059024" y="2662538"/>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088764" y="2662538"/>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07443" y="5283691"/>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367655" y="5283691"/>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06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58" t="35650" r="54847" b="42746"/>
          <a:stretch/>
        </p:blipFill>
        <p:spPr>
          <a:xfrm>
            <a:off x="2150535" y="1149531"/>
            <a:ext cx="2682241" cy="1698172"/>
          </a:xfrm>
          <a:prstGeom prst="rect">
            <a:avLst/>
          </a:prstGeom>
        </p:spPr>
      </p:pic>
      <p:pic>
        <p:nvPicPr>
          <p:cNvPr id="5" name="Obraz 4"/>
          <p:cNvPicPr>
            <a:picLocks noChangeAspect="1"/>
          </p:cNvPicPr>
          <p:nvPr/>
        </p:nvPicPr>
        <p:blipFill rotWithShape="1">
          <a:blip r:embed="rId3"/>
          <a:srcRect l="25844" t="35402" r="54761" b="42850"/>
          <a:stretch/>
        </p:blipFill>
        <p:spPr>
          <a:xfrm>
            <a:off x="7538236" y="1166950"/>
            <a:ext cx="2664823" cy="1680753"/>
          </a:xfrm>
          <a:prstGeom prst="rect">
            <a:avLst/>
          </a:prstGeom>
        </p:spPr>
      </p:pic>
      <p:pic>
        <p:nvPicPr>
          <p:cNvPr id="6" name="Obraz 5"/>
          <p:cNvPicPr>
            <a:picLocks noChangeAspect="1"/>
          </p:cNvPicPr>
          <p:nvPr/>
        </p:nvPicPr>
        <p:blipFill rotWithShape="1">
          <a:blip r:embed="rId4"/>
          <a:srcRect l="25811" t="35358" r="54922" b="42708"/>
          <a:stretch/>
        </p:blipFill>
        <p:spPr>
          <a:xfrm>
            <a:off x="2150536" y="3740090"/>
            <a:ext cx="2740218" cy="1754778"/>
          </a:xfrm>
          <a:prstGeom prst="rect">
            <a:avLst/>
          </a:prstGeom>
        </p:spPr>
      </p:pic>
      <p:pic>
        <p:nvPicPr>
          <p:cNvPr id="7" name="Obraz 6"/>
          <p:cNvPicPr>
            <a:picLocks noChangeAspect="1"/>
          </p:cNvPicPr>
          <p:nvPr/>
        </p:nvPicPr>
        <p:blipFill rotWithShape="1">
          <a:blip r:embed="rId5"/>
          <a:srcRect l="25844" t="46798" r="54837" b="35297"/>
          <a:stretch/>
        </p:blipFill>
        <p:spPr>
          <a:xfrm>
            <a:off x="7538236" y="3897357"/>
            <a:ext cx="2656115" cy="1384663"/>
          </a:xfrm>
          <a:prstGeom prst="rect">
            <a:avLst/>
          </a:prstGeom>
        </p:spPr>
      </p:pic>
      <p:sp>
        <p:nvSpPr>
          <p:cNvPr id="8" name="pole tekstowe 7"/>
          <p:cNvSpPr txBox="1"/>
          <p:nvPr/>
        </p:nvSpPr>
        <p:spPr>
          <a:xfrm>
            <a:off x="8335071" y="168416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2984649" y="1675451"/>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028033" y="4296701"/>
            <a:ext cx="985223" cy="641555"/>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ole tekstowe 10"/>
          <p:cNvSpPr txBox="1"/>
          <p:nvPr/>
        </p:nvSpPr>
        <p:spPr>
          <a:xfrm>
            <a:off x="8405193" y="42964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3" name="Prostokąt 2"/>
          <p:cNvSpPr/>
          <p:nvPr/>
        </p:nvSpPr>
        <p:spPr>
          <a:xfrm>
            <a:off x="1381761" y="2964685"/>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90853" y="296468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186722" y="562059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427788" y="562059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843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82" t="56248" r="54884" b="25829"/>
          <a:stretch/>
        </p:blipFill>
        <p:spPr>
          <a:xfrm>
            <a:off x="1989668" y="1393371"/>
            <a:ext cx="2708366" cy="1419498"/>
          </a:xfrm>
          <a:prstGeom prst="rect">
            <a:avLst/>
          </a:prstGeom>
        </p:spPr>
      </p:pic>
      <p:pic>
        <p:nvPicPr>
          <p:cNvPr id="4" name="Obraz 3"/>
          <p:cNvPicPr>
            <a:picLocks noChangeAspect="1"/>
          </p:cNvPicPr>
          <p:nvPr/>
        </p:nvPicPr>
        <p:blipFill rotWithShape="1">
          <a:blip r:embed="rId3"/>
          <a:srcRect l="25946" t="46762" r="54747" b="35414"/>
          <a:stretch/>
        </p:blipFill>
        <p:spPr>
          <a:xfrm>
            <a:off x="7595084" y="1428205"/>
            <a:ext cx="2666516" cy="1384664"/>
          </a:xfrm>
          <a:prstGeom prst="rect">
            <a:avLst/>
          </a:prstGeom>
        </p:spPr>
      </p:pic>
      <p:pic>
        <p:nvPicPr>
          <p:cNvPr id="5" name="Obraz 4"/>
          <p:cNvPicPr>
            <a:picLocks noChangeAspect="1"/>
          </p:cNvPicPr>
          <p:nvPr/>
        </p:nvPicPr>
        <p:blipFill rotWithShape="1">
          <a:blip r:embed="rId4"/>
          <a:srcRect l="25958" t="37692" r="54984" b="44822"/>
          <a:stretch/>
        </p:blipFill>
        <p:spPr>
          <a:xfrm>
            <a:off x="1994022" y="3870150"/>
            <a:ext cx="2699658" cy="1393372"/>
          </a:xfrm>
          <a:prstGeom prst="rect">
            <a:avLst/>
          </a:prstGeom>
        </p:spPr>
      </p:pic>
      <p:pic>
        <p:nvPicPr>
          <p:cNvPr id="6" name="Obraz 5"/>
          <p:cNvPicPr>
            <a:picLocks noChangeAspect="1"/>
          </p:cNvPicPr>
          <p:nvPr/>
        </p:nvPicPr>
        <p:blipFill rotWithShape="1">
          <a:blip r:embed="rId5"/>
          <a:srcRect l="25931" t="37944" r="54769" b="44679"/>
          <a:stretch/>
        </p:blipFill>
        <p:spPr>
          <a:xfrm>
            <a:off x="7595084" y="3887967"/>
            <a:ext cx="2699657" cy="1367245"/>
          </a:xfrm>
          <a:prstGeom prst="rect">
            <a:avLst/>
          </a:prstGeom>
        </p:spPr>
      </p:pic>
      <p:sp>
        <p:nvSpPr>
          <p:cNvPr id="7" name="pole tekstowe 6"/>
          <p:cNvSpPr txBox="1"/>
          <p:nvPr/>
        </p:nvSpPr>
        <p:spPr>
          <a:xfrm>
            <a:off x="2890764" y="1712137"/>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505321" y="178180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98704" y="424367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8505320" y="420407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885106" y="2975269"/>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41996" y="2975269"/>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sp>
        <p:nvSpPr>
          <p:cNvPr id="13" name="Prostokąt 12"/>
          <p:cNvSpPr/>
          <p:nvPr/>
        </p:nvSpPr>
        <p:spPr>
          <a:xfrm>
            <a:off x="944354" y="54084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379706" y="5408442"/>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50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dirty="0" smtClean="0">
                <a:solidFill>
                  <a:schemeClr val="bg1"/>
                </a:solidFill>
                <a:latin typeface="Arial" panose="020B0604020202020204" pitchFamily="34" charset="0"/>
                <a:cs typeface="Arial" panose="020B0604020202020204" pitchFamily="34" charset="0"/>
              </a:rPr>
              <a:t>Przejazdy kolejowo-drogowe w Opolu</a:t>
            </a:r>
            <a:endParaRPr lang="pl-PL" sz="3200" dirty="0">
              <a:solidFill>
                <a:schemeClr val="bg1"/>
              </a:solidFill>
              <a:latin typeface="Arial" panose="020B0604020202020204" pitchFamily="34" charset="0"/>
              <a:cs typeface="Arial" panose="020B0604020202020204" pitchFamily="34" charset="0"/>
            </a:endParaRPr>
          </a:p>
        </p:txBody>
      </p:sp>
      <p:pic>
        <p:nvPicPr>
          <p:cNvPr id="5" name="Obraz 4"/>
          <p:cNvPicPr>
            <a:picLocks noChangeAspect="1"/>
          </p:cNvPicPr>
          <p:nvPr/>
        </p:nvPicPr>
        <p:blipFill rotWithShape="1">
          <a:blip r:embed="rId2"/>
          <a:srcRect l="1267" t="23130" r="73725" b="10476"/>
          <a:stretch/>
        </p:blipFill>
        <p:spPr>
          <a:xfrm>
            <a:off x="3924300" y="689188"/>
            <a:ext cx="4028775" cy="6016412"/>
          </a:xfrm>
          <a:prstGeom prst="rect">
            <a:avLst/>
          </a:prstGeom>
        </p:spPr>
      </p:pic>
    </p:spTree>
    <p:extLst>
      <p:ext uri="{BB962C8B-B14F-4D97-AF65-F5344CB8AC3E}">
        <p14:creationId xmlns:p14="http://schemas.microsoft.com/office/powerpoint/2010/main" val="3056247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925" t="37688" r="54881" b="44816"/>
          <a:stretch/>
        </p:blipFill>
        <p:spPr>
          <a:xfrm>
            <a:off x="2284479" y="1212353"/>
            <a:ext cx="2409856" cy="1235651"/>
          </a:xfrm>
          <a:prstGeom prst="rect">
            <a:avLst/>
          </a:prstGeom>
        </p:spPr>
      </p:pic>
      <p:pic>
        <p:nvPicPr>
          <p:cNvPr id="4" name="Obraz 3"/>
          <p:cNvPicPr>
            <a:picLocks noChangeAspect="1"/>
          </p:cNvPicPr>
          <p:nvPr/>
        </p:nvPicPr>
        <p:blipFill rotWithShape="1">
          <a:blip r:embed="rId3"/>
          <a:srcRect l="25897" t="26426" r="54760" b="52310"/>
          <a:stretch/>
        </p:blipFill>
        <p:spPr>
          <a:xfrm>
            <a:off x="7324875" y="961741"/>
            <a:ext cx="2403325" cy="1486263"/>
          </a:xfrm>
          <a:prstGeom prst="rect">
            <a:avLst/>
          </a:prstGeom>
        </p:spPr>
      </p:pic>
      <p:pic>
        <p:nvPicPr>
          <p:cNvPr id="5" name="Obraz 4"/>
          <p:cNvPicPr>
            <a:picLocks noChangeAspect="1"/>
          </p:cNvPicPr>
          <p:nvPr/>
        </p:nvPicPr>
        <p:blipFill rotWithShape="1">
          <a:blip r:embed="rId4"/>
          <a:srcRect l="26035" t="35633" r="54903" b="42834"/>
          <a:stretch/>
        </p:blipFill>
        <p:spPr>
          <a:xfrm>
            <a:off x="2187722" y="3492137"/>
            <a:ext cx="2508069" cy="1593669"/>
          </a:xfrm>
          <a:prstGeom prst="rect">
            <a:avLst/>
          </a:prstGeom>
        </p:spPr>
      </p:pic>
      <p:pic>
        <p:nvPicPr>
          <p:cNvPr id="6" name="Obraz 5"/>
          <p:cNvPicPr>
            <a:picLocks noChangeAspect="1"/>
          </p:cNvPicPr>
          <p:nvPr/>
        </p:nvPicPr>
        <p:blipFill rotWithShape="1">
          <a:blip r:embed="rId5"/>
          <a:srcRect l="25953" t="26322" r="54755" b="52061"/>
          <a:stretch/>
        </p:blipFill>
        <p:spPr>
          <a:xfrm>
            <a:off x="7324875" y="3526970"/>
            <a:ext cx="2473235" cy="1558836"/>
          </a:xfrm>
          <a:prstGeom prst="rect">
            <a:avLst/>
          </a:prstGeom>
        </p:spPr>
      </p:pic>
      <p:sp>
        <p:nvSpPr>
          <p:cNvPr id="7" name="pole tekstowe 6"/>
          <p:cNvSpPr txBox="1"/>
          <p:nvPr/>
        </p:nvSpPr>
        <p:spPr>
          <a:xfrm>
            <a:off x="3012614" y="149362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8034868" y="138584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2939725" y="3938663"/>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8080723" y="3981203"/>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rostokąt 10"/>
          <p:cNvSpPr/>
          <p:nvPr/>
        </p:nvSpPr>
        <p:spPr>
          <a:xfrm>
            <a:off x="983580" y="2595327"/>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996006" y="2589897"/>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911366"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7089067"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45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34" t="26485" r="54890" b="52114"/>
          <a:stretch/>
        </p:blipFill>
        <p:spPr>
          <a:xfrm>
            <a:off x="2149324" y="1025891"/>
            <a:ext cx="2481943" cy="1550126"/>
          </a:xfrm>
          <a:prstGeom prst="rect">
            <a:avLst/>
          </a:prstGeom>
        </p:spPr>
      </p:pic>
      <p:pic>
        <p:nvPicPr>
          <p:cNvPr id="4" name="Obraz 3"/>
          <p:cNvPicPr>
            <a:picLocks noChangeAspect="1"/>
          </p:cNvPicPr>
          <p:nvPr/>
        </p:nvPicPr>
        <p:blipFill rotWithShape="1">
          <a:blip r:embed="rId3"/>
          <a:srcRect l="26016" t="26089" r="54928" b="52111"/>
          <a:stretch/>
        </p:blipFill>
        <p:spPr>
          <a:xfrm>
            <a:off x="7421319" y="1014763"/>
            <a:ext cx="2426304" cy="1561254"/>
          </a:xfrm>
          <a:prstGeom prst="rect">
            <a:avLst/>
          </a:prstGeom>
        </p:spPr>
      </p:pic>
      <p:pic>
        <p:nvPicPr>
          <p:cNvPr id="6" name="Obraz 5"/>
          <p:cNvPicPr>
            <a:picLocks noChangeAspect="1"/>
          </p:cNvPicPr>
          <p:nvPr/>
        </p:nvPicPr>
        <p:blipFill rotWithShape="1">
          <a:blip r:embed="rId4"/>
          <a:srcRect l="25924" t="35492" r="54843" b="42729"/>
          <a:stretch/>
        </p:blipFill>
        <p:spPr>
          <a:xfrm>
            <a:off x="2149324" y="3401255"/>
            <a:ext cx="2542903" cy="1619794"/>
          </a:xfrm>
          <a:prstGeom prst="rect">
            <a:avLst/>
          </a:prstGeom>
        </p:spPr>
      </p:pic>
      <p:sp>
        <p:nvSpPr>
          <p:cNvPr id="8" name="pole tekstowe 7"/>
          <p:cNvSpPr txBox="1"/>
          <p:nvPr/>
        </p:nvSpPr>
        <p:spPr>
          <a:xfrm>
            <a:off x="2853268" y="15064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8111068" y="149348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975081" y="3846779"/>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2" name="Prostokąt 11"/>
          <p:cNvSpPr/>
          <p:nvPr/>
        </p:nvSpPr>
        <p:spPr>
          <a:xfrm>
            <a:off x="6388047" y="371458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1" name="pole tekstowe 10"/>
          <p:cNvSpPr txBox="1"/>
          <p:nvPr/>
        </p:nvSpPr>
        <p:spPr>
          <a:xfrm>
            <a:off x="8111067" y="384677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5" name="Prostokąt 4"/>
          <p:cNvSpPr/>
          <p:nvPr/>
        </p:nvSpPr>
        <p:spPr>
          <a:xfrm>
            <a:off x="1504743" y="2671798"/>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158377" y="2741924"/>
            <a:ext cx="49956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jeżeli dróżnik na to nie zezwala?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43698" y="5166491"/>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5801761" y="5166491"/>
            <a:ext cx="570890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przejazdem </a:t>
            </a:r>
            <a:r>
              <a:rPr lang="pl-PL" sz="1100" b="1" dirty="0" smtClean="0">
                <a:latin typeface="Arial" panose="020B0604020202020204" pitchFamily="34" charset="0"/>
                <a:cs typeface="Arial" panose="020B0604020202020204" pitchFamily="34" charset="0"/>
              </a:rPr>
              <a:t>kolejowym</a:t>
            </a:r>
            <a:r>
              <a:rPr lang="pl-PL" sz="1100" b="1" dirty="0">
                <a:latin typeface="Arial" panose="020B0604020202020204" pitchFamily="34" charset="0"/>
                <a:cs typeface="Arial" panose="020B0604020202020204" pitchFamily="34" charset="0"/>
              </a:rPr>
              <a:t>, kierujący pojazdem powinien zatrzymać pojazd?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1085551" y="939808"/>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7" name="pole tekstowe 6"/>
          <p:cNvSpPr txBox="1"/>
          <p:nvPr/>
        </p:nvSpPr>
        <p:spPr>
          <a:xfrm>
            <a:off x="2538343" y="128568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4" name="Prostokąt 13"/>
          <p:cNvSpPr/>
          <p:nvPr/>
        </p:nvSpPr>
        <p:spPr>
          <a:xfrm>
            <a:off x="6873827" y="1030646"/>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3" name="Prostokąt 12"/>
          <p:cNvSpPr/>
          <p:nvPr/>
        </p:nvSpPr>
        <p:spPr>
          <a:xfrm>
            <a:off x="1023788" y="3509000"/>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9" name="pole tekstowe 8"/>
          <p:cNvSpPr txBox="1"/>
          <p:nvPr/>
        </p:nvSpPr>
        <p:spPr>
          <a:xfrm>
            <a:off x="2538342" y="366789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6873827" y="3390742"/>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7986580" y="365736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7986580" y="128568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Prostokąt 14"/>
          <p:cNvSpPr/>
          <p:nvPr/>
        </p:nvSpPr>
        <p:spPr>
          <a:xfrm>
            <a:off x="745941" y="2422262"/>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435379" y="2416328"/>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736797" y="4836911"/>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147343" y="4836911"/>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19" t="35297" r="54871" b="42552"/>
          <a:stretch/>
        </p:blipFill>
        <p:spPr>
          <a:xfrm>
            <a:off x="8019740" y="797761"/>
            <a:ext cx="2577738" cy="1672047"/>
          </a:xfrm>
          <a:prstGeom prst="rect">
            <a:avLst/>
          </a:prstGeom>
        </p:spPr>
      </p:pic>
      <p:pic>
        <p:nvPicPr>
          <p:cNvPr id="5" name="Obraz 4"/>
          <p:cNvPicPr>
            <a:picLocks noChangeAspect="1"/>
          </p:cNvPicPr>
          <p:nvPr/>
        </p:nvPicPr>
        <p:blipFill rotWithShape="1">
          <a:blip r:embed="rId3"/>
          <a:srcRect l="25898" t="35416" r="54801" b="42831"/>
          <a:stretch/>
        </p:blipFill>
        <p:spPr>
          <a:xfrm>
            <a:off x="2233108" y="3457303"/>
            <a:ext cx="2569028" cy="1628503"/>
          </a:xfrm>
          <a:prstGeom prst="rect">
            <a:avLst/>
          </a:prstGeom>
        </p:spPr>
      </p:pic>
      <p:pic>
        <p:nvPicPr>
          <p:cNvPr id="6" name="Obraz 5"/>
          <p:cNvPicPr>
            <a:picLocks noChangeAspect="1"/>
          </p:cNvPicPr>
          <p:nvPr/>
        </p:nvPicPr>
        <p:blipFill rotWithShape="1">
          <a:blip r:embed="rId4"/>
          <a:srcRect l="26031" t="44687" r="54756" b="33515"/>
          <a:stretch/>
        </p:blipFill>
        <p:spPr>
          <a:xfrm>
            <a:off x="8019740" y="3457303"/>
            <a:ext cx="2551611" cy="1628503"/>
          </a:xfrm>
          <a:prstGeom prst="rect">
            <a:avLst/>
          </a:prstGeom>
        </p:spPr>
      </p:pic>
      <p:sp>
        <p:nvSpPr>
          <p:cNvPr id="8" name="pole tekstowe 7"/>
          <p:cNvSpPr txBox="1"/>
          <p:nvPr/>
        </p:nvSpPr>
        <p:spPr>
          <a:xfrm>
            <a:off x="8763462" y="135664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3014594" y="390450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1451078" y="133581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8826239" y="3948388"/>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7" name="pole tekstowe 6"/>
          <p:cNvSpPr txBox="1"/>
          <p:nvPr/>
        </p:nvSpPr>
        <p:spPr>
          <a:xfrm>
            <a:off x="3042460" y="151682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2" name="Prostokąt 11"/>
          <p:cNvSpPr/>
          <p:nvPr/>
        </p:nvSpPr>
        <p:spPr>
          <a:xfrm>
            <a:off x="990709" y="2555457"/>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7898854" y="2635127"/>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103605"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67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4868091" y="2570375"/>
            <a:ext cx="2429691" cy="1532709"/>
          </a:xfrm>
          <a:prstGeom prst="rect">
            <a:avLst/>
          </a:prstGeom>
        </p:spPr>
      </p:pic>
      <p:sp>
        <p:nvSpPr>
          <p:cNvPr id="4" name="pole tekstowe 3"/>
          <p:cNvSpPr txBox="1"/>
          <p:nvPr/>
        </p:nvSpPr>
        <p:spPr>
          <a:xfrm>
            <a:off x="5749224" y="4757699"/>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038163" y="4214948"/>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10 niewłaściwych zachowań kierowców</a:t>
            </a:r>
            <a:endParaRPr lang="pl-PL" sz="36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80534" y="1544561"/>
            <a:ext cx="10907153" cy="4154984"/>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ignorowanie </a:t>
            </a:r>
            <a:r>
              <a:rPr lang="pl-PL" sz="24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włączonej sygnalizacji </a:t>
            </a:r>
            <a:r>
              <a:rPr lang="pl-PL" sz="2400" dirty="0" smtClean="0">
                <a:latin typeface="Arial" panose="020B0604020202020204" pitchFamily="34" charset="0"/>
                <a:cs typeface="Arial" panose="020B0604020202020204" pitchFamily="34" charset="0"/>
              </a:rPr>
              <a:t>ostrzegawczej</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zamykających się </a:t>
            </a:r>
            <a:r>
              <a:rPr lang="pl-PL" sz="2400" dirty="0" smtClean="0">
                <a:latin typeface="Arial" panose="020B0604020202020204" pitchFamily="34" charset="0"/>
                <a:cs typeface="Arial" panose="020B0604020202020204" pitchFamily="34" charset="0"/>
              </a:rPr>
              <a:t>rogatkach</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omijanie </a:t>
            </a:r>
            <a:r>
              <a:rPr lang="pl-PL" sz="24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jazda </a:t>
            </a:r>
            <a:r>
              <a:rPr lang="pl-PL" sz="2400" dirty="0">
                <a:latin typeface="Arial" panose="020B0604020202020204" pitchFamily="34" charset="0"/>
                <a:cs typeface="Arial" panose="020B0604020202020204" pitchFamily="34" charset="0"/>
              </a:rPr>
              <a:t>„na pamięć”, czyli „po tych torach nic nie jeździ” </a:t>
            </a:r>
            <a:endParaRPr lang="pl-PL" sz="2400" dirty="0" smtClean="0">
              <a:latin typeface="Arial" panose="020B0604020202020204" pitchFamily="34" charset="0"/>
              <a:cs typeface="Arial" panose="020B0604020202020204" pitchFamily="34" charset="0"/>
            </a:endParaRPr>
          </a:p>
          <a:p>
            <a:pPr marL="271463"/>
            <a:r>
              <a:rPr lang="pl-PL" sz="2400" dirty="0" smtClean="0">
                <a:latin typeface="Arial" panose="020B0604020202020204" pitchFamily="34" charset="0"/>
                <a:cs typeface="Arial" panose="020B0604020202020204" pitchFamily="34" charset="0"/>
              </a:rPr>
              <a:t>lub </a:t>
            </a:r>
            <a:r>
              <a:rPr lang="pl-PL" sz="2400" dirty="0">
                <a:latin typeface="Arial" panose="020B0604020202020204" pitchFamily="34" charset="0"/>
                <a:cs typeface="Arial" panose="020B0604020202020204" pitchFamily="34" charset="0"/>
              </a:rPr>
              <a:t>„o tej porze nic nie jeździ</a:t>
            </a:r>
            <a:r>
              <a:rPr lang="pl-PL" sz="24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wjeżdżanie w zamknięte rogatki</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100" dirty="0">
                <a:solidFill>
                  <a:schemeClr val="bg1"/>
                </a:solidFill>
                <a:latin typeface="Arial" panose="020B0604020202020204" pitchFamily="34" charset="0"/>
                <a:cs typeface="Arial" panose="020B0604020202020204" pitchFamily="34" charset="0"/>
              </a:rPr>
              <a:t>Z</a:t>
            </a:r>
            <a:r>
              <a:rPr lang="pl-PL" sz="3100" dirty="0" smtClean="0">
                <a:solidFill>
                  <a:schemeClr val="bg1"/>
                </a:solidFill>
                <a:latin typeface="Arial" panose="020B0604020202020204" pitchFamily="34" charset="0"/>
                <a:cs typeface="Arial" panose="020B0604020202020204" pitchFamily="34" charset="0"/>
              </a:rPr>
              <a:t>achowania </a:t>
            </a:r>
            <a:r>
              <a:rPr lang="pl-PL" sz="3100" dirty="0">
                <a:solidFill>
                  <a:schemeClr val="bg1"/>
                </a:solidFill>
                <a:latin typeface="Arial" panose="020B0604020202020204" pitchFamily="34" charset="0"/>
                <a:cs typeface="Arial" panose="020B0604020202020204" pitchFamily="34" charset="0"/>
              </a:rPr>
              <a:t>w grupie kierowców na przejeździe</a:t>
            </a:r>
          </a:p>
        </p:txBody>
      </p:sp>
      <p:sp>
        <p:nvSpPr>
          <p:cNvPr id="3" name="pole tekstowe 2"/>
          <p:cNvSpPr txBox="1"/>
          <p:nvPr/>
        </p:nvSpPr>
        <p:spPr>
          <a:xfrm>
            <a:off x="781570" y="2386728"/>
            <a:ext cx="6478766" cy="2308324"/>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r>
            <a:br>
              <a:rPr lang="pl-PL" sz="2400" dirty="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2048256"/>
            <a:ext cx="4421127" cy="2951102"/>
          </a:xfrm>
          <a:prstGeom prst="rect">
            <a:avLst/>
          </a:prstGeom>
        </p:spPr>
      </p:pic>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Zasada ograniczonego zaufania</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98325" y="1671320"/>
            <a:ext cx="10918374" cy="4154984"/>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Przejazdy kat. A-C wyposażone są w urządzenia elektroniczne, </a:t>
            </a:r>
          </a:p>
          <a:p>
            <a:r>
              <a:rPr lang="pl-PL" sz="2400" dirty="0" smtClean="0">
                <a:latin typeface="Arial" panose="020B0604020202020204" pitchFamily="34" charset="0"/>
                <a:cs typeface="Arial" panose="020B0604020202020204" pitchFamily="34" charset="0"/>
              </a:rPr>
              <a:t>które pomagają kierowcom pokonać przejazd w bezpieczniejszy sposób. </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400" dirty="0" smtClean="0">
                <a:latin typeface="Arial" panose="020B0604020202020204" pitchFamily="34" charset="0"/>
                <a:cs typeface="Arial" panose="020B0604020202020204" pitchFamily="34" charset="0"/>
              </a:rPr>
              <a:t>czy sygnalizacja świetlna lub dźwiękowa może ulec uszkodzeniu.</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400" dirty="0" smtClean="0">
                <a:latin typeface="Arial" panose="020B0604020202020204" pitchFamily="34" charset="0"/>
                <a:cs typeface="Arial" panose="020B0604020202020204" pitchFamily="34" charset="0"/>
              </a:rPr>
              <a:t>w odpowiednim momencie.</a:t>
            </a:r>
          </a:p>
          <a:p>
            <a:endParaRPr lang="pl-PL" sz="2400" dirty="0" smtClean="0">
              <a:latin typeface="Arial" panose="020B0604020202020204" pitchFamily="34" charset="0"/>
              <a:cs typeface="Arial" panose="020B0604020202020204" pitchFamily="34" charset="0"/>
            </a:endParaRPr>
          </a:p>
          <a:p>
            <a:r>
              <a:rPr lang="pl-PL" sz="2400" dirty="0" smtClean="0">
                <a:solidFill>
                  <a:srgbClr val="FF0000"/>
                </a:solidFill>
                <a:latin typeface="Arial" panose="020B0604020202020204" pitchFamily="34" charset="0"/>
                <a:cs typeface="Arial" panose="020B0604020202020204" pitchFamily="34" charset="0"/>
              </a:rPr>
              <a:t>DLATEGO DOJEŻDŻAJĄC DO KAŻDEGO PRZEJAZDU,</a:t>
            </a:r>
          </a:p>
          <a:p>
            <a:r>
              <a:rPr lang="pl-PL" sz="2400" dirty="0" smtClean="0">
                <a:solidFill>
                  <a:srgbClr val="FF0000"/>
                </a:solidFill>
                <a:latin typeface="Arial" panose="020B0604020202020204" pitchFamily="34" charset="0"/>
                <a:cs typeface="Arial" panose="020B0604020202020204" pitchFamily="34" charset="0"/>
              </a:rPr>
              <a:t>UPEWNIJ SIĘ DODATKOWO, 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a:solidFill>
                  <a:schemeClr val="bg1"/>
                </a:solidFill>
                <a:latin typeface="Arial" panose="020B0604020202020204" pitchFamily="34" charset="0"/>
                <a:cs typeface="Arial" panose="020B0604020202020204" pitchFamily="34" charset="0"/>
              </a:rPr>
              <a:t>Z</a:t>
            </a:r>
            <a:r>
              <a:rPr lang="pl-PL" dirty="0" smtClean="0">
                <a:solidFill>
                  <a:schemeClr val="bg1"/>
                </a:solidFill>
                <a:latin typeface="Arial" panose="020B0604020202020204" pitchFamily="34" charset="0"/>
                <a:cs typeface="Arial" panose="020B0604020202020204" pitchFamily="34" charset="0"/>
              </a:rPr>
              <a:t>asada </a:t>
            </a:r>
            <a:r>
              <a:rPr lang="pl-PL" dirty="0">
                <a:solidFill>
                  <a:schemeClr val="bg1"/>
                </a:solidFill>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776076" y="1612773"/>
            <a:ext cx="10977774" cy="3785652"/>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przejazdy kat. B zamykane są po najechaniu pociągu na czujnik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przed zamknięciem rogatek włącza się sygnalizacja dźwiękowa i świetlna</a:t>
            </a:r>
          </a:p>
          <a:p>
            <a:pPr marL="266700"/>
            <a:endParaRPr lang="pl-PL" sz="2400" dirty="0" smtClean="0">
              <a:latin typeface="Arial" panose="020B0604020202020204" pitchFamily="34" charset="0"/>
              <a:cs typeface="Arial" panose="020B0604020202020204" pitchFamily="34" charset="0"/>
            </a:endParaRPr>
          </a:p>
          <a:p>
            <a:pPr marL="266700"/>
            <a:r>
              <a:rPr lang="pl-PL" sz="2400" dirty="0" smtClean="0">
                <a:solidFill>
                  <a:srgbClr val="FF0000"/>
                </a:solidFill>
                <a:latin typeface="Arial" panose="020B0604020202020204" pitchFamily="34" charset="0"/>
                <a:cs typeface="Arial" panose="020B0604020202020204" pitchFamily="34" charset="0"/>
              </a:rPr>
              <a:t>WAŻNE!!! NIE LEKCEWAŻ SYGNALIZACJI! </a:t>
            </a:r>
          </a:p>
          <a:p>
            <a:pPr marL="266700"/>
            <a:r>
              <a:rPr lang="pl-PL" sz="2400" dirty="0" smtClean="0">
                <a:solidFill>
                  <a:srgbClr val="FF0000"/>
                </a:solidFill>
                <a:latin typeface="Arial" panose="020B0604020202020204" pitchFamily="34" charset="0"/>
                <a:cs typeface="Arial" panose="020B0604020202020204" pitchFamily="34" charset="0"/>
              </a:rPr>
              <a:t>W MOMENCIE GDY ŚWIATŁA ZACZNĄ MIGAĆ, MOŻESZ NIE MIEĆ </a:t>
            </a:r>
          </a:p>
          <a:p>
            <a:pPr marL="266700"/>
            <a:r>
              <a:rPr lang="pl-PL" sz="2400" dirty="0" smtClean="0">
                <a:solidFill>
                  <a:srgbClr val="FF0000"/>
                </a:solidFill>
                <a:latin typeface="Arial" panose="020B0604020202020204" pitchFamily="34" charset="0"/>
                <a:cs typeface="Arial" panose="020B0604020202020204" pitchFamily="34" charset="0"/>
              </a:rPr>
              <a:t>JUŻ CZASU, ABY OPUŚCIĆ PRZEJAZD, NARAŻAJĄC TYM SAMYM SWOJE ŻYCIE, A TAKŻE ŻYCIE INNYCH!</a:t>
            </a:r>
          </a:p>
          <a:p>
            <a:endParaRPr lang="pl-PL" sz="2400" dirty="0">
              <a:latin typeface="Arial" panose="020B0604020202020204" pitchFamily="34" charset="0"/>
              <a:cs typeface="Arial" panose="020B0604020202020204" pitchFamily="34" charset="0"/>
            </a:endParaRPr>
          </a:p>
          <a:p>
            <a:r>
              <a:rPr lang="pl-PL" sz="2400" dirty="0">
                <a:latin typeface="Arial" panose="020B0604020202020204" pitchFamily="34" charset="0"/>
                <a:cs typeface="Arial" panose="020B0604020202020204" pitchFamily="34" charset="0"/>
              </a:rPr>
              <a:t>W</a:t>
            </a:r>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czasie, który mija od zapalenia się sygnalizacji świetlnej do </a:t>
            </a:r>
            <a:r>
              <a:rPr lang="pl-PL" sz="2400" dirty="0" smtClean="0">
                <a:latin typeface="Arial" panose="020B0604020202020204" pitchFamily="34" charset="0"/>
                <a:cs typeface="Arial" panose="020B0604020202020204" pitchFamily="34" charset="0"/>
              </a:rPr>
              <a:t>opuszczenia rogatek, pociąg </a:t>
            </a:r>
            <a:r>
              <a:rPr lang="pl-PL" sz="2400" dirty="0">
                <a:latin typeface="Arial" panose="020B0604020202020204" pitchFamily="34" charset="0"/>
                <a:cs typeface="Arial" panose="020B0604020202020204" pitchFamily="34" charset="0"/>
              </a:rPr>
              <a:t>jadący z prędkością </a:t>
            </a:r>
            <a:r>
              <a:rPr lang="pl-PL" sz="2400" dirty="0" smtClean="0">
                <a:latin typeface="Arial" panose="020B0604020202020204" pitchFamily="34" charset="0"/>
                <a:cs typeface="Arial" panose="020B0604020202020204" pitchFamily="34" charset="0"/>
              </a:rPr>
              <a:t>160 </a:t>
            </a:r>
            <a:r>
              <a:rPr lang="pl-PL" sz="2400" dirty="0">
                <a:latin typeface="Arial" panose="020B0604020202020204" pitchFamily="34" charset="0"/>
                <a:cs typeface="Arial" panose="020B0604020202020204" pitchFamily="34" charset="0"/>
              </a:rPr>
              <a:t>km/h przebywa drogę 577 </a:t>
            </a:r>
            <a:r>
              <a:rPr lang="pl-PL" sz="2400" dirty="0" smtClean="0">
                <a:latin typeface="Arial" panose="020B0604020202020204" pitchFamily="34" charset="0"/>
                <a:cs typeface="Arial" panose="020B0604020202020204" pitchFamily="34" charset="0"/>
              </a:rPr>
              <a:t>m.</a:t>
            </a:r>
            <a:endParaRPr lang="pl-P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Co się dzieje w głowie kierowcy?</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49820" y="1730780"/>
            <a:ext cx="11242180" cy="4339650"/>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endParaRPr lang="pl-PL" sz="2400" dirty="0" smtClean="0">
              <a:latin typeface="Arial" panose="020B0604020202020204" pitchFamily="34" charset="0"/>
              <a:cs typeface="Arial" panose="020B0604020202020204" pitchFamily="34" charset="0"/>
            </a:endParaRPr>
          </a:p>
          <a:p>
            <a:pPr marL="93663"/>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a:t>
            </a:r>
          </a:p>
          <a:p>
            <a:pPr marL="271463"/>
            <a:r>
              <a:rPr lang="pl-PL" sz="2400" dirty="0" smtClean="0">
                <a:latin typeface="Arial" panose="020B0604020202020204" pitchFamily="34" charset="0"/>
                <a:cs typeface="Arial" panose="020B0604020202020204" pitchFamily="34" charset="0"/>
              </a:rPr>
              <a:t>do ryzykowania podczas przekraczania przejazdów kolejowo-drogowych?</a:t>
            </a:r>
          </a:p>
          <a:p>
            <a:pPr marL="357188" indent="-269875">
              <a:buFontTx/>
              <a:buChar char="-"/>
            </a:pPr>
            <a:endParaRPr lang="pl-PL" dirty="0" smtClean="0"/>
          </a:p>
          <a:p>
            <a:r>
              <a:rPr lang="pl-PL" dirty="0" smtClean="0"/>
              <a:t> </a:t>
            </a:r>
            <a:endParaRPr lang="pl-PL" dirty="0"/>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dirty="0" smtClean="0">
                <a:solidFill>
                  <a:schemeClr val="bg1"/>
                </a:solidFill>
                <a:latin typeface="Arial" panose="020B0604020202020204" pitchFamily="34" charset="0"/>
                <a:cs typeface="Arial" panose="020B0604020202020204" pitchFamily="34" charset="0"/>
              </a:rPr>
              <a:t>Akty prawne</a:t>
            </a:r>
            <a:endParaRPr lang="pl-PL" sz="32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70466" y="1871133"/>
            <a:ext cx="8367034" cy="461665"/>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Ustawa </a:t>
            </a:r>
            <a:r>
              <a:rPr lang="pl-PL" sz="2400" dirty="0">
                <a:latin typeface="Arial" panose="020B0604020202020204" pitchFamily="34" charset="0"/>
                <a:cs typeface="Arial" panose="020B0604020202020204" pitchFamily="34" charset="0"/>
              </a:rPr>
              <a:t>z dnia 20 czerwca 1997r. Prawo o ruchu drogowym </a:t>
            </a:r>
          </a:p>
        </p:txBody>
      </p:sp>
      <p:sp>
        <p:nvSpPr>
          <p:cNvPr id="4" name="pole tekstowe 3"/>
          <p:cNvSpPr txBox="1"/>
          <p:nvPr/>
        </p:nvSpPr>
        <p:spPr>
          <a:xfrm>
            <a:off x="770466" y="2604960"/>
            <a:ext cx="11391132" cy="830997"/>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a:t>
            </a:r>
            <a:r>
              <a:rPr lang="pl-PL" sz="2400" dirty="0">
                <a:latin typeface="Arial" panose="020B0604020202020204" pitchFamily="34" charset="0"/>
                <a:cs typeface="Arial" panose="020B0604020202020204" pitchFamily="34" charset="0"/>
              </a:rPr>
              <a:t>Ministrów Infrastruktury oraz Spraw Wewnętrznych i </a:t>
            </a:r>
            <a:r>
              <a:rPr lang="pl-PL" sz="2400" dirty="0" smtClean="0">
                <a:latin typeface="Arial" panose="020B0604020202020204" pitchFamily="34" charset="0"/>
                <a:cs typeface="Arial" panose="020B0604020202020204" pitchFamily="34" charset="0"/>
              </a:rPr>
              <a:t>Administracji</a:t>
            </a:r>
          </a:p>
          <a:p>
            <a:r>
              <a:rPr lang="pl-PL" sz="2400" dirty="0" smtClean="0">
                <a:latin typeface="Arial" panose="020B0604020202020204" pitchFamily="34" charset="0"/>
                <a:cs typeface="Arial" panose="020B0604020202020204" pitchFamily="34" charset="0"/>
              </a:rPr>
              <a:t>z </a:t>
            </a:r>
            <a:r>
              <a:rPr lang="pl-PL" sz="2400" dirty="0">
                <a:latin typeface="Arial" panose="020B0604020202020204" pitchFamily="34" charset="0"/>
                <a:cs typeface="Arial" panose="020B0604020202020204" pitchFamily="34" charset="0"/>
              </a:rPr>
              <a:t>dnia 31 lipca </a:t>
            </a:r>
            <a:r>
              <a:rPr lang="pl-PL" sz="2400" dirty="0" smtClean="0">
                <a:latin typeface="Arial" panose="020B0604020202020204" pitchFamily="34" charset="0"/>
                <a:cs typeface="Arial" panose="020B0604020202020204" pitchFamily="34" charset="0"/>
              </a:rPr>
              <a:t>2002 r</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znaków i sygnałów drogowych</a:t>
            </a:r>
          </a:p>
        </p:txBody>
      </p:sp>
      <p:sp>
        <p:nvSpPr>
          <p:cNvPr id="6" name="pole tekstowe 5"/>
          <p:cNvSpPr txBox="1"/>
          <p:nvPr/>
        </p:nvSpPr>
        <p:spPr>
          <a:xfrm>
            <a:off x="770466" y="3762753"/>
            <a:ext cx="11056873" cy="1938992"/>
          </a:xfrm>
          <a:prstGeom prst="rect">
            <a:avLst/>
          </a:prstGeom>
          <a:noFill/>
        </p:spPr>
        <p:txBody>
          <a:bodyPr wrap="none" rtlCol="0">
            <a:spAutoFit/>
          </a:bodyPr>
          <a:lstStyle/>
          <a:p>
            <a:r>
              <a:rPr lang="pl-PL" sz="2400" dirty="0">
                <a:latin typeface="Arial" panose="020B0604020202020204" pitchFamily="34" charset="0"/>
                <a:cs typeface="Arial" panose="020B0604020202020204" pitchFamily="34" charset="0"/>
              </a:rPr>
              <a:t>Rozporządzenie Ministra Infrastruktury i Rozwoju z dnia 20 października 2015 r</a:t>
            </a:r>
            <a:r>
              <a:rPr lang="pl-PL" sz="2400" dirty="0" smtClean="0">
                <a:latin typeface="Arial" panose="020B0604020202020204" pitchFamily="34" charset="0"/>
                <a:cs typeface="Arial" panose="020B0604020202020204" pitchFamily="34" charset="0"/>
              </a:rPr>
              <a:t>.</a:t>
            </a:r>
          </a:p>
          <a:p>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warunków technicznych jakim powinny odpowiadać skrzyżowania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linii </a:t>
            </a:r>
            <a:r>
              <a:rPr lang="pl-PL" sz="2400" dirty="0">
                <a:latin typeface="Arial" panose="020B0604020202020204" pitchFamily="34" charset="0"/>
                <a:cs typeface="Arial" panose="020B0604020202020204" pitchFamily="34" charset="0"/>
              </a:rPr>
              <a:t>kolejowych oraz bocznic z torami i ich usytuowanie.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Nowelizacja </a:t>
            </a:r>
            <a:r>
              <a:rPr lang="pl-PL" sz="2400" dirty="0">
                <a:latin typeface="Arial" panose="020B0604020202020204" pitchFamily="34" charset="0"/>
                <a:cs typeface="Arial" panose="020B0604020202020204" pitchFamily="34" charset="0"/>
              </a:rPr>
              <a:t>tego rozporządzenia z dnia 02 października 2018r</a:t>
            </a:r>
            <a:r>
              <a:rPr lang="pl-PL" sz="2400" dirty="0" smtClean="0">
                <a:latin typeface="Arial" panose="020B0604020202020204" pitchFamily="34" charset="0"/>
                <a:cs typeface="Arial" panose="020B0604020202020204" pitchFamily="34" charset="0"/>
              </a:rPr>
              <a:t>. </a:t>
            </a:r>
          </a:p>
          <a:p>
            <a:r>
              <a:rPr lang="pl-PL" sz="2400" dirty="0" smtClean="0">
                <a:latin typeface="Arial" panose="020B0604020202020204" pitchFamily="34" charset="0"/>
                <a:cs typeface="Arial" panose="020B0604020202020204" pitchFamily="34" charset="0"/>
              </a:rPr>
              <a:t>weszła </a:t>
            </a:r>
            <a:r>
              <a:rPr lang="pl-PL" sz="2400" dirty="0">
                <a:latin typeface="Arial" panose="020B0604020202020204" pitchFamily="34" charset="0"/>
                <a:cs typeface="Arial" panose="020B0604020202020204" pitchFamily="34" charset="0"/>
              </a:rPr>
              <a:t>w życie 16 października 2018r.</a:t>
            </a:r>
          </a:p>
        </p:txBody>
      </p:sp>
    </p:spTree>
    <p:extLst>
      <p:ext uri="{BB962C8B-B14F-4D97-AF65-F5344CB8AC3E}">
        <p14:creationId xmlns:p14="http://schemas.microsoft.com/office/powerpoint/2010/main" val="23005137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Pożądane zachowania kierowców</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67834" y="830594"/>
            <a:ext cx="11103039" cy="5632311"/>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zachowanie odpowiedniej odległości przed poprzedzającym samochodem, </a:t>
            </a:r>
          </a:p>
          <a:p>
            <a:r>
              <a:rPr lang="pl-PL" sz="2400" dirty="0" smtClean="0">
                <a:latin typeface="Arial" panose="020B0604020202020204" pitchFamily="34" charset="0"/>
                <a:cs typeface="Arial" panose="020B0604020202020204" pitchFamily="34" charset="0"/>
              </a:rPr>
              <a:t>ma na celu zapobieganie sytuacjom, w których kierowca jadący z tyłu zostaje </a:t>
            </a:r>
          </a:p>
          <a:p>
            <a:r>
              <a:rPr lang="pl-PL" sz="24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 momencie, gdy samochód jest unieruchomiony:</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należy włączyć pierwszy bieg i z przekręconym kluczykiem w stacyjce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zjechać z torów  </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można próbować go zepchnąć z przejazdu, pod warunkiem,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że nie nadjeżdża jeszcze pociąg</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gdy widać już pociąg, uciec jak najdalej od miejsca potencjalnego wypadku</a:t>
            </a:r>
          </a:p>
          <a:p>
            <a:pPr marL="684213" indent="-342900">
              <a:buFont typeface="Wingdings" panose="05000000000000000000" pitchFamily="2" charset="2"/>
              <a:buChar char="§"/>
            </a:pPr>
            <a:r>
              <a:rPr lang="pl-PL" sz="2400" dirty="0">
                <a:latin typeface="Arial" panose="020B0604020202020204" pitchFamily="34" charset="0"/>
                <a:cs typeface="Arial" panose="020B0604020202020204" pitchFamily="34" charset="0"/>
              </a:rPr>
              <a:t>gdy nie masz możliwości zjechania z przejazdu, </a:t>
            </a:r>
          </a:p>
          <a:p>
            <a:pPr marL="627063"/>
            <a:r>
              <a:rPr lang="pl-PL" sz="2400" dirty="0">
                <a:latin typeface="Arial" panose="020B0604020202020204" pitchFamily="34" charset="0"/>
                <a:cs typeface="Arial" panose="020B0604020202020204" pitchFamily="34" charset="0"/>
              </a:rPr>
              <a:t>opuść samochód  razem z pasażerami i skorzystaj z </a:t>
            </a:r>
            <a:r>
              <a:rPr lang="pl-PL" sz="2400" b="1" dirty="0">
                <a:latin typeface="Arial" panose="020B0604020202020204" pitchFamily="34" charset="0"/>
                <a:cs typeface="Arial" panose="020B0604020202020204" pitchFamily="34" charset="0"/>
              </a:rPr>
              <a:t>„Żółtej naklejki PLK”</a:t>
            </a:r>
          </a:p>
          <a:p>
            <a:pPr marL="684213" indent="-342900">
              <a:buFont typeface="Wingdings" panose="05000000000000000000" pitchFamily="2" charset="2"/>
              <a:buChar char="§"/>
            </a:pP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77763" y="491067"/>
            <a:ext cx="11240104" cy="954107"/>
          </a:xfrm>
          <a:prstGeom prst="rect">
            <a:avLst/>
          </a:prstGeom>
          <a:noFill/>
        </p:spPr>
        <p:txBody>
          <a:bodyPr wrap="square" rtlCol="0">
            <a:spAutoFit/>
          </a:bodyPr>
          <a:lstStyle/>
          <a:p>
            <a:r>
              <a:rPr lang="pl-PL" sz="2800" b="1" dirty="0" smtClean="0">
                <a:solidFill>
                  <a:prstClr val="black"/>
                </a:solidFill>
                <a:latin typeface="Arial" panose="020B0604020202020204" pitchFamily="34" charset="0"/>
                <a:cs typeface="Arial" panose="020B0604020202020204" pitchFamily="34" charset="0"/>
              </a:rPr>
              <a:t>Znakowanie przejazdów kolejowo-drogowych</a:t>
            </a:r>
            <a:r>
              <a:rPr lang="pl-PL" sz="2800" b="1" dirty="0">
                <a:solidFill>
                  <a:prstClr val="black"/>
                </a:solidFill>
                <a:latin typeface="Arial" panose="020B0604020202020204" pitchFamily="34" charset="0"/>
                <a:cs typeface="Arial" panose="020B0604020202020204" pitchFamily="34" charset="0"/>
              </a:rPr>
              <a:t> </a:t>
            </a:r>
            <a:r>
              <a:rPr lang="pl-PL" sz="2800" b="1" dirty="0" smtClean="0">
                <a:solidFill>
                  <a:prstClr val="black"/>
                </a:solidFill>
                <a:latin typeface="Arial" panose="020B0604020202020204" pitchFamily="34" charset="0"/>
                <a:cs typeface="Arial" panose="020B0604020202020204" pitchFamily="34" charset="0"/>
              </a:rPr>
              <a:t>naklejkami </a:t>
            </a:r>
          </a:p>
          <a:p>
            <a:r>
              <a:rPr lang="pl-PL" sz="2800" b="1" dirty="0" smtClean="0">
                <a:solidFill>
                  <a:prstClr val="black"/>
                </a:solidFill>
                <a:latin typeface="Arial" panose="020B0604020202020204" pitchFamily="34" charset="0"/>
                <a:cs typeface="Arial" panose="020B0604020202020204" pitchFamily="34" charset="0"/>
              </a:rPr>
              <a:t>z Indywidualnym </a:t>
            </a:r>
            <a:r>
              <a:rPr lang="pl-PL" sz="2800" b="1" dirty="0">
                <a:solidFill>
                  <a:prstClr val="black"/>
                </a:solidFill>
                <a:latin typeface="Arial" panose="020B0604020202020204" pitchFamily="34" charset="0"/>
                <a:cs typeface="Arial" panose="020B0604020202020204" pitchFamily="34" charset="0"/>
              </a:rPr>
              <a:t>N</a:t>
            </a:r>
            <a:r>
              <a:rPr lang="pl-PL" sz="2800" b="1" dirty="0" smtClean="0">
                <a:solidFill>
                  <a:prstClr val="black"/>
                </a:solidFill>
                <a:latin typeface="Arial" panose="020B0604020202020204" pitchFamily="34" charset="0"/>
                <a:cs typeface="Arial" panose="020B0604020202020204" pitchFamily="34" charset="0"/>
              </a:rPr>
              <a:t>umerem </a:t>
            </a:r>
            <a:r>
              <a:rPr lang="pl-PL" sz="2800" b="1" dirty="0">
                <a:solidFill>
                  <a:prstClr val="black"/>
                </a:solidFill>
                <a:latin typeface="Arial" panose="020B0604020202020204" pitchFamily="34" charset="0"/>
                <a:cs typeface="Arial" panose="020B0604020202020204" pitchFamily="34" charset="0"/>
              </a:rPr>
              <a:t>I</a:t>
            </a:r>
            <a:r>
              <a:rPr lang="pl-PL" sz="2800" b="1" dirty="0" smtClean="0">
                <a:solidFill>
                  <a:prstClr val="black"/>
                </a:solidFill>
                <a:latin typeface="Arial" panose="020B0604020202020204" pitchFamily="34" charset="0"/>
                <a:cs typeface="Arial" panose="020B0604020202020204" pitchFamily="34" charset="0"/>
              </a:rPr>
              <a:t>dentyfikacyjnym</a:t>
            </a:r>
            <a:endParaRPr lang="pl-PL" sz="2800" b="1" dirty="0">
              <a:solidFill>
                <a:prstClr val="black"/>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a:stretch>
            <a:fillRect/>
          </a:stretch>
        </p:blipFill>
        <p:spPr>
          <a:xfrm>
            <a:off x="2013540" y="2507980"/>
            <a:ext cx="7816376" cy="1945486"/>
          </a:xfrm>
          <a:prstGeom prst="rect">
            <a:avLst/>
          </a:prstGeom>
        </p:spPr>
      </p:pic>
    </p:spTree>
    <p:extLst>
      <p:ext uri="{BB962C8B-B14F-4D97-AF65-F5344CB8AC3E}">
        <p14:creationId xmlns:p14="http://schemas.microsoft.com/office/powerpoint/2010/main" val="40412693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zaokrąglony 20"/>
          <p:cNvSpPr/>
          <p:nvPr/>
        </p:nvSpPr>
        <p:spPr>
          <a:xfrm>
            <a:off x="542175" y="1519402"/>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Po co wdrożyliśmy ten projekt?</a:t>
            </a:r>
            <a:endParaRPr lang="pl-PL" sz="2800" b="1" dirty="0">
              <a:latin typeface="Arial" panose="020B0604020202020204" pitchFamily="34" charset="0"/>
              <a:cs typeface="Arial" panose="020B0604020202020204" pitchFamily="34" charset="0"/>
            </a:endParaRPr>
          </a:p>
        </p:txBody>
      </p:sp>
      <p:sp>
        <p:nvSpPr>
          <p:cNvPr id="4" name="Prostokąt zaokrąglony 3"/>
          <p:cNvSpPr/>
          <p:nvPr/>
        </p:nvSpPr>
        <p:spPr>
          <a:xfrm>
            <a:off x="622563" y="1601649"/>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2" name="Grupa 11"/>
          <p:cNvGrpSpPr/>
          <p:nvPr/>
        </p:nvGrpSpPr>
        <p:grpSpPr>
          <a:xfrm>
            <a:off x="814009" y="2153315"/>
            <a:ext cx="993732" cy="549484"/>
            <a:chOff x="1920098" y="3124428"/>
            <a:chExt cx="2336239" cy="1291823"/>
          </a:xfrm>
        </p:grpSpPr>
        <p:grpSp>
          <p:nvGrpSpPr>
            <p:cNvPr id="11" name="Grupa 10"/>
            <p:cNvGrpSpPr/>
            <p:nvPr/>
          </p:nvGrpSpPr>
          <p:grpSpPr>
            <a:xfrm rot="19045921">
              <a:off x="1920098" y="3124428"/>
              <a:ext cx="2336239" cy="110532"/>
              <a:chOff x="2190541" y="3858567"/>
              <a:chExt cx="2336239" cy="110532"/>
            </a:xfrm>
          </p:grpSpPr>
          <p:sp>
            <p:nvSpPr>
              <p:cNvPr id="6" name="Prostokąt 5"/>
              <p:cNvSpPr/>
              <p:nvPr/>
            </p:nvSpPr>
            <p:spPr>
              <a:xfrm>
                <a:off x="219054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7" name="Prostokąt 6"/>
              <p:cNvSpPr/>
              <p:nvPr/>
            </p:nvSpPr>
            <p:spPr>
              <a:xfrm>
                <a:off x="285540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8" name="Prostokąt 7"/>
              <p:cNvSpPr/>
              <p:nvPr/>
            </p:nvSpPr>
            <p:spPr>
              <a:xfrm>
                <a:off x="352027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9" name="Prostokąt 8"/>
              <p:cNvSpPr/>
              <p:nvPr/>
            </p:nvSpPr>
            <p:spPr>
              <a:xfrm>
                <a:off x="418513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0" name="Prostokąt 9"/>
            <p:cNvSpPr/>
            <p:nvPr/>
          </p:nvSpPr>
          <p:spPr>
            <a:xfrm>
              <a:off x="1934308" y="3969099"/>
              <a:ext cx="256233" cy="4471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3" name="pole tekstowe 12"/>
          <p:cNvSpPr txBox="1"/>
          <p:nvPr/>
        </p:nvSpPr>
        <p:spPr>
          <a:xfrm>
            <a:off x="2207465" y="2701566"/>
            <a:ext cx="6225335" cy="369332"/>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arządzamy prawie 14 000 </a:t>
            </a:r>
            <a:r>
              <a:rPr lang="pl-PL" dirty="0">
                <a:solidFill>
                  <a:prstClr val="black"/>
                </a:solidFill>
                <a:latin typeface="Arial" panose="020B0604020202020204" pitchFamily="34" charset="0"/>
                <a:cs typeface="Arial" panose="020B0604020202020204" pitchFamily="34" charset="0"/>
              </a:rPr>
              <a:t>s</a:t>
            </a:r>
            <a:r>
              <a:rPr lang="pl-PL" dirty="0" smtClean="0">
                <a:solidFill>
                  <a:prstClr val="black"/>
                </a:solidFill>
                <a:latin typeface="Arial" panose="020B0604020202020204" pitchFamily="34" charset="0"/>
                <a:cs typeface="Arial" panose="020B0604020202020204" pitchFamily="34" charset="0"/>
              </a:rPr>
              <a:t>krzyżowań w poziomie szyn.</a:t>
            </a:r>
            <a:endParaRPr lang="pl-PL" dirty="0">
              <a:solidFill>
                <a:prstClr val="black"/>
              </a:solidFill>
              <a:latin typeface="Arial" panose="020B0604020202020204" pitchFamily="34" charset="0"/>
              <a:cs typeface="Arial" panose="020B0604020202020204" pitchFamily="34" charset="0"/>
            </a:endParaRPr>
          </a:p>
        </p:txBody>
      </p:sp>
      <p:sp>
        <p:nvSpPr>
          <p:cNvPr id="22" name="Strzałka w prawo 21"/>
          <p:cNvSpPr/>
          <p:nvPr/>
        </p:nvSpPr>
        <p:spPr>
          <a:xfrm rot="5400000">
            <a:off x="4603008" y="3029594"/>
            <a:ext cx="508651" cy="715689"/>
          </a:xfrm>
          <a:prstGeom prst="rightArrow">
            <a:avLst>
              <a:gd name="adj1" fmla="val 58866"/>
              <a:gd name="adj2" fmla="val 5921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ole tekstowe 22"/>
          <p:cNvSpPr txBox="1"/>
          <p:nvPr/>
        </p:nvSpPr>
        <p:spPr>
          <a:xfrm>
            <a:off x="760700" y="3592079"/>
            <a:ext cx="8535350" cy="3693319"/>
          </a:xfrm>
          <a:prstGeom prst="rect">
            <a:avLst/>
          </a:prstGeom>
          <a:noFill/>
        </p:spPr>
        <p:txBody>
          <a:bodyPr wrap="none" rtlCol="0">
            <a:spAutoFit/>
          </a:bodyPr>
          <a:lstStyle/>
          <a:p>
            <a:r>
              <a:rPr lang="pl-PL" b="1" dirty="0" smtClean="0">
                <a:solidFill>
                  <a:prstClr val="white"/>
                </a:solidFill>
                <a:latin typeface="Arial" panose="020B0604020202020204" pitchFamily="34" charset="0"/>
                <a:cs typeface="Arial" panose="020B0604020202020204" pitchFamily="34" charset="0"/>
              </a:rPr>
              <a:t>CEL:</a:t>
            </a:r>
          </a:p>
          <a:p>
            <a:pPr marL="285750" indent="-285750">
              <a:buFontTx/>
              <a:buChar char="-"/>
            </a:pPr>
            <a:r>
              <a:rPr lang="pl-PL" b="1" dirty="0" smtClean="0">
                <a:solidFill>
                  <a:prstClr val="white"/>
                </a:solidFill>
                <a:latin typeface="Arial" panose="020B0604020202020204" pitchFamily="34" charset="0"/>
                <a:cs typeface="Arial" panose="020B0604020202020204" pitchFamily="34" charset="0"/>
              </a:rPr>
              <a:t>zmniejszenie liczby wypadków i kolizji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p</a:t>
            </a:r>
            <a:r>
              <a:rPr lang="pl-PL" b="1" dirty="0" smtClean="0">
                <a:solidFill>
                  <a:prstClr val="white"/>
                </a:solidFill>
                <a:latin typeface="Arial" panose="020B0604020202020204" pitchFamily="34" charset="0"/>
                <a:cs typeface="Arial" panose="020B0604020202020204" pitchFamily="34" charset="0"/>
              </a:rPr>
              <a:t>recyzyjna lokalizacja przejazdów i przejść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krócenie czasu reakcji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zybkie działanie zapobiegające zdarzeniom</a:t>
            </a:r>
          </a:p>
          <a:p>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w</a:t>
            </a:r>
            <a:r>
              <a:rPr lang="pl-PL" b="1" dirty="0" smtClean="0">
                <a:solidFill>
                  <a:prstClr val="white"/>
                </a:solidFill>
                <a:latin typeface="Arial" panose="020B0604020202020204" pitchFamily="34" charset="0"/>
                <a:cs typeface="Arial" panose="020B0604020202020204" pitchFamily="34" charset="0"/>
              </a:rPr>
              <a:t>ypełnienie zaleceń Państwowej Komisji Badania Wypadków Kolejowych</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p:txBody>
      </p:sp>
      <p:sp>
        <p:nvSpPr>
          <p:cNvPr id="3" name="pole tekstowe 2"/>
          <p:cNvSpPr txBox="1"/>
          <p:nvPr/>
        </p:nvSpPr>
        <p:spPr>
          <a:xfrm>
            <a:off x="2207465" y="1439748"/>
            <a:ext cx="7640609" cy="707886"/>
          </a:xfrm>
          <a:prstGeom prst="rect">
            <a:avLst/>
          </a:prstGeom>
          <a:noFill/>
        </p:spPr>
        <p:txBody>
          <a:bodyPr wrap="square" rtlCol="0">
            <a:spAutoFit/>
          </a:bodyPr>
          <a:lstStyle/>
          <a:p>
            <a:r>
              <a:rPr lang="pl-PL" sz="2000" b="1" dirty="0" smtClean="0">
                <a:solidFill>
                  <a:prstClr val="black"/>
                </a:solidFill>
                <a:latin typeface="Arial" panose="020B0604020202020204" pitchFamily="34" charset="0"/>
                <a:cs typeface="Arial" panose="020B0604020202020204" pitchFamily="34" charset="0"/>
              </a:rPr>
              <a:t>Bezpieczeństwo dla PKP Polskich Linii Kolejowych S.A. jest sprawą priorytetową!</a:t>
            </a:r>
            <a:endParaRPr lang="pl-PL" sz="2000" b="1" dirty="0">
              <a:solidFill>
                <a:prstClr val="black"/>
              </a:solidFill>
              <a:latin typeface="Arial" panose="020B0604020202020204" pitchFamily="34" charset="0"/>
              <a:cs typeface="Arial" panose="020B0604020202020204" pitchFamily="34" charset="0"/>
            </a:endParaRPr>
          </a:p>
        </p:txBody>
      </p:sp>
      <p:sp>
        <p:nvSpPr>
          <p:cNvPr id="24" name="Prostokąt 23"/>
          <p:cNvSpPr/>
          <p:nvPr/>
        </p:nvSpPr>
        <p:spPr>
          <a:xfrm>
            <a:off x="0" y="268128"/>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5664135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Jak to osiągnęliśmy?</a:t>
            </a:r>
            <a:endParaRPr lang="pl-PL" sz="2800" b="1" dirty="0">
              <a:latin typeface="Arial" panose="020B0604020202020204" pitchFamily="34" charset="0"/>
              <a:cs typeface="Arial" panose="020B0604020202020204" pitchFamily="34" charset="0"/>
            </a:endParaRPr>
          </a:p>
        </p:txBody>
      </p:sp>
      <p:sp>
        <p:nvSpPr>
          <p:cNvPr id="3" name="pole tekstowe 2"/>
          <p:cNvSpPr txBox="1"/>
          <p:nvPr/>
        </p:nvSpPr>
        <p:spPr>
          <a:xfrm>
            <a:off x="685800" y="1193799"/>
            <a:ext cx="10835017" cy="5416868"/>
          </a:xfrm>
          <a:prstGeom prst="rect">
            <a:avLst/>
          </a:prstGeom>
          <a:noFill/>
        </p:spPr>
        <p:txBody>
          <a:bodyPr wrap="none" rtlCol="0">
            <a:spAutoFit/>
          </a:bodyPr>
          <a:lstStyle/>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nadanie wszystkim skrzyżowaniom w poziomie szyn Indywidualnych Numerów Identyfikacyjnych (INI)</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oznakowanie naklejkami zawierającymi INI wszystkich przejazdów kolejowo-drogowych oraz przejść </a:t>
            </a:r>
          </a:p>
          <a:p>
            <a:pPr marL="269875"/>
            <a:r>
              <a:rPr lang="pl-PL" dirty="0" smtClean="0">
                <a:solidFill>
                  <a:prstClr val="black"/>
                </a:solidFill>
                <a:latin typeface="Arial" panose="020B0604020202020204" pitchFamily="34" charset="0"/>
                <a:cs typeface="Arial" panose="020B0604020202020204" pitchFamily="34" charset="0"/>
              </a:rPr>
              <a:t>w poziomie szyn na liniach zarządzanych przez PKP Polskie Linie Kolejowe S.A.</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ułatwienie zlokalizowania danego przejazdu w razie wypadku lub awarii na przejeździe</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bazy danych (numerów) OPERATOROM NUMERU ALARMOWEGO 112</a:t>
            </a:r>
          </a:p>
          <a:p>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a:t>
            </a:r>
            <a:r>
              <a:rPr lang="pl-PL" dirty="0" smtClean="0">
                <a:solidFill>
                  <a:prstClr val="black"/>
                </a:solidFill>
                <a:latin typeface="Arial" panose="020B0604020202020204" pitchFamily="34" charset="0"/>
                <a:cs typeface="Arial" panose="020B0604020202020204" pitchFamily="34" charset="0"/>
              </a:rPr>
              <a:t>dostępnienie bezpośredniego kanału komunikacji pomiędzy Operatorami Numeru Alarmowego</a:t>
            </a:r>
          </a:p>
          <a:p>
            <a:pPr marL="269875"/>
            <a:r>
              <a:rPr lang="pl-PL" dirty="0">
                <a:solidFill>
                  <a:prstClr val="black"/>
                </a:solidFill>
                <a:latin typeface="Arial" panose="020B0604020202020204" pitchFamily="34" charset="0"/>
                <a:cs typeface="Arial" panose="020B0604020202020204" pitchFamily="34" charset="0"/>
              </a:rPr>
              <a:t>a</a:t>
            </a:r>
            <a:r>
              <a:rPr lang="pl-PL" dirty="0" smtClean="0">
                <a:solidFill>
                  <a:prstClr val="black"/>
                </a:solidFill>
                <a:latin typeface="Arial" panose="020B0604020202020204" pitchFamily="34" charset="0"/>
                <a:cs typeface="Arial" panose="020B0604020202020204" pitchFamily="34" charset="0"/>
              </a:rPr>
              <a:t> pracownikami kierującymi ruchem kolejowym</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a:t>
            </a:r>
            <a:r>
              <a:rPr lang="pl-PL" dirty="0">
                <a:solidFill>
                  <a:prstClr val="black"/>
                </a:solidFill>
                <a:latin typeface="Arial" panose="020B0604020202020204" pitchFamily="34" charset="0"/>
                <a:cs typeface="Arial" panose="020B0604020202020204" pitchFamily="34" charset="0"/>
              </a:rPr>
              <a:t>i publikowanie danych o przejazdach na mapie </a:t>
            </a:r>
            <a:r>
              <a:rPr lang="pl-PL" dirty="0" smtClean="0">
                <a:solidFill>
                  <a:prstClr val="black"/>
                </a:solidFill>
                <a:latin typeface="Arial" panose="020B0604020202020204" pitchFamily="34" charset="0"/>
                <a:cs typeface="Arial" panose="020B0604020202020204" pitchFamily="34" charset="0"/>
              </a:rPr>
              <a:t>UMM</a:t>
            </a:r>
          </a:p>
          <a:p>
            <a:endParaRPr lang="pl-PL" dirty="0">
              <a:solidFill>
                <a:prstClr val="black"/>
              </a:solidFill>
              <a:latin typeface="Arial" panose="020B0604020202020204" pitchFamily="34" charset="0"/>
              <a:cs typeface="Arial" panose="020B0604020202020204" pitchFamily="34" charset="0"/>
            </a:endParaRPr>
          </a:p>
          <a:p>
            <a:r>
              <a:rPr lang="pl-PL" dirty="0" smtClean="0">
                <a:solidFill>
                  <a:prstClr val="black"/>
                </a:solidFill>
                <a:latin typeface="Arial" panose="020B0604020202020204" pitchFamily="34" charset="0"/>
                <a:cs typeface="Arial" panose="020B0604020202020204" pitchFamily="34" charset="0"/>
              </a:rPr>
              <a:t>Łącznie na przejazdach i przejściach w poziomie szyn </a:t>
            </a:r>
          </a:p>
          <a:p>
            <a:r>
              <a:rPr lang="pl-PL" dirty="0" smtClean="0">
                <a:solidFill>
                  <a:prstClr val="black"/>
                </a:solidFill>
                <a:latin typeface="Arial" panose="020B0604020202020204" pitchFamily="34" charset="0"/>
                <a:cs typeface="Arial" panose="020B0604020202020204" pitchFamily="34" charset="0"/>
              </a:rPr>
              <a:t>pojawiło się </a:t>
            </a:r>
            <a:r>
              <a:rPr lang="pl-PL" sz="4000" b="1" dirty="0" smtClean="0">
                <a:solidFill>
                  <a:prstClr val="white"/>
                </a:solidFill>
                <a:latin typeface="Arial" panose="020B0604020202020204" pitchFamily="34" charset="0"/>
                <a:cs typeface="Arial" panose="020B0604020202020204" pitchFamily="34" charset="0"/>
              </a:rPr>
              <a:t>ponad 28 000 naklejek</a:t>
            </a:r>
            <a:r>
              <a:rPr lang="pl-PL" dirty="0">
                <a:solidFill>
                  <a:prstClr val="black"/>
                </a:solidFill>
                <a:latin typeface="Arial" panose="020B0604020202020204" pitchFamily="34" charset="0"/>
                <a:cs typeface="Arial" panose="020B0604020202020204" pitchFamily="34" charset="0"/>
              </a:rPr>
              <a:t>.</a:t>
            </a:r>
            <a:endParaRPr lang="pl-PL" dirty="0" smtClean="0">
              <a:solidFill>
                <a:prstClr val="black"/>
              </a:solidFill>
              <a:latin typeface="Arial" panose="020B0604020202020204" pitchFamily="34" charset="0"/>
              <a:cs typeface="Arial" panose="020B0604020202020204" pitchFamily="34" charset="0"/>
            </a:endParaRP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endParaRPr lang="pl-PL" dirty="0">
              <a:solidFill>
                <a:prstClr val="black"/>
              </a:solidFill>
            </a:endParaRPr>
          </a:p>
        </p:txBody>
      </p:sp>
      <p:sp>
        <p:nvSpPr>
          <p:cNvPr id="4" name="Prostokąt 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8124586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7" y="415331"/>
            <a:ext cx="10805975" cy="460263"/>
          </a:xfrm>
        </p:spPr>
        <p:txBody>
          <a:bodyPr>
            <a:noAutofit/>
          </a:bodyPr>
          <a:lstStyle/>
          <a:p>
            <a:pPr algn="l"/>
            <a:r>
              <a:rPr lang="pl-PL" sz="2800" b="1" dirty="0" smtClean="0">
                <a:latin typeface="Arial" panose="020B0604020202020204" pitchFamily="34" charset="0"/>
                <a:cs typeface="Arial" panose="020B0604020202020204" pitchFamily="34" charset="0"/>
              </a:rPr>
              <a:t>Sposób znakowania przejazdów kolejowo-drogowych</a:t>
            </a:r>
            <a:endParaRPr lang="pl-PL" sz="2800" b="1" dirty="0">
              <a:latin typeface="Arial" panose="020B0604020202020204" pitchFamily="34" charset="0"/>
              <a:cs typeface="Arial" panose="020B0604020202020204" pitchFamily="34" charset="0"/>
            </a:endParaRPr>
          </a:p>
        </p:txBody>
      </p:sp>
      <p:sp>
        <p:nvSpPr>
          <p:cNvPr id="5" name="Prostokąt 4"/>
          <p:cNvSpPr/>
          <p:nvPr/>
        </p:nvSpPr>
        <p:spPr>
          <a:xfrm>
            <a:off x="6056166" y="2291023"/>
            <a:ext cx="17381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grpSp>
        <p:nvGrpSpPr>
          <p:cNvPr id="46" name="Grupa 45"/>
          <p:cNvGrpSpPr/>
          <p:nvPr/>
        </p:nvGrpSpPr>
        <p:grpSpPr>
          <a:xfrm>
            <a:off x="5268023" y="4161875"/>
            <a:ext cx="2637771" cy="1602316"/>
            <a:chOff x="6254828" y="3686760"/>
            <a:chExt cx="2330456" cy="1415633"/>
          </a:xfrm>
        </p:grpSpPr>
        <p:cxnSp>
          <p:nvCxnSpPr>
            <p:cNvPr id="24" name="Łącznik prosty 23"/>
            <p:cNvCxnSpPr/>
            <p:nvPr/>
          </p:nvCxnSpPr>
          <p:spPr>
            <a:xfrm>
              <a:off x="6254828" y="3687581"/>
              <a:ext cx="575734" cy="1060053"/>
            </a:xfrm>
            <a:prstGeom prst="line">
              <a:avLst/>
            </a:prstGeom>
          </p:spPr>
          <p:style>
            <a:lnRef idx="1">
              <a:schemeClr val="dk1"/>
            </a:lnRef>
            <a:fillRef idx="0">
              <a:schemeClr val="dk1"/>
            </a:fillRef>
            <a:effectRef idx="0">
              <a:schemeClr val="dk1"/>
            </a:effectRef>
            <a:fontRef idx="minor">
              <a:schemeClr val="tx1"/>
            </a:fontRef>
          </p:style>
        </p:cxnSp>
        <p:sp>
          <p:nvSpPr>
            <p:cNvPr id="25" name="pole tekstowe 24"/>
            <p:cNvSpPr txBox="1"/>
            <p:nvPr/>
          </p:nvSpPr>
          <p:spPr>
            <a:xfrm>
              <a:off x="6813279" y="4531365"/>
              <a:ext cx="1772005" cy="571028"/>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r do dyspozytury</a:t>
              </a:r>
            </a:p>
            <a:p>
              <a:r>
                <a:rPr lang="pl-PL" dirty="0" smtClean="0">
                  <a:solidFill>
                    <a:prstClr val="black"/>
                  </a:solidFill>
                  <a:latin typeface="Arial" panose="020B0604020202020204" pitchFamily="34" charset="0"/>
                  <a:cs typeface="Arial" panose="020B0604020202020204" pitchFamily="34" charset="0"/>
                </a:rPr>
                <a:t>zakładowej</a:t>
              </a:r>
              <a:endParaRPr lang="pl-PL" dirty="0">
                <a:solidFill>
                  <a:prstClr val="black"/>
                </a:solidFill>
                <a:latin typeface="Arial" panose="020B0604020202020204" pitchFamily="34" charset="0"/>
                <a:cs typeface="Arial" panose="020B0604020202020204" pitchFamily="34" charset="0"/>
              </a:endParaRPr>
            </a:p>
          </p:txBody>
        </p:sp>
        <p:cxnSp>
          <p:nvCxnSpPr>
            <p:cNvPr id="27" name="Łącznik prosty 26"/>
            <p:cNvCxnSpPr/>
            <p:nvPr/>
          </p:nvCxnSpPr>
          <p:spPr>
            <a:xfrm flipV="1">
              <a:off x="6616242" y="3686760"/>
              <a:ext cx="889000" cy="643266"/>
            </a:xfrm>
            <a:prstGeom prst="line">
              <a:avLst/>
            </a:prstGeom>
          </p:spPr>
          <p:style>
            <a:lnRef idx="1">
              <a:schemeClr val="dk1"/>
            </a:lnRef>
            <a:fillRef idx="0">
              <a:schemeClr val="dk1"/>
            </a:fillRef>
            <a:effectRef idx="0">
              <a:schemeClr val="dk1"/>
            </a:effectRef>
            <a:fontRef idx="minor">
              <a:schemeClr val="tx1"/>
            </a:fontRef>
          </p:style>
        </p:cxnSp>
      </p:grpSp>
      <p:sp>
        <p:nvSpPr>
          <p:cNvPr id="15" name="Prostokąt 14"/>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4" name="Nawias klamrowy otwierający 3"/>
          <p:cNvSpPr/>
          <p:nvPr/>
        </p:nvSpPr>
        <p:spPr>
          <a:xfrm rot="5400000">
            <a:off x="6688186" y="-130817"/>
            <a:ext cx="252548" cy="389273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6" name="pole tekstowe 5"/>
          <p:cNvSpPr txBox="1"/>
          <p:nvPr/>
        </p:nvSpPr>
        <p:spPr>
          <a:xfrm>
            <a:off x="5010592" y="1277136"/>
            <a:ext cx="385233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Indywidualny Numer Identyfikacyjny</a:t>
            </a:r>
            <a:endParaRPr lang="pl-PL" dirty="0">
              <a:solidFill>
                <a:prstClr val="black"/>
              </a:solidFill>
              <a:latin typeface="Arial" panose="020B0604020202020204" pitchFamily="34" charset="0"/>
              <a:cs typeface="Arial" panose="020B0604020202020204" pitchFamily="34" charset="0"/>
            </a:endParaRPr>
          </a:p>
        </p:txBody>
      </p:sp>
      <p:sp>
        <p:nvSpPr>
          <p:cNvPr id="7" name="pole tekstowe 6"/>
          <p:cNvSpPr txBox="1"/>
          <p:nvPr/>
        </p:nvSpPr>
        <p:spPr>
          <a:xfrm>
            <a:off x="1022602" y="5764191"/>
            <a:ext cx="413446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Odblaskowa naklejka w kolorze żółtym</a:t>
            </a:r>
            <a:endParaRPr lang="pl-PL" dirty="0">
              <a:solidFill>
                <a:prstClr val="black"/>
              </a:solidFill>
              <a:latin typeface="Arial" panose="020B0604020202020204" pitchFamily="34" charset="0"/>
              <a:cs typeface="Arial" panose="020B0604020202020204" pitchFamily="34" charset="0"/>
            </a:endParaRPr>
          </a:p>
        </p:txBody>
      </p:sp>
      <p:pic>
        <p:nvPicPr>
          <p:cNvPr id="13" name="Obraz 12"/>
          <p:cNvPicPr>
            <a:picLocks noChangeAspect="1"/>
          </p:cNvPicPr>
          <p:nvPr/>
        </p:nvPicPr>
        <p:blipFill>
          <a:blip r:embed="rId2"/>
          <a:stretch>
            <a:fillRect/>
          </a:stretch>
        </p:blipFill>
        <p:spPr>
          <a:xfrm>
            <a:off x="1022601" y="2078311"/>
            <a:ext cx="7756665" cy="1930624"/>
          </a:xfrm>
          <a:prstGeom prst="rect">
            <a:avLst/>
          </a:prstGeom>
        </p:spPr>
      </p:pic>
    </p:spTree>
    <p:extLst>
      <p:ext uri="{BB962C8B-B14F-4D97-AF65-F5344CB8AC3E}">
        <p14:creationId xmlns:p14="http://schemas.microsoft.com/office/powerpoint/2010/main" val="6133616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przejazdów i przejść w poziomie szyn wyposażonych w rogatki</a:t>
            </a:r>
            <a:endParaRPr lang="pl-PL" sz="2800" b="1" dirty="0">
              <a:latin typeface="Arial" panose="020B0604020202020204" pitchFamily="34" charset="0"/>
              <a:cs typeface="Arial" panose="020B0604020202020204" pitchFamily="34" charset="0"/>
            </a:endParaRPr>
          </a:p>
        </p:txBody>
      </p:sp>
      <p:grpSp>
        <p:nvGrpSpPr>
          <p:cNvPr id="5" name="Grupa 4"/>
          <p:cNvGrpSpPr/>
          <p:nvPr/>
        </p:nvGrpSpPr>
        <p:grpSpPr>
          <a:xfrm>
            <a:off x="768380" y="4207338"/>
            <a:ext cx="5589831" cy="1084456"/>
            <a:chOff x="855133" y="5257800"/>
            <a:chExt cx="3884088" cy="753533"/>
          </a:xfrm>
        </p:grpSpPr>
        <p:sp>
          <p:nvSpPr>
            <p:cNvPr id="29" name="Prostokąt z rogami zaokrąglonymi z jednej strony 28"/>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8" name="Prostokąt 37"/>
            <p:cNvSpPr/>
            <p:nvPr/>
          </p:nvSpPr>
          <p:spPr>
            <a:xfrm>
              <a:off x="1013886"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9" name="Prostokąt 38"/>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0" name="Elipsa 39"/>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1" name="Obraz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2" name="Prostokąt 41"/>
            <p:cNvSpPr/>
            <p:nvPr/>
          </p:nvSpPr>
          <p:spPr>
            <a:xfrm>
              <a:off x="2504020"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3" name="Prostokąt 42"/>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4" name="Prostokąt 43"/>
            <p:cNvSpPr/>
            <p:nvPr/>
          </p:nvSpPr>
          <p:spPr>
            <a:xfrm>
              <a:off x="3994154"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cxnSp>
        <p:nvCxnSpPr>
          <p:cNvPr id="7" name="Łącznik prosty 6"/>
          <p:cNvCxnSpPr/>
          <p:nvPr/>
        </p:nvCxnSpPr>
        <p:spPr>
          <a:xfrm flipV="1">
            <a:off x="849048" y="1645956"/>
            <a:ext cx="914906" cy="3219033"/>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1437092" y="2967156"/>
            <a:ext cx="5541379" cy="2044720"/>
          </a:xfrm>
          <a:prstGeom prst="line">
            <a:avLst/>
          </a:prstGeom>
        </p:spPr>
        <p:style>
          <a:lnRef idx="1">
            <a:schemeClr val="dk1"/>
          </a:lnRef>
          <a:fillRef idx="0">
            <a:schemeClr val="dk1"/>
          </a:fillRef>
          <a:effectRef idx="0">
            <a:schemeClr val="dk1"/>
          </a:effectRef>
          <a:fontRef idx="minor">
            <a:schemeClr val="tx1"/>
          </a:fontRef>
        </p:style>
      </p:cxnSp>
      <p:sp>
        <p:nvSpPr>
          <p:cNvPr id="15" name="pole tekstowe 14"/>
          <p:cNvSpPr txBox="1"/>
          <p:nvPr/>
        </p:nvSpPr>
        <p:spPr>
          <a:xfrm>
            <a:off x="7114573" y="2105082"/>
            <a:ext cx="68480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5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3962278" y="1100697"/>
            <a:ext cx="81304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20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6973646" y="1645954"/>
            <a:ext cx="140927" cy="144051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4290049" y="-1078475"/>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21658" y="5968343"/>
            <a:ext cx="5827236"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obudowie od strony szyn</a:t>
            </a:r>
            <a:endParaRPr lang="pl-PL" dirty="0">
              <a:solidFill>
                <a:prstClr val="black"/>
              </a:solidFill>
              <a:latin typeface="Arial" panose="020B0604020202020204" pitchFamily="34" charset="0"/>
              <a:cs typeface="Arial" panose="020B0604020202020204" pitchFamily="34" charset="0"/>
            </a:endParaRPr>
          </a:p>
        </p:txBody>
      </p:sp>
      <p:pic>
        <p:nvPicPr>
          <p:cNvPr id="23" name="Obraz 22"/>
          <p:cNvPicPr>
            <a:picLocks noChangeAspect="1"/>
          </p:cNvPicPr>
          <p:nvPr/>
        </p:nvPicPr>
        <p:blipFill>
          <a:blip r:embed="rId3"/>
          <a:stretch>
            <a:fillRect/>
          </a:stretch>
        </p:blipFill>
        <p:spPr>
          <a:xfrm>
            <a:off x="1763953" y="1675176"/>
            <a:ext cx="5209693" cy="1296686"/>
          </a:xfrm>
          <a:prstGeom prst="rect">
            <a:avLst/>
          </a:prstGeom>
        </p:spPr>
      </p:pic>
      <p:pic>
        <p:nvPicPr>
          <p:cNvPr id="22" name="Obraz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640" y="3461783"/>
            <a:ext cx="4549711" cy="3036514"/>
          </a:xfrm>
          <a:prstGeom prst="rect">
            <a:avLst/>
          </a:prstGeom>
        </p:spPr>
      </p:pic>
    </p:spTree>
    <p:extLst>
      <p:ext uri="{BB962C8B-B14F-4D97-AF65-F5344CB8AC3E}">
        <p14:creationId xmlns:p14="http://schemas.microsoft.com/office/powerpoint/2010/main" val="32397911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A i B</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208" y="1955975"/>
            <a:ext cx="4697523" cy="3911649"/>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350" y="1365250"/>
            <a:ext cx="4701503" cy="3379647"/>
          </a:xfrm>
          <a:prstGeom prst="rect">
            <a:avLst/>
          </a:prstGeom>
        </p:spPr>
      </p:pic>
      <p:pic>
        <p:nvPicPr>
          <p:cNvPr id="23" name="Obraz 22"/>
          <p:cNvPicPr>
            <a:picLocks noChangeAspect="1"/>
          </p:cNvPicPr>
          <p:nvPr/>
        </p:nvPicPr>
        <p:blipFill>
          <a:blip r:embed="rId4"/>
          <a:stretch>
            <a:fillRect/>
          </a:stretch>
        </p:blipFill>
        <p:spPr>
          <a:xfrm>
            <a:off x="2087277" y="2798029"/>
            <a:ext cx="183686" cy="45719"/>
          </a:xfrm>
          <a:prstGeom prst="rect">
            <a:avLst/>
          </a:prstGeom>
        </p:spPr>
      </p:pic>
      <p:pic>
        <p:nvPicPr>
          <p:cNvPr id="25" name="Obraz 24"/>
          <p:cNvPicPr>
            <a:picLocks noChangeAspect="1"/>
          </p:cNvPicPr>
          <p:nvPr/>
        </p:nvPicPr>
        <p:blipFill>
          <a:blip r:embed="rId4"/>
          <a:stretch>
            <a:fillRect/>
          </a:stretch>
        </p:blipFill>
        <p:spPr>
          <a:xfrm>
            <a:off x="8345202" y="1674079"/>
            <a:ext cx="183686" cy="45719"/>
          </a:xfrm>
          <a:prstGeom prst="rect">
            <a:avLst/>
          </a:prstGeom>
        </p:spPr>
      </p:pic>
      <p:sp>
        <p:nvSpPr>
          <p:cNvPr id="10" name="pole tekstowe 9"/>
          <p:cNvSpPr txBox="1"/>
          <p:nvPr/>
        </p:nvSpPr>
        <p:spPr>
          <a:xfrm>
            <a:off x="2137790" y="5991225"/>
            <a:ext cx="172361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A</a:t>
            </a:r>
            <a:endParaRPr lang="pl-PL" dirty="0">
              <a:solidFill>
                <a:prstClr val="black"/>
              </a:solidFill>
              <a:latin typeface="Arial" panose="020B0604020202020204" pitchFamily="34" charset="0"/>
              <a:cs typeface="Arial" panose="020B0604020202020204" pitchFamily="34" charset="0"/>
            </a:endParaRPr>
          </a:p>
        </p:txBody>
      </p:sp>
      <p:sp>
        <p:nvSpPr>
          <p:cNvPr id="30" name="pole tekstowe 29"/>
          <p:cNvSpPr txBox="1"/>
          <p:nvPr/>
        </p:nvSpPr>
        <p:spPr>
          <a:xfrm>
            <a:off x="6933301" y="4859535"/>
            <a:ext cx="173637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B</a:t>
            </a:r>
            <a:endParaRPr lang="pl-PL" dirty="0">
              <a:solidFill>
                <a:prstClr val="black"/>
              </a:solidFill>
              <a:latin typeface="Arial" panose="020B0604020202020204" pitchFamily="34" charset="0"/>
              <a:cs typeface="Arial" panose="020B0604020202020204" pitchFamily="34" charset="0"/>
            </a:endParaRPr>
          </a:p>
        </p:txBody>
      </p:sp>
      <p:pic>
        <p:nvPicPr>
          <p:cNvPr id="31" name="Obraz 30"/>
          <p:cNvPicPr>
            <a:picLocks noChangeAspect="1"/>
          </p:cNvPicPr>
          <p:nvPr/>
        </p:nvPicPr>
        <p:blipFill>
          <a:blip r:embed="rId4"/>
          <a:stretch>
            <a:fillRect/>
          </a:stretch>
        </p:blipFill>
        <p:spPr>
          <a:xfrm>
            <a:off x="3770557" y="1391504"/>
            <a:ext cx="1593046" cy="396506"/>
          </a:xfrm>
          <a:prstGeom prst="rect">
            <a:avLst/>
          </a:prstGeom>
        </p:spPr>
      </p:pic>
      <p:cxnSp>
        <p:nvCxnSpPr>
          <p:cNvPr id="33" name="Łącznik prosty 32"/>
          <p:cNvCxnSpPr/>
          <p:nvPr/>
        </p:nvCxnSpPr>
        <p:spPr>
          <a:xfrm flipH="1">
            <a:off x="2161947" y="1860274"/>
            <a:ext cx="1643703" cy="937755"/>
          </a:xfrm>
          <a:prstGeom prst="line">
            <a:avLst/>
          </a:prstGeom>
        </p:spPr>
        <p:style>
          <a:lnRef idx="1">
            <a:schemeClr val="dk1"/>
          </a:lnRef>
          <a:fillRef idx="0">
            <a:schemeClr val="dk1"/>
          </a:fillRef>
          <a:effectRef idx="0">
            <a:schemeClr val="dk1"/>
          </a:effectRef>
          <a:fontRef idx="minor">
            <a:schemeClr val="tx1"/>
          </a:fontRef>
        </p:style>
      </p:cxnSp>
      <p:cxnSp>
        <p:nvCxnSpPr>
          <p:cNvPr id="34" name="Łącznik prosty 33"/>
          <p:cNvCxnSpPr/>
          <p:nvPr/>
        </p:nvCxnSpPr>
        <p:spPr>
          <a:xfrm>
            <a:off x="3805651" y="1860274"/>
            <a:ext cx="522509" cy="2121176"/>
          </a:xfrm>
          <a:prstGeom prst="line">
            <a:avLst/>
          </a:prstGeom>
        </p:spPr>
        <p:style>
          <a:lnRef idx="1">
            <a:schemeClr val="dk1"/>
          </a:lnRef>
          <a:fillRef idx="0">
            <a:schemeClr val="dk1"/>
          </a:fillRef>
          <a:effectRef idx="0">
            <a:schemeClr val="dk1"/>
          </a:effectRef>
          <a:fontRef idx="minor">
            <a:schemeClr val="tx1"/>
          </a:fontRef>
        </p:style>
      </p:cxnSp>
      <p:cxnSp>
        <p:nvCxnSpPr>
          <p:cNvPr id="36" name="Łącznik prosty 35"/>
          <p:cNvCxnSpPr>
            <a:endCxn id="25" idx="1"/>
          </p:cNvCxnSpPr>
          <p:nvPr/>
        </p:nvCxnSpPr>
        <p:spPr>
          <a:xfrm flipV="1">
            <a:off x="5284553" y="1696939"/>
            <a:ext cx="3060649" cy="163336"/>
          </a:xfrm>
          <a:prstGeom prst="line">
            <a:avLst/>
          </a:prstGeom>
        </p:spPr>
        <p:style>
          <a:lnRef idx="1">
            <a:schemeClr val="dk1"/>
          </a:lnRef>
          <a:fillRef idx="0">
            <a:schemeClr val="dk1"/>
          </a:fillRef>
          <a:effectRef idx="0">
            <a:schemeClr val="dk1"/>
          </a:effectRef>
          <a:fontRef idx="minor">
            <a:schemeClr val="tx1"/>
          </a:fontRef>
        </p:style>
      </p:cxnSp>
      <p:cxnSp>
        <p:nvCxnSpPr>
          <p:cNvPr id="37" name="Łącznik prosty 36"/>
          <p:cNvCxnSpPr/>
          <p:nvPr/>
        </p:nvCxnSpPr>
        <p:spPr>
          <a:xfrm>
            <a:off x="5284552" y="1860274"/>
            <a:ext cx="1337228" cy="1065806"/>
          </a:xfrm>
          <a:prstGeom prst="line">
            <a:avLst/>
          </a:prstGeom>
        </p:spPr>
        <p:style>
          <a:lnRef idx="1">
            <a:schemeClr val="dk1"/>
          </a:lnRef>
          <a:fillRef idx="0">
            <a:schemeClr val="dk1"/>
          </a:fillRef>
          <a:effectRef idx="0">
            <a:schemeClr val="dk1"/>
          </a:effectRef>
          <a:fontRef idx="minor">
            <a:schemeClr val="tx1"/>
          </a:fontRef>
        </p:style>
      </p:cxnSp>
      <p:cxnSp>
        <p:nvCxnSpPr>
          <p:cNvPr id="47" name="Łącznik prosty 46"/>
          <p:cNvCxnSpPr/>
          <p:nvPr/>
        </p:nvCxnSpPr>
        <p:spPr>
          <a:xfrm flipH="1">
            <a:off x="4221480" y="3985260"/>
            <a:ext cx="106680" cy="3048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38960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08972" y="7823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a:t>
            </a:r>
            <a:r>
              <a:rPr lang="pl-PL" sz="2800" b="1" dirty="0">
                <a:latin typeface="Arial" panose="020B0604020202020204" pitchFamily="34" charset="0"/>
                <a:cs typeface="Arial" panose="020B0604020202020204" pitchFamily="34" charset="0"/>
              </a:rPr>
              <a:t>przejazdów i przejść w poziomie szyn </a:t>
            </a:r>
            <a:r>
              <a:rPr lang="pl-PL" sz="2800" b="1" dirty="0" smtClean="0">
                <a:latin typeface="Arial" panose="020B0604020202020204" pitchFamily="34" charset="0"/>
                <a:cs typeface="Arial" panose="020B0604020202020204" pitchFamily="34" charset="0"/>
              </a:rPr>
              <a:t>niewyposażonych </a:t>
            </a:r>
            <a:r>
              <a:rPr lang="pl-PL" sz="2800" b="1" dirty="0">
                <a:latin typeface="Arial" panose="020B0604020202020204" pitchFamily="34" charset="0"/>
                <a:cs typeface="Arial" panose="020B0604020202020204" pitchFamily="34" charset="0"/>
              </a:rPr>
              <a:t>w rogatki</a:t>
            </a:r>
          </a:p>
        </p:txBody>
      </p:sp>
      <p:sp>
        <p:nvSpPr>
          <p:cNvPr id="15" name="pole tekstowe 14"/>
          <p:cNvSpPr txBox="1"/>
          <p:nvPr/>
        </p:nvSpPr>
        <p:spPr>
          <a:xfrm>
            <a:off x="8250984" y="2003928"/>
            <a:ext cx="795924"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11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5227442" y="971643"/>
            <a:ext cx="813043" cy="369332"/>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4</a:t>
            </a:r>
            <a:r>
              <a:rPr lang="pl-PL" dirty="0" smtClean="0">
                <a:solidFill>
                  <a:prstClr val="black"/>
                </a:solidFill>
                <a:latin typeface="Arial" panose="020B0604020202020204" pitchFamily="34" charset="0"/>
                <a:cs typeface="Arial" panose="020B0604020202020204" pitchFamily="34" charset="0"/>
              </a:rPr>
              <a:t>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8110057" y="1510488"/>
            <a:ext cx="140927" cy="141941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5355997" y="-1213400"/>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pic>
        <p:nvPicPr>
          <p:cNvPr id="19" name="Obraz 1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9801" y1="12012" x2="94106" y2="842"/>
                        <a14:foregroundMark x1="87086" y1="6809" x2="87086" y2="6809"/>
                        <a14:foregroundMark x1="38411" y1="42311" x2="1722" y2="69625"/>
                        <a14:backgroundMark x1="83775" y1="8646" x2="94834" y2="77"/>
                        <a14:backgroundMark x1="36556" y1="43688" x2="38742" y2="42081"/>
                      </a14:backgroundRemoval>
                    </a14:imgEffect>
                  </a14:imgLayer>
                </a14:imgProps>
              </a:ext>
              <a:ext uri="{28A0092B-C50C-407E-A947-70E740481C1C}">
                <a14:useLocalDpi xmlns:a14="http://schemas.microsoft.com/office/drawing/2010/main" val="0"/>
              </a:ext>
            </a:extLst>
          </a:blip>
          <a:srcRect b="10553"/>
          <a:stretch/>
        </p:blipFill>
        <p:spPr>
          <a:xfrm>
            <a:off x="604603" y="3047998"/>
            <a:ext cx="3674846" cy="2844801"/>
          </a:xfrm>
          <a:prstGeom prst="rect">
            <a:avLst/>
          </a:prstGeom>
        </p:spPr>
      </p:pic>
      <p:pic>
        <p:nvPicPr>
          <p:cNvPr id="20" name="Obraz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4485">
            <a:off x="2904710" y="4734763"/>
            <a:ext cx="1301605" cy="325126"/>
          </a:xfrm>
          <a:prstGeom prst="rect">
            <a:avLst/>
          </a:prstGeom>
        </p:spPr>
      </p:pic>
      <p:cxnSp>
        <p:nvCxnSpPr>
          <p:cNvPr id="7" name="Łącznik prosty 6"/>
          <p:cNvCxnSpPr/>
          <p:nvPr/>
        </p:nvCxnSpPr>
        <p:spPr>
          <a:xfrm flipH="1" flipV="1">
            <a:off x="2829902" y="1511030"/>
            <a:ext cx="186543" cy="2945875"/>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4041377" y="2930446"/>
            <a:ext cx="3998217" cy="2408385"/>
          </a:xfrm>
          <a:prstGeom prst="line">
            <a:avLst/>
          </a:prstGeom>
        </p:spPr>
        <p:style>
          <a:lnRef idx="1">
            <a:schemeClr val="dk1"/>
          </a:lnRef>
          <a:fillRef idx="0">
            <a:schemeClr val="dk1"/>
          </a:fillRef>
          <a:effectRef idx="0">
            <a:schemeClr val="dk1"/>
          </a:effectRef>
          <a:fontRef idx="minor">
            <a:schemeClr val="tx1"/>
          </a:fontRef>
        </p:style>
      </p:cxnSp>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6" name="pole tekstowe 15"/>
          <p:cNvSpPr txBox="1"/>
          <p:nvPr/>
        </p:nvSpPr>
        <p:spPr>
          <a:xfrm>
            <a:off x="493697" y="5892799"/>
            <a:ext cx="634032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odwrocie krzyża Św. Andrzeja</a:t>
            </a:r>
            <a:endParaRPr lang="pl-PL" dirty="0">
              <a:solidFill>
                <a:prstClr val="black"/>
              </a:solidFill>
              <a:latin typeface="Arial" panose="020B0604020202020204" pitchFamily="34" charset="0"/>
              <a:cs typeface="Arial" panose="020B0604020202020204" pitchFamily="34" charset="0"/>
            </a:endParaRPr>
          </a:p>
        </p:txBody>
      </p:sp>
      <p:pic>
        <p:nvPicPr>
          <p:cNvPr id="18" name="Obraz 17"/>
          <p:cNvPicPr>
            <a:picLocks noChangeAspect="1"/>
          </p:cNvPicPr>
          <p:nvPr/>
        </p:nvPicPr>
        <p:blipFill>
          <a:blip r:embed="rId5"/>
          <a:stretch>
            <a:fillRect/>
          </a:stretch>
        </p:blipFill>
        <p:spPr>
          <a:xfrm>
            <a:off x="2829901" y="1540251"/>
            <a:ext cx="5209693" cy="1296686"/>
          </a:xfrm>
          <a:prstGeom prst="rect">
            <a:avLst/>
          </a:prstGeom>
        </p:spPr>
      </p:pic>
      <p:pic>
        <p:nvPicPr>
          <p:cNvPr id="21" name="Obraz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6224" y="3407611"/>
            <a:ext cx="4121852" cy="3091389"/>
          </a:xfrm>
          <a:prstGeom prst="rect">
            <a:avLst/>
          </a:prstGeom>
        </p:spPr>
      </p:pic>
    </p:spTree>
    <p:extLst>
      <p:ext uri="{BB962C8B-B14F-4D97-AF65-F5344CB8AC3E}">
        <p14:creationId xmlns:p14="http://schemas.microsoft.com/office/powerpoint/2010/main" val="26897920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C i D</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23" name="Obraz 22"/>
          <p:cNvPicPr>
            <a:picLocks noChangeAspect="1"/>
          </p:cNvPicPr>
          <p:nvPr/>
        </p:nvPicPr>
        <p:blipFill>
          <a:blip r:embed="rId2"/>
          <a:stretch>
            <a:fillRect/>
          </a:stretch>
        </p:blipFill>
        <p:spPr>
          <a:xfrm>
            <a:off x="3837232" y="1437292"/>
            <a:ext cx="1593046" cy="396506"/>
          </a:xfrm>
          <a:prstGeom prst="rect">
            <a:avLst/>
          </a:prstGeom>
        </p:spPr>
      </p:pic>
      <p:sp>
        <p:nvSpPr>
          <p:cNvPr id="7" name="pole tekstowe 6"/>
          <p:cNvSpPr txBox="1"/>
          <p:nvPr/>
        </p:nvSpPr>
        <p:spPr>
          <a:xfrm>
            <a:off x="2137790" y="5991225"/>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C</a:t>
            </a:r>
            <a:endParaRPr lang="pl-PL" dirty="0">
              <a:solidFill>
                <a:prstClr val="black"/>
              </a:solidFill>
              <a:latin typeface="Arial" panose="020B0604020202020204" pitchFamily="34" charset="0"/>
              <a:cs typeface="Arial" panose="020B0604020202020204" pitchFamily="34" charset="0"/>
            </a:endParaRPr>
          </a:p>
        </p:txBody>
      </p:sp>
      <p:sp>
        <p:nvSpPr>
          <p:cNvPr id="8" name="pole tekstowe 7"/>
          <p:cNvSpPr txBox="1"/>
          <p:nvPr/>
        </p:nvSpPr>
        <p:spPr>
          <a:xfrm>
            <a:off x="7016420" y="4830459"/>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D</a:t>
            </a:r>
            <a:endParaRPr lang="pl-PL" dirty="0">
              <a:solidFill>
                <a:prstClr val="black"/>
              </a:solidFill>
              <a:latin typeface="Arial" panose="020B0604020202020204" pitchFamily="34" charset="0"/>
              <a:cs typeface="Arial" panose="020B0604020202020204" pitchFamily="34" charset="0"/>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37" y="2380419"/>
            <a:ext cx="4744275" cy="3466500"/>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9404" y="1292986"/>
            <a:ext cx="4823227" cy="3466500"/>
          </a:xfrm>
          <a:prstGeom prst="rect">
            <a:avLst/>
          </a:prstGeom>
        </p:spPr>
      </p:pic>
      <p:cxnSp>
        <p:nvCxnSpPr>
          <p:cNvPr id="10" name="Łącznik prosty 9"/>
          <p:cNvCxnSpPr/>
          <p:nvPr/>
        </p:nvCxnSpPr>
        <p:spPr>
          <a:xfrm flipH="1">
            <a:off x="2219325" y="1895475"/>
            <a:ext cx="1781175" cy="628650"/>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H="1">
            <a:off x="3707412" y="1895475"/>
            <a:ext cx="293089" cy="1562878"/>
          </a:xfrm>
          <a:prstGeom prst="line">
            <a:avLst/>
          </a:prstGeom>
        </p:spPr>
        <p:style>
          <a:lnRef idx="1">
            <a:schemeClr val="dk1"/>
          </a:lnRef>
          <a:fillRef idx="0">
            <a:schemeClr val="dk1"/>
          </a:fillRef>
          <a:effectRef idx="0">
            <a:schemeClr val="dk1"/>
          </a:effectRef>
          <a:fontRef idx="minor">
            <a:schemeClr val="tx1"/>
          </a:fontRef>
        </p:style>
      </p:cxnSp>
      <p:cxnSp>
        <p:nvCxnSpPr>
          <p:cNvPr id="16" name="Łącznik prosty 15"/>
          <p:cNvCxnSpPr/>
          <p:nvPr/>
        </p:nvCxnSpPr>
        <p:spPr>
          <a:xfrm flipV="1">
            <a:off x="5479404" y="1551278"/>
            <a:ext cx="1761078" cy="344197"/>
          </a:xfrm>
          <a:prstGeom prst="line">
            <a:avLst/>
          </a:prstGeom>
        </p:spPr>
        <p:style>
          <a:lnRef idx="1">
            <a:schemeClr val="dk1"/>
          </a:lnRef>
          <a:fillRef idx="0">
            <a:schemeClr val="dk1"/>
          </a:fillRef>
          <a:effectRef idx="0">
            <a:schemeClr val="dk1"/>
          </a:effectRef>
          <a:fontRef idx="minor">
            <a:schemeClr val="tx1"/>
          </a:fontRef>
        </p:style>
      </p:cxnSp>
      <p:cxnSp>
        <p:nvCxnSpPr>
          <p:cNvPr id="18" name="Łącznik prosty 17"/>
          <p:cNvCxnSpPr/>
          <p:nvPr/>
        </p:nvCxnSpPr>
        <p:spPr>
          <a:xfrm>
            <a:off x="5479403" y="1895475"/>
            <a:ext cx="3286214" cy="58443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40364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9" name="Obraz 8"/>
          <p:cNvPicPr>
            <a:picLocks noChangeAspect="1"/>
          </p:cNvPicPr>
          <p:nvPr/>
        </p:nvPicPr>
        <p:blipFill rotWithShape="1">
          <a:blip r:embed="rId2"/>
          <a:srcRect l="34358" t="7928" r="32804" b="4145"/>
          <a:stretch/>
        </p:blipFill>
        <p:spPr>
          <a:xfrm>
            <a:off x="1231919" y="381918"/>
            <a:ext cx="4063275" cy="6119996"/>
          </a:xfrm>
          <a:prstGeom prst="rect">
            <a:avLst/>
          </a:prstGeom>
        </p:spPr>
      </p:pic>
    </p:spTree>
    <p:extLst>
      <p:ext uri="{BB962C8B-B14F-4D97-AF65-F5344CB8AC3E}">
        <p14:creationId xmlns:p14="http://schemas.microsoft.com/office/powerpoint/2010/main" val="22660702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969731" y="2790359"/>
            <a:ext cx="5815118" cy="1121833"/>
          </a:xfrm>
        </p:spPr>
        <p:txBody>
          <a:bodyPr>
            <a:normAutofit/>
          </a:bodyPr>
          <a:lstStyle/>
          <a:p>
            <a:pPr marL="0" indent="0" algn="ctr">
              <a:spcBef>
                <a:spcPts val="0"/>
              </a:spcBef>
              <a:buNone/>
            </a:pPr>
            <a:r>
              <a:rPr lang="pl-PL" dirty="0" smtClean="0">
                <a:latin typeface="Arial" panose="020B0604020202020204" pitchFamily="34" charset="0"/>
                <a:cs typeface="Arial" panose="020B0604020202020204" pitchFamily="34" charset="0"/>
              </a:rPr>
              <a:t>skrzyżowanie linii kolejowej </a:t>
            </a:r>
          </a:p>
          <a:p>
            <a:pPr marL="0" indent="0" algn="ctr">
              <a:spcBef>
                <a:spcPts val="0"/>
              </a:spcBef>
              <a:buNone/>
            </a:pPr>
            <a:r>
              <a:rPr lang="pl-PL" dirty="0" smtClean="0">
                <a:latin typeface="Arial" panose="020B0604020202020204" pitchFamily="34" charset="0"/>
                <a:cs typeface="Arial" panose="020B0604020202020204" pitchFamily="34" charset="0"/>
              </a:rPr>
              <a:t>z drogą kołową w jednym poziomie</a:t>
            </a:r>
            <a:endParaRPr lang="pl-PL"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6784" y="1773936"/>
            <a:ext cx="4755799" cy="3154680"/>
          </a:xfrm>
          <a:prstGeom prst="rect">
            <a:avLst/>
          </a:prstGeom>
        </p:spPr>
      </p:pic>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2" name="pole tekstowe 11"/>
          <p:cNvSpPr txBox="1"/>
          <p:nvPr/>
        </p:nvSpPr>
        <p:spPr>
          <a:xfrm>
            <a:off x="2520148" y="664689"/>
            <a:ext cx="2805384" cy="923330"/>
          </a:xfrm>
          <a:prstGeom prst="rect">
            <a:avLst/>
          </a:prstGeom>
          <a:noFill/>
        </p:spPr>
        <p:txBody>
          <a:bodyPr wrap="square" rtlCol="0">
            <a:spAutoFit/>
          </a:bodyPr>
          <a:lstStyle/>
          <a:p>
            <a:pPr marL="342900" indent="-342900">
              <a:buFontTx/>
              <a:buAutoNum type="arabicPeriod"/>
            </a:pPr>
            <a:r>
              <a:rPr lang="pl-PL" dirty="0" smtClean="0">
                <a:solidFill>
                  <a:prstClr val="black"/>
                </a:solidFill>
                <a:latin typeface="Arial" panose="020B0604020202020204" pitchFamily="34" charset="0"/>
                <a:cs typeface="Arial" panose="020B0604020202020204" pitchFamily="34" charset="0"/>
              </a:rPr>
              <a:t>Samochód zostaje</a:t>
            </a:r>
          </a:p>
          <a:p>
            <a:r>
              <a:rPr lang="pl-PL" dirty="0" smtClean="0">
                <a:solidFill>
                  <a:prstClr val="black"/>
                </a:solidFill>
                <a:latin typeface="Arial" panose="020B0604020202020204" pitchFamily="34" charset="0"/>
                <a:cs typeface="Arial" panose="020B0604020202020204" pitchFamily="34" charset="0"/>
              </a:rPr>
              <a:t>unieruchomiony</a:t>
            </a:r>
          </a:p>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a przejeździe</a:t>
            </a:r>
            <a:endParaRPr lang="pl-PL" dirty="0">
              <a:solidFill>
                <a:prstClr val="black"/>
              </a:solidFill>
              <a:latin typeface="Arial" panose="020B0604020202020204" pitchFamily="34" charset="0"/>
              <a:cs typeface="Arial" panose="020B0604020202020204" pitchFamily="34" charset="0"/>
            </a:endParaRPr>
          </a:p>
        </p:txBody>
      </p:sp>
      <p:sp>
        <p:nvSpPr>
          <p:cNvPr id="24" name="pole tekstowe 23"/>
          <p:cNvSpPr txBox="1"/>
          <p:nvPr/>
        </p:nvSpPr>
        <p:spPr>
          <a:xfrm>
            <a:off x="7473147" y="664689"/>
            <a:ext cx="336474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2. Kierowca dzwoni na nr 112, </a:t>
            </a:r>
          </a:p>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głasza zagrożenie</a:t>
            </a:r>
          </a:p>
          <a:p>
            <a:r>
              <a:rPr lang="pl-PL" dirty="0" smtClean="0">
                <a:solidFill>
                  <a:prstClr val="black"/>
                </a:solidFill>
                <a:latin typeface="Arial" panose="020B0604020202020204" pitchFamily="34" charset="0"/>
                <a:cs typeface="Arial" panose="020B0604020202020204" pitchFamily="34" charset="0"/>
              </a:rPr>
              <a:t>i podaje nr skrzyżowania</a:t>
            </a:r>
            <a:endParaRPr lang="pl-PL" dirty="0">
              <a:solidFill>
                <a:prstClr val="black"/>
              </a:solidFill>
              <a:latin typeface="Arial" panose="020B0604020202020204" pitchFamily="34" charset="0"/>
              <a:cs typeface="Arial" panose="020B0604020202020204" pitchFamily="34" charset="0"/>
            </a:endParaRPr>
          </a:p>
        </p:txBody>
      </p:sp>
      <p:sp>
        <p:nvSpPr>
          <p:cNvPr id="25" name="pole tekstowe 24"/>
          <p:cNvSpPr txBox="1"/>
          <p:nvPr/>
        </p:nvSpPr>
        <p:spPr>
          <a:xfrm>
            <a:off x="2520148" y="2135022"/>
            <a:ext cx="2781398" cy="1200329"/>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3</a:t>
            </a:r>
            <a:r>
              <a:rPr lang="pl-PL" dirty="0" smtClean="0">
                <a:solidFill>
                  <a:prstClr val="black"/>
                </a:solidFill>
                <a:latin typeface="Arial" panose="020B0604020202020204" pitchFamily="34" charset="0"/>
                <a:cs typeface="Arial" panose="020B0604020202020204" pitchFamily="34" charset="0"/>
              </a:rPr>
              <a:t>. Operator nr 112 dzwoni do Ekspozytury </a:t>
            </a:r>
          </a:p>
          <a:p>
            <a:r>
              <a:rPr lang="pl-PL" dirty="0" smtClean="0">
                <a:solidFill>
                  <a:prstClr val="black"/>
                </a:solidFill>
                <a:latin typeface="Arial" panose="020B0604020202020204" pitchFamily="34" charset="0"/>
                <a:cs typeface="Arial" panose="020B0604020202020204" pitchFamily="34" charset="0"/>
              </a:rPr>
              <a:t>PKP Polskich Linii Kolejowych S.A.</a:t>
            </a:r>
            <a:endParaRPr lang="pl-PL" dirty="0">
              <a:solidFill>
                <a:prstClr val="black"/>
              </a:solidFill>
              <a:latin typeface="Arial" panose="020B0604020202020204" pitchFamily="34" charset="0"/>
              <a:cs typeface="Arial" panose="020B0604020202020204" pitchFamily="34" charset="0"/>
            </a:endParaRPr>
          </a:p>
        </p:txBody>
      </p:sp>
      <p:sp>
        <p:nvSpPr>
          <p:cNvPr id="26" name="pole tekstowe 25"/>
          <p:cNvSpPr txBox="1"/>
          <p:nvPr/>
        </p:nvSpPr>
        <p:spPr>
          <a:xfrm>
            <a:off x="7473147" y="2135784"/>
            <a:ext cx="2805384" cy="1200329"/>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4. Ekspozytura wydaje polecenie wstrzymania ruchu pociągów (ew. za pomocą RADIO STOP)</a:t>
            </a:r>
            <a:endParaRPr lang="pl-PL" dirty="0">
              <a:solidFill>
                <a:prstClr val="black"/>
              </a:solidFill>
              <a:latin typeface="Arial" panose="020B0604020202020204" pitchFamily="34" charset="0"/>
              <a:cs typeface="Arial" panose="020B0604020202020204" pitchFamily="34" charset="0"/>
            </a:endParaRPr>
          </a:p>
        </p:txBody>
      </p:sp>
      <p:sp>
        <p:nvSpPr>
          <p:cNvPr id="27" name="pole tekstowe 26"/>
          <p:cNvSpPr txBox="1"/>
          <p:nvPr/>
        </p:nvSpPr>
        <p:spPr>
          <a:xfrm>
            <a:off x="2520148" y="3634091"/>
            <a:ext cx="296625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5. Wstrzymany zostaje</a:t>
            </a:r>
          </a:p>
          <a:p>
            <a:r>
              <a:rPr lang="pl-PL" dirty="0">
                <a:solidFill>
                  <a:prstClr val="black"/>
                </a:solidFill>
                <a:latin typeface="Arial" panose="020B0604020202020204" pitchFamily="34" charset="0"/>
                <a:cs typeface="Arial" panose="020B0604020202020204" pitchFamily="34" charset="0"/>
              </a:rPr>
              <a:t>r</a:t>
            </a:r>
            <a:r>
              <a:rPr lang="pl-PL" dirty="0" smtClean="0">
                <a:solidFill>
                  <a:prstClr val="black"/>
                </a:solidFill>
                <a:latin typeface="Arial" panose="020B0604020202020204" pitchFamily="34" charset="0"/>
                <a:cs typeface="Arial" panose="020B0604020202020204" pitchFamily="34" charset="0"/>
              </a:rPr>
              <a:t>uch pociągów </a:t>
            </a:r>
          </a:p>
          <a:p>
            <a:r>
              <a:rPr lang="pl-PL" dirty="0" smtClean="0">
                <a:solidFill>
                  <a:prstClr val="black"/>
                </a:solidFill>
                <a:latin typeface="Arial" panose="020B0604020202020204" pitchFamily="34" charset="0"/>
                <a:cs typeface="Arial" panose="020B0604020202020204" pitchFamily="34" charset="0"/>
              </a:rPr>
              <a:t>na szlaku/stacji</a:t>
            </a:r>
          </a:p>
        </p:txBody>
      </p:sp>
      <p:grpSp>
        <p:nvGrpSpPr>
          <p:cNvPr id="5" name="Grupa 4"/>
          <p:cNvGrpSpPr/>
          <p:nvPr/>
        </p:nvGrpSpPr>
        <p:grpSpPr>
          <a:xfrm>
            <a:off x="677643" y="582442"/>
            <a:ext cx="1232706" cy="1244011"/>
            <a:chOff x="677642" y="1286841"/>
            <a:chExt cx="1537397" cy="1551496"/>
          </a:xfrm>
        </p:grpSpPr>
        <p:sp>
          <p:nvSpPr>
            <p:cNvPr id="13" name="Prostokąt zaokrąglony 12"/>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5" name="Prostokąt zaokrąglony 14"/>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28" name="Prostokąt 27"/>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31" name="Łącznik prosty 30"/>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4" name="Prostokąt zaokrąglony 33"/>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32" name="Łącznik prosty 3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3" name="Prostokąt zaokrąglony 3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35" name="Grupa 34"/>
            <p:cNvGrpSpPr/>
            <p:nvPr/>
          </p:nvGrpSpPr>
          <p:grpSpPr>
            <a:xfrm>
              <a:off x="1230883" y="1843574"/>
              <a:ext cx="422653" cy="81997"/>
              <a:chOff x="855133" y="5257800"/>
              <a:chExt cx="3884088" cy="753533"/>
            </a:xfrm>
          </p:grpSpPr>
          <p:sp>
            <p:nvSpPr>
              <p:cNvPr id="36" name="Prostokąt z rogami zaokrąglonymi z jednej strony 35"/>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7" name="Prostokąt 36"/>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8" name="Prostokąt 37"/>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39" name="Elipsa 38"/>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0" name="Obraz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1" name="Prostokąt 40"/>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2" name="Prostokąt 41"/>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3" name="Prostokąt 42"/>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45" name="Prostokąt z rogami zaokrąglonymi z jednej strony 4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46" name="Prostokąt 4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7" name="Prostokąt 4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8" name="Elipsa 4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50" name="Prostokąt 49"/>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51" name="Prostokąt 50"/>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52" name="Prostokąt 51"/>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grpSp>
        <p:nvGrpSpPr>
          <p:cNvPr id="18" name="Grupa 17"/>
          <p:cNvGrpSpPr/>
          <p:nvPr/>
        </p:nvGrpSpPr>
        <p:grpSpPr>
          <a:xfrm>
            <a:off x="5630642" y="582442"/>
            <a:ext cx="1235825" cy="1247158"/>
            <a:chOff x="5630642" y="777176"/>
            <a:chExt cx="1537397" cy="1551496"/>
          </a:xfrm>
        </p:grpSpPr>
        <p:sp>
          <p:nvSpPr>
            <p:cNvPr id="20" name="Prostokąt zaokrąglony 19"/>
            <p:cNvSpPr/>
            <p:nvPr/>
          </p:nvSpPr>
          <p:spPr>
            <a:xfrm>
              <a:off x="5630642" y="777176"/>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1" name="Prostokąt zaokrąglony 20"/>
            <p:cNvSpPr/>
            <p:nvPr/>
          </p:nvSpPr>
          <p:spPr>
            <a:xfrm>
              <a:off x="5711030" y="859423"/>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0" name="Grupa 9"/>
            <p:cNvGrpSpPr/>
            <p:nvPr/>
          </p:nvGrpSpPr>
          <p:grpSpPr>
            <a:xfrm>
              <a:off x="6036878" y="1689519"/>
              <a:ext cx="201449" cy="446642"/>
              <a:chOff x="5986442" y="1893300"/>
              <a:chExt cx="239574" cy="531173"/>
            </a:xfrm>
          </p:grpSpPr>
          <p:grpSp>
            <p:nvGrpSpPr>
              <p:cNvPr id="6" name="Grupa 5"/>
              <p:cNvGrpSpPr/>
              <p:nvPr/>
            </p:nvGrpSpPr>
            <p:grpSpPr>
              <a:xfrm>
                <a:off x="5986442" y="1893300"/>
                <a:ext cx="239574" cy="531173"/>
                <a:chOff x="5986442" y="1748684"/>
                <a:chExt cx="304800" cy="675789"/>
              </a:xfrm>
            </p:grpSpPr>
            <p:sp>
              <p:nvSpPr>
                <p:cNvPr id="54" name="Prostokąt zaokrąglony 53"/>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53" name="Prostokąt zaokrąglony 52"/>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4" name="Obiekt 3"/>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178" name="CorelDRAW" r:id="rId4" imgW="2328313" imgH="2177833" progId="CorelDRAW.Graphic.14">
                        <p:embed/>
                      </p:oleObj>
                    </mc:Choice>
                    <mc:Fallback>
                      <p:oleObj name="CorelDRAW" r:id="rId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8" name="Obiekt 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179" name="CorelDRAW" r:id="rId6" imgW="1515752" imgH="748048" progId="CorelDRAW.Graphic.14">
                      <p:embed/>
                    </p:oleObj>
                  </mc:Choice>
                  <mc:Fallback>
                    <p:oleObj name="CorelDRAW" r:id="rId6"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aphicFrame>
          <p:nvGraphicFramePr>
            <p:cNvPr id="11" name="Obiekt 10"/>
            <p:cNvGraphicFramePr>
              <a:graphicFrameLocks noChangeAspect="1"/>
            </p:cNvGraphicFramePr>
            <p:nvPr>
              <p:extLst/>
            </p:nvPr>
          </p:nvGraphicFramePr>
          <p:xfrm>
            <a:off x="6036878" y="1008353"/>
            <a:ext cx="878314" cy="1227694"/>
          </p:xfrm>
          <a:graphic>
            <a:graphicData uri="http://schemas.openxmlformats.org/presentationml/2006/ole">
              <mc:AlternateContent xmlns:mc="http://schemas.openxmlformats.org/markup-compatibility/2006">
                <mc:Choice xmlns:v="urn:schemas-microsoft-com:vml" Requires="v">
                  <p:oleObj spid="_x0000_s2180" name="CorelDRAW" r:id="rId8" imgW="3151991" imgH="4406205" progId="CorelDRAW.Graphic.14">
                    <p:embed/>
                  </p:oleObj>
                </mc:Choice>
                <mc:Fallback>
                  <p:oleObj name="CorelDRAW" r:id="rId8" imgW="3151991" imgH="4406205" progId="CorelDRAW.Graphic.14">
                    <p:embed/>
                    <p:pic>
                      <p:nvPicPr>
                        <p:cNvPr id="0" name=""/>
                        <p:cNvPicPr/>
                        <p:nvPr/>
                      </p:nvPicPr>
                      <p:blipFill>
                        <a:blip r:embed="rId9"/>
                        <a:stretch>
                          <a:fillRect/>
                        </a:stretch>
                      </p:blipFill>
                      <p:spPr>
                        <a:xfrm>
                          <a:off x="6036878" y="1008353"/>
                          <a:ext cx="878314" cy="1227694"/>
                        </a:xfrm>
                        <a:prstGeom prst="rect">
                          <a:avLst/>
                        </a:prstGeom>
                      </p:spPr>
                    </p:pic>
                  </p:oleObj>
                </mc:Fallback>
              </mc:AlternateContent>
            </a:graphicData>
          </a:graphic>
        </p:graphicFrame>
        <p:graphicFrame>
          <p:nvGraphicFramePr>
            <p:cNvPr id="14" name="Obiekt 13"/>
            <p:cNvGraphicFramePr>
              <a:graphicFrameLocks noChangeAspect="1"/>
            </p:cNvGraphicFramePr>
            <p:nvPr>
              <p:extLst/>
            </p:nvPr>
          </p:nvGraphicFramePr>
          <p:xfrm>
            <a:off x="5822656" y="907544"/>
            <a:ext cx="581228" cy="426365"/>
          </p:xfrm>
          <a:graphic>
            <a:graphicData uri="http://schemas.openxmlformats.org/presentationml/2006/ole">
              <mc:AlternateContent xmlns:mc="http://schemas.openxmlformats.org/markup-compatibility/2006">
                <mc:Choice xmlns:v="urn:schemas-microsoft-com:vml" Requires="v">
                  <p:oleObj spid="_x0000_s2181" name="CorelDRAW" r:id="rId10" imgW="4707188" imgH="3452418" progId="CorelDRAW.Graphic.14">
                    <p:embed/>
                  </p:oleObj>
                </mc:Choice>
                <mc:Fallback>
                  <p:oleObj name="CorelDRAW" r:id="rId10" imgW="4707188" imgH="3452418" progId="CorelDRAW.Graphic.14">
                    <p:embed/>
                    <p:pic>
                      <p:nvPicPr>
                        <p:cNvPr id="0" name=""/>
                        <p:cNvPicPr/>
                        <p:nvPr/>
                      </p:nvPicPr>
                      <p:blipFill>
                        <a:blip r:embed="rId11"/>
                        <a:stretch>
                          <a:fillRect/>
                        </a:stretch>
                      </p:blipFill>
                      <p:spPr>
                        <a:xfrm>
                          <a:off x="5822656" y="907544"/>
                          <a:ext cx="581228" cy="426365"/>
                        </a:xfrm>
                        <a:prstGeom prst="rect">
                          <a:avLst/>
                        </a:prstGeom>
                      </p:spPr>
                    </p:pic>
                  </p:oleObj>
                </mc:Fallback>
              </mc:AlternateContent>
            </a:graphicData>
          </a:graphic>
        </p:graphicFrame>
      </p:grpSp>
      <p:grpSp>
        <p:nvGrpSpPr>
          <p:cNvPr id="7" name="Grupa 6"/>
          <p:cNvGrpSpPr/>
          <p:nvPr/>
        </p:nvGrpSpPr>
        <p:grpSpPr>
          <a:xfrm>
            <a:off x="677642" y="2046821"/>
            <a:ext cx="1232707" cy="1244012"/>
            <a:chOff x="677642" y="2495909"/>
            <a:chExt cx="1537397" cy="1551496"/>
          </a:xfrm>
        </p:grpSpPr>
        <p:sp>
          <p:nvSpPr>
            <p:cNvPr id="16" name="Prostokąt zaokrąglony 15"/>
            <p:cNvSpPr/>
            <p:nvPr/>
          </p:nvSpPr>
          <p:spPr>
            <a:xfrm>
              <a:off x="677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7" name="Prostokąt zaokrąglony 16"/>
            <p:cNvSpPr/>
            <p:nvPr/>
          </p:nvSpPr>
          <p:spPr>
            <a:xfrm>
              <a:off x="758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grpSp>
          <p:nvGrpSpPr>
            <p:cNvPr id="56" name="Grupa 55"/>
            <p:cNvGrpSpPr/>
            <p:nvPr/>
          </p:nvGrpSpPr>
          <p:grpSpPr>
            <a:xfrm>
              <a:off x="828499" y="2916032"/>
              <a:ext cx="306507" cy="679572"/>
              <a:chOff x="5986442" y="1893300"/>
              <a:chExt cx="239574" cy="531173"/>
            </a:xfrm>
          </p:grpSpPr>
          <p:grpSp>
            <p:nvGrpSpPr>
              <p:cNvPr id="57" name="Grupa 56"/>
              <p:cNvGrpSpPr/>
              <p:nvPr/>
            </p:nvGrpSpPr>
            <p:grpSpPr>
              <a:xfrm>
                <a:off x="5986442" y="1893300"/>
                <a:ext cx="239574" cy="531173"/>
                <a:chOff x="5986442" y="1748684"/>
                <a:chExt cx="304800" cy="675789"/>
              </a:xfrm>
            </p:grpSpPr>
            <p:sp>
              <p:nvSpPr>
                <p:cNvPr id="59" name="Prostokąt zaokrąglony 58"/>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0" name="Prostokąt zaokrąglony 59"/>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1" name="Obiekt 60"/>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182" name="CorelDRAW" r:id="rId12" imgW="2328313" imgH="2177833" progId="CorelDRAW.Graphic.14">
                        <p:embed/>
                      </p:oleObj>
                    </mc:Choice>
                    <mc:Fallback>
                      <p:oleObj name="CorelDRAW" r:id="rId12"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58" name="Obiekt 5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183" name="CorelDRAW" r:id="rId13" imgW="1515752" imgH="748048" progId="CorelDRAW.Graphic.14">
                      <p:embed/>
                    </p:oleObj>
                  </mc:Choice>
                  <mc:Fallback>
                    <p:oleObj name="CorelDRAW" r:id="rId13"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pSp>
          <p:nvGrpSpPr>
            <p:cNvPr id="64" name="Grupa 63"/>
            <p:cNvGrpSpPr/>
            <p:nvPr/>
          </p:nvGrpSpPr>
          <p:grpSpPr>
            <a:xfrm>
              <a:off x="1675357" y="2916032"/>
              <a:ext cx="306507" cy="679572"/>
              <a:chOff x="5986442" y="1748684"/>
              <a:chExt cx="304800" cy="675789"/>
            </a:xfrm>
          </p:grpSpPr>
          <p:sp>
            <p:nvSpPr>
              <p:cNvPr id="66" name="Prostokąt zaokrąglony 65"/>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7" name="Prostokąt zaokrąglony 66"/>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8" name="Obiekt 67"/>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184" name="CorelDRAW" r:id="rId14" imgW="2328313" imgH="2177833" progId="CorelDRAW.Graphic.14">
                      <p:embed/>
                    </p:oleObj>
                  </mc:Choice>
                  <mc:Fallback>
                    <p:oleObj name="CorelDRAW" r:id="rId1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sp>
          <p:nvSpPr>
            <p:cNvPr id="30" name="pole tekstowe 29"/>
            <p:cNvSpPr txBox="1"/>
            <p:nvPr/>
          </p:nvSpPr>
          <p:spPr>
            <a:xfrm>
              <a:off x="1593406" y="3259644"/>
              <a:ext cx="621631" cy="268696"/>
            </a:xfrm>
            <a:prstGeom prst="rect">
              <a:avLst/>
            </a:prstGeom>
            <a:noFill/>
          </p:spPr>
          <p:txBody>
            <a:bodyPr wrap="square" rtlCol="0">
              <a:spAutoFit/>
            </a:bodyPr>
            <a:lstStyle/>
            <a:p>
              <a:r>
                <a:rPr lang="pl-PL" sz="800" b="1" dirty="0" smtClean="0">
                  <a:solidFill>
                    <a:prstClr val="white"/>
                  </a:solidFill>
                  <a:latin typeface="Arial" panose="020B0604020202020204" pitchFamily="34" charset="0"/>
                  <a:cs typeface="Arial" panose="020B0604020202020204" pitchFamily="34" charset="0"/>
                </a:rPr>
                <a:t>PLK</a:t>
              </a:r>
              <a:endParaRPr lang="pl-PL" sz="800" b="1" dirty="0">
                <a:solidFill>
                  <a:prstClr val="white"/>
                </a:solidFill>
                <a:latin typeface="Arial" panose="020B0604020202020204" pitchFamily="34" charset="0"/>
                <a:cs typeface="Arial" panose="020B0604020202020204" pitchFamily="34" charset="0"/>
              </a:endParaRPr>
            </a:p>
          </p:txBody>
        </p:sp>
        <p:sp>
          <p:nvSpPr>
            <p:cNvPr id="44" name="Elipsa 43"/>
            <p:cNvSpPr/>
            <p:nvPr/>
          </p:nvSpPr>
          <p:spPr>
            <a:xfrm>
              <a:off x="11605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69" name="Elipsa 68"/>
            <p:cNvSpPr/>
            <p:nvPr/>
          </p:nvSpPr>
          <p:spPr>
            <a:xfrm>
              <a:off x="1257743" y="2855399"/>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0" name="Elipsa 69"/>
            <p:cNvSpPr/>
            <p:nvPr/>
          </p:nvSpPr>
          <p:spPr>
            <a:xfrm>
              <a:off x="1379551" y="282960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1" name="Elipsa 70"/>
            <p:cNvSpPr/>
            <p:nvPr/>
          </p:nvSpPr>
          <p:spPr>
            <a:xfrm>
              <a:off x="1501359" y="2854790"/>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2" name="Elipsa 71"/>
            <p:cNvSpPr/>
            <p:nvPr/>
          </p:nvSpPr>
          <p:spPr>
            <a:xfrm>
              <a:off x="16017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grpSp>
      <p:grpSp>
        <p:nvGrpSpPr>
          <p:cNvPr id="19" name="Grupa 18"/>
          <p:cNvGrpSpPr/>
          <p:nvPr/>
        </p:nvGrpSpPr>
        <p:grpSpPr>
          <a:xfrm>
            <a:off x="5630642" y="2047583"/>
            <a:ext cx="1235825" cy="1247158"/>
            <a:chOff x="5630642" y="2495909"/>
            <a:chExt cx="1537397" cy="1551496"/>
          </a:xfrm>
        </p:grpSpPr>
        <p:sp>
          <p:nvSpPr>
            <p:cNvPr id="22" name="Prostokąt zaokrąglony 21"/>
            <p:cNvSpPr/>
            <p:nvPr/>
          </p:nvSpPr>
          <p:spPr>
            <a:xfrm>
              <a:off x="5630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rostokąt zaokrąglony 22"/>
            <p:cNvSpPr/>
            <p:nvPr/>
          </p:nvSpPr>
          <p:spPr>
            <a:xfrm>
              <a:off x="5711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74" name="Elipsa 73"/>
            <p:cNvSpPr/>
            <p:nvPr/>
          </p:nvSpPr>
          <p:spPr>
            <a:xfrm>
              <a:off x="6019981" y="3228820"/>
              <a:ext cx="738577" cy="41393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49" name="Elipsa 48"/>
            <p:cNvSpPr/>
            <p:nvPr/>
          </p:nvSpPr>
          <p:spPr>
            <a:xfrm>
              <a:off x="6121514" y="3252841"/>
              <a:ext cx="522273" cy="292706"/>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solidFill>
                  <a:prstClr val="white"/>
                </a:solidFill>
              </a:endParaRPr>
            </a:p>
          </p:txBody>
        </p:sp>
        <p:graphicFrame>
          <p:nvGraphicFramePr>
            <p:cNvPr id="73" name="Obiekt 72"/>
            <p:cNvGraphicFramePr>
              <a:graphicFrameLocks noChangeAspect="1"/>
            </p:cNvGraphicFramePr>
            <p:nvPr>
              <p:extLst/>
            </p:nvPr>
          </p:nvGraphicFramePr>
          <p:xfrm>
            <a:off x="6159159" y="3356206"/>
            <a:ext cx="450156" cy="68485"/>
          </p:xfrm>
          <a:graphic>
            <a:graphicData uri="http://schemas.openxmlformats.org/presentationml/2006/ole">
              <mc:AlternateContent xmlns:mc="http://schemas.openxmlformats.org/markup-compatibility/2006">
                <mc:Choice xmlns:v="urn:schemas-microsoft-com:vml" Requires="v">
                  <p:oleObj spid="_x0000_s2185" name="CorelDRAW" r:id="rId15" imgW="4424979" imgH="672419" progId="CorelDRAW.Graphic.14">
                    <p:embed/>
                  </p:oleObj>
                </mc:Choice>
                <mc:Fallback>
                  <p:oleObj name="CorelDRAW" r:id="rId15" imgW="4424979" imgH="672419" progId="CorelDRAW.Graphic.14">
                    <p:embed/>
                    <p:pic>
                      <p:nvPicPr>
                        <p:cNvPr id="0" name=""/>
                        <p:cNvPicPr/>
                        <p:nvPr/>
                      </p:nvPicPr>
                      <p:blipFill>
                        <a:blip r:embed="rId16"/>
                        <a:stretch>
                          <a:fillRect/>
                        </a:stretch>
                      </p:blipFill>
                      <p:spPr>
                        <a:xfrm>
                          <a:off x="6159159" y="3356206"/>
                          <a:ext cx="450156" cy="68485"/>
                        </a:xfrm>
                        <a:prstGeom prst="rect">
                          <a:avLst/>
                        </a:prstGeom>
                      </p:spPr>
                    </p:pic>
                  </p:oleObj>
                </mc:Fallback>
              </mc:AlternateContent>
            </a:graphicData>
          </a:graphic>
        </p:graphicFrame>
        <p:sp>
          <p:nvSpPr>
            <p:cNvPr id="75" name="Strzałka w dół 74"/>
            <p:cNvSpPr/>
            <p:nvPr/>
          </p:nvSpPr>
          <p:spPr>
            <a:xfrm>
              <a:off x="6288557" y="2864064"/>
              <a:ext cx="201424" cy="347654"/>
            </a:xfrm>
            <a:prstGeom prst="downArrow">
              <a:avLst/>
            </a:prstGeom>
            <a:solidFill>
              <a:schemeClr val="tx1"/>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grpSp>
        <p:nvGrpSpPr>
          <p:cNvPr id="9" name="Grupa 8"/>
          <p:cNvGrpSpPr/>
          <p:nvPr/>
        </p:nvGrpSpPr>
        <p:grpSpPr>
          <a:xfrm>
            <a:off x="673511" y="3560953"/>
            <a:ext cx="1236837" cy="1248180"/>
            <a:chOff x="673511" y="4223751"/>
            <a:chExt cx="1537397" cy="1551496"/>
          </a:xfrm>
        </p:grpSpPr>
        <p:grpSp>
          <p:nvGrpSpPr>
            <p:cNvPr id="76" name="Grupa 75"/>
            <p:cNvGrpSpPr/>
            <p:nvPr/>
          </p:nvGrpSpPr>
          <p:grpSpPr>
            <a:xfrm>
              <a:off x="673511" y="4223751"/>
              <a:ext cx="1537397" cy="1551496"/>
              <a:chOff x="677642" y="1286841"/>
              <a:chExt cx="1537397" cy="1551496"/>
            </a:xfrm>
          </p:grpSpPr>
          <p:sp>
            <p:nvSpPr>
              <p:cNvPr id="77" name="Prostokąt zaokrąglony 76"/>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78" name="Prostokąt zaokrąglony 77"/>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sp>
            <p:nvSpPr>
              <p:cNvPr id="79" name="Prostokąt 78"/>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80" name="Łącznik prosty 79"/>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1" name="Prostokąt zaokrąglony 80"/>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82" name="Łącznik prosty 8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3" name="Prostokąt zaokrąglony 8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84" name="Grupa 83"/>
              <p:cNvGrpSpPr/>
              <p:nvPr/>
            </p:nvGrpSpPr>
            <p:grpSpPr>
              <a:xfrm>
                <a:off x="1230883" y="1843574"/>
                <a:ext cx="422653" cy="81997"/>
                <a:chOff x="855133" y="5257800"/>
                <a:chExt cx="3884088" cy="753533"/>
              </a:xfrm>
            </p:grpSpPr>
            <p:sp>
              <p:nvSpPr>
                <p:cNvPr id="92" name="Prostokąt z rogami zaokrąglonymi z jednej strony 91"/>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93" name="Prostokąt 92"/>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4" name="Prostokąt 93"/>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5" name="Elipsa 94"/>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96" name="Obraz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97" name="Prostokąt 96"/>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8" name="Prostokąt 97"/>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9" name="Prostokąt 98"/>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85" name="Prostokąt z rogami zaokrąglonymi z jednej strony 8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86" name="Prostokąt 8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87" name="Prostokąt 8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88" name="Elipsa 8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89" name="Prostokąt 88"/>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0" name="Prostokąt 89"/>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1" name="Prostokąt 90"/>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pic>
          <p:nvPicPr>
            <p:cNvPr id="2" name="Obraz 1"/>
            <p:cNvPicPr>
              <a:picLocks noChangeAspect="1"/>
            </p:cNvPicPr>
            <p:nvPr/>
          </p:nvPicPr>
          <p:blipFill>
            <a:blip r:embed="rId17"/>
            <a:stretch>
              <a:fillRect/>
            </a:stretch>
          </p:blipFill>
          <p:spPr>
            <a:xfrm rot="13568036">
              <a:off x="757927" y="4829007"/>
              <a:ext cx="309683" cy="315418"/>
            </a:xfrm>
            <a:prstGeom prst="rect">
              <a:avLst/>
            </a:prstGeom>
          </p:spPr>
        </p:pic>
        <p:cxnSp>
          <p:nvCxnSpPr>
            <p:cNvPr id="29" name="Łącznik prosty 28"/>
            <p:cNvCxnSpPr/>
            <p:nvPr/>
          </p:nvCxnSpPr>
          <p:spPr>
            <a:xfrm>
              <a:off x="1105256" y="4952329"/>
              <a:ext cx="0" cy="7115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2" name="Łącznik prosty 101"/>
            <p:cNvCxnSpPr/>
            <p:nvPr/>
          </p:nvCxnSpPr>
          <p:spPr>
            <a:xfrm>
              <a:off x="1133772" y="4907679"/>
              <a:ext cx="0" cy="154782"/>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sp>
          <p:nvSpPr>
            <p:cNvPr id="104" name="pole tekstowe 103"/>
            <p:cNvSpPr txBox="1"/>
            <p:nvPr/>
          </p:nvSpPr>
          <p:spPr>
            <a:xfrm>
              <a:off x="797478" y="5025523"/>
              <a:ext cx="713585" cy="246221"/>
            </a:xfrm>
            <a:prstGeom prst="rect">
              <a:avLst/>
            </a:prstGeom>
            <a:noFill/>
          </p:spPr>
          <p:txBody>
            <a:bodyPr wrap="square" rtlCol="0">
              <a:spAutoFit/>
            </a:bodyPr>
            <a:lstStyle/>
            <a:p>
              <a:r>
                <a:rPr lang="pl-PL" sz="1000" b="1" dirty="0" smtClean="0">
                  <a:solidFill>
                    <a:prstClr val="black"/>
                  </a:solidFill>
                </a:rPr>
                <a:t>STOP</a:t>
              </a:r>
              <a:endParaRPr lang="pl-PL" sz="1000" b="1" dirty="0">
                <a:solidFill>
                  <a:prstClr val="black"/>
                </a:solidFill>
              </a:endParaRPr>
            </a:p>
          </p:txBody>
        </p:sp>
      </p:grpSp>
      <p:sp>
        <p:nvSpPr>
          <p:cNvPr id="100" name="pole tekstowe 99"/>
          <p:cNvSpPr txBox="1"/>
          <p:nvPr/>
        </p:nvSpPr>
        <p:spPr>
          <a:xfrm>
            <a:off x="2520148" y="5188529"/>
            <a:ext cx="2966252" cy="984885"/>
          </a:xfrm>
          <a:prstGeom prst="rect">
            <a:avLst/>
          </a:prstGeom>
          <a:noFill/>
        </p:spPr>
        <p:txBody>
          <a:bodyPr wrap="square" rtlCol="0">
            <a:spAutoFit/>
          </a:bodyPr>
          <a:lstStyle/>
          <a:p>
            <a:r>
              <a:rPr lang="pl-PL" b="1" dirty="0" smtClean="0">
                <a:solidFill>
                  <a:srgbClr val="70AD47">
                    <a:lumMod val="75000"/>
                  </a:srgbClr>
                </a:solidFill>
                <a:latin typeface="Arial" panose="020B0604020202020204" pitchFamily="34" charset="0"/>
                <a:cs typeface="Arial" panose="020B0604020202020204" pitchFamily="34" charset="0"/>
              </a:rPr>
              <a:t>Zakładany czas reakcji</a:t>
            </a:r>
          </a:p>
          <a:p>
            <a:r>
              <a:rPr lang="pl-PL" sz="4000" b="1" dirty="0" smtClean="0">
                <a:solidFill>
                  <a:prstClr val="white"/>
                </a:solidFill>
                <a:latin typeface="Arial" panose="020B0604020202020204" pitchFamily="34" charset="0"/>
                <a:cs typeface="Arial" panose="020B0604020202020204" pitchFamily="34" charset="0"/>
              </a:rPr>
              <a:t>3-5 minut</a:t>
            </a:r>
          </a:p>
        </p:txBody>
      </p:sp>
      <p:grpSp>
        <p:nvGrpSpPr>
          <p:cNvPr id="55" name="Grupa 54"/>
          <p:cNvGrpSpPr/>
          <p:nvPr/>
        </p:nvGrpSpPr>
        <p:grpSpPr>
          <a:xfrm>
            <a:off x="678435" y="5069540"/>
            <a:ext cx="1197331" cy="1244865"/>
            <a:chOff x="3953125" y="4361349"/>
            <a:chExt cx="1816916" cy="1889048"/>
          </a:xfrm>
        </p:grpSpPr>
        <p:sp>
          <p:nvSpPr>
            <p:cNvPr id="101" name="Pierścień 100"/>
            <p:cNvSpPr/>
            <p:nvPr/>
          </p:nvSpPr>
          <p:spPr>
            <a:xfrm>
              <a:off x="3953125" y="4433481"/>
              <a:ext cx="1816916" cy="1816916"/>
            </a:xfrm>
            <a:prstGeom prst="donut">
              <a:avLst>
                <a:gd name="adj" fmla="val 166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l-PL">
                <a:solidFill>
                  <a:prstClr val="black"/>
                </a:solidFill>
              </a:endParaRPr>
            </a:p>
          </p:txBody>
        </p:sp>
        <p:sp>
          <p:nvSpPr>
            <p:cNvPr id="103" name="Puszka 102"/>
            <p:cNvSpPr/>
            <p:nvPr/>
          </p:nvSpPr>
          <p:spPr>
            <a:xfrm rot="19253866">
              <a:off x="4052119" y="4394139"/>
              <a:ext cx="439302" cy="363653"/>
            </a:xfrm>
            <a:prstGeom prst="can">
              <a:avLst>
                <a:gd name="adj" fmla="val 3539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sp>
          <p:nvSpPr>
            <p:cNvPr id="105" name="Puszka 104"/>
            <p:cNvSpPr/>
            <p:nvPr/>
          </p:nvSpPr>
          <p:spPr>
            <a:xfrm rot="2114119">
              <a:off x="5220182" y="4361349"/>
              <a:ext cx="439302" cy="381214"/>
            </a:xfrm>
            <a:prstGeom prst="can">
              <a:avLst>
                <a:gd name="adj" fmla="val 3245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grpSp>
      <p:sp>
        <p:nvSpPr>
          <p:cNvPr id="62" name="Pięciokąt 61"/>
          <p:cNvSpPr/>
          <p:nvPr/>
        </p:nvSpPr>
        <p:spPr>
          <a:xfrm rot="18345352">
            <a:off x="1188375" y="5604877"/>
            <a:ext cx="304847" cy="45719"/>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
        <p:nvSpPr>
          <p:cNvPr id="107" name="Pięciokąt 106"/>
          <p:cNvSpPr/>
          <p:nvPr/>
        </p:nvSpPr>
        <p:spPr>
          <a:xfrm rot="4029165">
            <a:off x="1208308" y="5823966"/>
            <a:ext cx="159148" cy="46272"/>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Tree>
    <p:extLst>
      <p:ext uri="{BB962C8B-B14F-4D97-AF65-F5344CB8AC3E}">
        <p14:creationId xmlns:p14="http://schemas.microsoft.com/office/powerpoint/2010/main" val="26637573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2" name="Tytuł 1"/>
          <p:cNvSpPr>
            <a:spLocks noGrp="1"/>
          </p:cNvSpPr>
          <p:nvPr>
            <p:ph type="ctrTitle"/>
          </p:nvPr>
        </p:nvSpPr>
        <p:spPr>
          <a:xfrm>
            <a:off x="493697" y="496542"/>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Uproszczony schemat działania</a:t>
            </a:r>
            <a:endParaRPr lang="pl-PL" sz="2800" b="1" dirty="0">
              <a:latin typeface="Arial" panose="020B0604020202020204" pitchFamily="34" charset="0"/>
              <a:cs typeface="Arial" panose="020B0604020202020204" pitchFamily="34" charset="0"/>
            </a:endParaRPr>
          </a:p>
        </p:txBody>
      </p:sp>
      <p:grpSp>
        <p:nvGrpSpPr>
          <p:cNvPr id="23" name="Grupa 22"/>
          <p:cNvGrpSpPr/>
          <p:nvPr/>
        </p:nvGrpSpPr>
        <p:grpSpPr>
          <a:xfrm>
            <a:off x="790911" y="1524000"/>
            <a:ext cx="9046100" cy="3555745"/>
            <a:chOff x="858644" y="1433251"/>
            <a:chExt cx="12836901" cy="5045793"/>
          </a:xfrm>
        </p:grpSpPr>
        <p:sp>
          <p:nvSpPr>
            <p:cNvPr id="24" name="Prostokąt zaokrąglony 23"/>
            <p:cNvSpPr/>
            <p:nvPr/>
          </p:nvSpPr>
          <p:spPr>
            <a:xfrm>
              <a:off x="858644"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5" name="Prostokąt zaokrąglony 24"/>
            <p:cNvSpPr/>
            <p:nvPr/>
          </p:nvSpPr>
          <p:spPr>
            <a:xfrm>
              <a:off x="958452"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b="1" dirty="0" smtClean="0">
                  <a:solidFill>
                    <a:prstClr val="black"/>
                  </a:solidFill>
                  <a:latin typeface="Arial" panose="020B0604020202020204" pitchFamily="34" charset="0"/>
                  <a:cs typeface="Arial" panose="020B0604020202020204" pitchFamily="34" charset="0"/>
                </a:rPr>
                <a:t>Zgłaszający zagrożenie</a:t>
              </a:r>
              <a:endParaRPr lang="pl-PL" b="1" dirty="0">
                <a:solidFill>
                  <a:prstClr val="black"/>
                </a:solidFill>
                <a:latin typeface="Arial" panose="020B0604020202020204" pitchFamily="34" charset="0"/>
                <a:cs typeface="Arial" panose="020B0604020202020204" pitchFamily="34" charset="0"/>
              </a:endParaRPr>
            </a:p>
          </p:txBody>
        </p:sp>
        <p:sp>
          <p:nvSpPr>
            <p:cNvPr id="26" name="Prostokąt zaokrąglony 25"/>
            <p:cNvSpPr/>
            <p:nvPr/>
          </p:nvSpPr>
          <p:spPr>
            <a:xfrm>
              <a:off x="4378712"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7" name="Prostokąt zaokrąglony 26"/>
            <p:cNvSpPr/>
            <p:nvPr/>
          </p:nvSpPr>
          <p:spPr>
            <a:xfrm>
              <a:off x="4478520"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112</a:t>
              </a:r>
              <a:endParaRPr lang="pl-PL" sz="2800" b="1" dirty="0">
                <a:solidFill>
                  <a:srgbClr val="FF0000"/>
                </a:solidFill>
                <a:latin typeface="Arial" panose="020B0604020202020204" pitchFamily="34" charset="0"/>
                <a:cs typeface="Arial" panose="020B0604020202020204" pitchFamily="34" charset="0"/>
              </a:endParaRPr>
            </a:p>
          </p:txBody>
        </p:sp>
        <p:sp>
          <p:nvSpPr>
            <p:cNvPr id="28" name="Prostokąt zaokrąglony 27"/>
            <p:cNvSpPr/>
            <p:nvPr/>
          </p:nvSpPr>
          <p:spPr>
            <a:xfrm>
              <a:off x="7898780"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9" name="Prostokąt zaokrąglony 28"/>
            <p:cNvSpPr/>
            <p:nvPr/>
          </p:nvSpPr>
          <p:spPr>
            <a:xfrm>
              <a:off x="7998588"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IDDE</a:t>
              </a:r>
              <a:endParaRPr lang="pl-PL" sz="2800" b="1" dirty="0">
                <a:solidFill>
                  <a:srgbClr val="FF0000"/>
                </a:solidFill>
                <a:latin typeface="Arial" panose="020B0604020202020204" pitchFamily="34" charset="0"/>
                <a:cs typeface="Arial" panose="020B0604020202020204" pitchFamily="34" charset="0"/>
              </a:endParaRPr>
            </a:p>
          </p:txBody>
        </p:sp>
        <p:cxnSp>
          <p:nvCxnSpPr>
            <p:cNvPr id="30" name="Łącznik prosty ze strzałką 29"/>
            <p:cNvCxnSpPr/>
            <p:nvPr/>
          </p:nvCxnSpPr>
          <p:spPr>
            <a:xfrm>
              <a:off x="3868920" y="2207941"/>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Łącznik prosty ze strzałką 30"/>
            <p:cNvCxnSpPr/>
            <p:nvPr/>
          </p:nvCxnSpPr>
          <p:spPr>
            <a:xfrm>
              <a:off x="7388988" y="2204223"/>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Prostokąt zaokrąglony 32"/>
            <p:cNvSpPr/>
            <p:nvPr/>
          </p:nvSpPr>
          <p:spPr>
            <a:xfrm>
              <a:off x="5935046" y="4927547"/>
              <a:ext cx="2910467" cy="155149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4" name="Prostokąt zaokrąglony 33"/>
            <p:cNvSpPr/>
            <p:nvPr/>
          </p:nvSpPr>
          <p:spPr>
            <a:xfrm>
              <a:off x="6034853"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ISEDR1</a:t>
              </a:r>
              <a:endParaRPr lang="pl-PL" sz="2800" b="1" dirty="0">
                <a:solidFill>
                  <a:srgbClr val="FF0000"/>
                </a:solidFill>
                <a:latin typeface="Arial" panose="020B0604020202020204" pitchFamily="34" charset="0"/>
                <a:cs typeface="Arial" panose="020B0604020202020204" pitchFamily="34" charset="0"/>
              </a:endParaRPr>
            </a:p>
          </p:txBody>
        </p:sp>
        <p:sp>
          <p:nvSpPr>
            <p:cNvPr id="36" name="Prostokąt zaokrąglony 35"/>
            <p:cNvSpPr/>
            <p:nvPr/>
          </p:nvSpPr>
          <p:spPr>
            <a:xfrm>
              <a:off x="9429577" y="4927546"/>
              <a:ext cx="291046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7" name="Prostokąt zaokrąglony 36"/>
            <p:cNvSpPr/>
            <p:nvPr/>
          </p:nvSpPr>
          <p:spPr>
            <a:xfrm>
              <a:off x="9529385"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ISEDR2</a:t>
              </a:r>
              <a:endParaRPr lang="pl-PL" sz="2800" b="1" dirty="0">
                <a:solidFill>
                  <a:srgbClr val="FF0000"/>
                </a:solidFill>
                <a:latin typeface="Arial" panose="020B0604020202020204" pitchFamily="34" charset="0"/>
                <a:cs typeface="Arial" panose="020B0604020202020204" pitchFamily="34" charset="0"/>
              </a:endParaRPr>
            </a:p>
          </p:txBody>
        </p:sp>
        <p:cxnSp>
          <p:nvCxnSpPr>
            <p:cNvPr id="38" name="Łącznik prosty ze strzałką 37"/>
            <p:cNvCxnSpPr>
              <a:endCxn id="33" idx="0"/>
            </p:cNvCxnSpPr>
            <p:nvPr/>
          </p:nvCxnSpPr>
          <p:spPr>
            <a:xfrm flipH="1">
              <a:off x="7390279" y="3073295"/>
              <a:ext cx="1791345" cy="1854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Łącznik prosty ze strzałką 38"/>
            <p:cNvCxnSpPr>
              <a:endCxn id="36" idx="0"/>
            </p:cNvCxnSpPr>
            <p:nvPr/>
          </p:nvCxnSpPr>
          <p:spPr>
            <a:xfrm>
              <a:off x="9261182" y="3073295"/>
              <a:ext cx="1623629" cy="1854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pole tekstowe 39"/>
            <p:cNvSpPr txBox="1"/>
            <p:nvPr/>
          </p:nvSpPr>
          <p:spPr>
            <a:xfrm>
              <a:off x="10984545" y="3677256"/>
              <a:ext cx="2711000" cy="646331"/>
            </a:xfrm>
            <a:prstGeom prst="rect">
              <a:avLst/>
            </a:prstGeom>
            <a:noFill/>
          </p:spPr>
          <p:txBody>
            <a:bodyPr wrap="none" rtlCol="0">
              <a:spAutoFit/>
            </a:bodyPr>
            <a:lstStyle/>
            <a:p>
              <a:pPr algn="ctr"/>
              <a:r>
                <a:rPr lang="pl-PL" b="1" dirty="0" smtClean="0">
                  <a:solidFill>
                    <a:prstClr val="black"/>
                  </a:solidFill>
                  <a:latin typeface="Arial" panose="020B0604020202020204" pitchFamily="34" charset="0"/>
                  <a:cs typeface="Arial" panose="020B0604020202020204" pitchFamily="34" charset="0"/>
                </a:rPr>
                <a:t>Polecenie wstrzymania</a:t>
              </a:r>
            </a:p>
            <a:p>
              <a:pPr algn="ctr"/>
              <a:r>
                <a:rPr lang="pl-PL" b="1" dirty="0" smtClean="0">
                  <a:solidFill>
                    <a:prstClr val="black"/>
                  </a:solidFill>
                  <a:latin typeface="Arial" panose="020B0604020202020204" pitchFamily="34" charset="0"/>
                  <a:cs typeface="Arial" panose="020B0604020202020204" pitchFamily="34" charset="0"/>
                </a:rPr>
                <a:t>ruchu</a:t>
              </a:r>
              <a:endParaRPr lang="pl-PL" b="1"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855389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 name="pole tekstowe 1"/>
          <p:cNvSpPr txBox="1"/>
          <p:nvPr/>
        </p:nvSpPr>
        <p:spPr>
          <a:xfrm>
            <a:off x="899410" y="5647544"/>
            <a:ext cx="8469443" cy="830997"/>
          </a:xfrm>
          <a:prstGeom prst="rect">
            <a:avLst/>
          </a:prstGeom>
          <a:noFill/>
        </p:spPr>
        <p:txBody>
          <a:bodyPr wrap="square" rtlCol="0">
            <a:spAutoFit/>
          </a:bodyPr>
          <a:lstStyle/>
          <a:p>
            <a:r>
              <a:rPr lang="pl-PL" sz="1200" i="1" dirty="0">
                <a:solidFill>
                  <a:prstClr val="white"/>
                </a:solidFill>
                <a:latin typeface="Arial" panose="020B0604020202020204" pitchFamily="34" charset="0"/>
                <a:cs typeface="Arial" panose="020B0604020202020204" pitchFamily="34" charset="0"/>
              </a:rPr>
              <a:t>Projekt </a:t>
            </a:r>
            <a:r>
              <a:rPr lang="pl-PL" sz="1200" i="1" dirty="0" err="1">
                <a:solidFill>
                  <a:prstClr val="white"/>
                </a:solidFill>
                <a:latin typeface="Arial" panose="020B0604020202020204" pitchFamily="34" charset="0"/>
                <a:cs typeface="Arial" panose="020B0604020202020204" pitchFamily="34" charset="0"/>
              </a:rPr>
              <a:t>POIiŚ</a:t>
            </a:r>
            <a:r>
              <a:rPr lang="pl-PL" sz="1200" i="1" dirty="0">
                <a:solidFill>
                  <a:prstClr val="white"/>
                </a:solidFill>
                <a:latin typeface="Arial" panose="020B0604020202020204" pitchFamily="34" charset="0"/>
                <a:cs typeface="Arial" panose="020B0604020202020204" pitchFamily="34" charset="0"/>
              </a:rPr>
              <a:t> 5.2-14 Kampania społeczna „Bezpieczny przejazd”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jest </a:t>
            </a:r>
            <a:r>
              <a:rPr lang="pl-PL" sz="1200" i="1" dirty="0">
                <a:solidFill>
                  <a:prstClr val="white"/>
                </a:solidFill>
                <a:latin typeface="Arial" panose="020B0604020202020204" pitchFamily="34" charset="0"/>
                <a:cs typeface="Arial" panose="020B0604020202020204" pitchFamily="34" charset="0"/>
              </a:rPr>
              <a:t>współfinansowany przez Unię Europejską </a:t>
            </a:r>
            <a:r>
              <a:rPr lang="pl-PL" sz="1200" i="1" dirty="0" smtClean="0">
                <a:solidFill>
                  <a:prstClr val="white"/>
                </a:solidFill>
                <a:latin typeface="Arial" panose="020B0604020202020204" pitchFamily="34" charset="0"/>
                <a:cs typeface="Arial" panose="020B0604020202020204" pitchFamily="34" charset="0"/>
              </a:rPr>
              <a:t>ze </a:t>
            </a:r>
            <a:r>
              <a:rPr lang="pl-PL" sz="1200" i="1" dirty="0">
                <a:solidFill>
                  <a:prstClr val="white"/>
                </a:solidFill>
                <a:latin typeface="Arial" panose="020B0604020202020204" pitchFamily="34" charset="0"/>
                <a:cs typeface="Arial" panose="020B0604020202020204" pitchFamily="34" charset="0"/>
              </a:rPr>
              <a:t>środków Funduszu Spójności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w </a:t>
            </a:r>
            <a:r>
              <a:rPr lang="pl-PL" sz="1200" i="1" dirty="0">
                <a:solidFill>
                  <a:prstClr val="white"/>
                </a:solidFill>
                <a:latin typeface="Arial" panose="020B0604020202020204" pitchFamily="34" charset="0"/>
                <a:cs typeface="Arial" panose="020B0604020202020204" pitchFamily="34" charset="0"/>
              </a:rPr>
              <a:t>ramach Programu Operacyjnego Infrastruktura i Środowisko.</a:t>
            </a:r>
            <a:endParaRPr lang="pl-PL" sz="1200" dirty="0">
              <a:solidFill>
                <a:prstClr val="white"/>
              </a:solidFill>
              <a:latin typeface="Arial" panose="020B0604020202020204" pitchFamily="34" charset="0"/>
              <a:cs typeface="Arial" panose="020B0604020202020204" pitchFamily="34" charset="0"/>
            </a:endParaRPr>
          </a:p>
          <a:p>
            <a:endParaRPr lang="pl-PL" sz="1200" dirty="0">
              <a:solidFill>
                <a:prstClr val="white"/>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522" y="2923094"/>
            <a:ext cx="11196957" cy="1011812"/>
          </a:xfrm>
          <a:prstGeom prst="rect">
            <a:avLst/>
          </a:prstGeom>
        </p:spPr>
      </p:pic>
      <p:sp>
        <p:nvSpPr>
          <p:cNvPr id="5" name="pole tekstowe 4"/>
          <p:cNvSpPr txBox="1"/>
          <p:nvPr/>
        </p:nvSpPr>
        <p:spPr>
          <a:xfrm>
            <a:off x="899410" y="4530281"/>
            <a:ext cx="3690562" cy="1015663"/>
          </a:xfrm>
          <a:prstGeom prst="rect">
            <a:avLst/>
          </a:prstGeom>
          <a:noFill/>
        </p:spPr>
        <p:txBody>
          <a:bodyPr wrap="none" rtlCol="0">
            <a:spAutoFit/>
          </a:bodyPr>
          <a:lstStyle/>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ŻółtaNaklejkaPLK</a:t>
            </a:r>
            <a:endParaRPr lang="pl-PL" sz="2000" b="1" dirty="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SzlabanNaRyzyko</a:t>
            </a:r>
            <a:endParaRPr lang="pl-PL" sz="2000" b="1" dirty="0" smtClean="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www.bezpieczny-przejazd.pl </a:t>
            </a:r>
            <a:endParaRPr lang="pl-PL" sz="2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042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762000" y="1647825"/>
            <a:ext cx="10515600" cy="4351338"/>
          </a:xfrm>
        </p:spPr>
        <p:txBody>
          <a:bodyPr>
            <a:normAutofit fontScale="85000" lnSpcReduction="20000"/>
          </a:bodyPr>
          <a:lstStyle/>
          <a:p>
            <a:pPr algn="just"/>
            <a:r>
              <a:rPr lang="pl-PL" dirty="0" smtClean="0">
                <a:latin typeface="Arial" panose="020B0604020202020204" pitchFamily="34" charset="0"/>
                <a:cs typeface="Arial" panose="020B0604020202020204" pitchFamily="34" charset="0"/>
              </a:rPr>
              <a:t>Art</a:t>
            </a:r>
            <a:r>
              <a:rPr lang="pl-PL" dirty="0">
                <a:latin typeface="Arial" panose="020B0604020202020204" pitchFamily="34" charset="0"/>
                <a:cs typeface="Arial" panose="020B0604020202020204" pitchFamily="34" charset="0"/>
              </a:rPr>
              <a:t>. 28. pkt </a:t>
            </a:r>
            <a:r>
              <a:rPr lang="pl-PL" dirty="0" smtClean="0">
                <a:latin typeface="Arial" panose="020B0604020202020204" pitchFamily="34" charset="0"/>
                <a:cs typeface="Arial" panose="020B0604020202020204" pitchFamily="34" charset="0"/>
              </a:rPr>
              <a:t>1. Prawa o Ruchu </a:t>
            </a:r>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rogowym: </a:t>
            </a:r>
            <a:r>
              <a:rPr lang="pl-PL"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dirty="0" smtClean="0">
                <a:latin typeface="Arial" panose="020B0604020202020204" pitchFamily="34" charset="0"/>
                <a:cs typeface="Arial" panose="020B0604020202020204" pitchFamily="34" charset="0"/>
              </a:rPr>
              <a:t>.”</a:t>
            </a:r>
          </a:p>
          <a:p>
            <a:pPr marL="0" indent="0" algn="just">
              <a:buNone/>
            </a:pPr>
            <a:endParaRPr lang="pl-PL" dirty="0" smtClean="0">
              <a:latin typeface="Arial" panose="020B0604020202020204" pitchFamily="34" charset="0"/>
              <a:cs typeface="Arial" panose="020B0604020202020204" pitchFamily="34" charset="0"/>
            </a:endParaRPr>
          </a:p>
          <a:p>
            <a:pPr algn="just"/>
            <a:r>
              <a:rPr lang="pl-PL" dirty="0" smtClean="0">
                <a:latin typeface="Arial" panose="020B0604020202020204" pitchFamily="34" charset="0"/>
                <a:cs typeface="Arial" panose="020B0604020202020204" pitchFamily="34" charset="0"/>
              </a:rPr>
              <a:t>Ponadto </a:t>
            </a:r>
            <a:r>
              <a:rPr lang="pl-PL" dirty="0">
                <a:latin typeface="Arial" panose="020B0604020202020204" pitchFamily="34" charset="0"/>
                <a:cs typeface="Arial" panose="020B0604020202020204" pitchFamily="34" charset="0"/>
              </a:rPr>
              <a:t>Art. 28</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pkt 2. Prawa o </a:t>
            </a:r>
            <a:r>
              <a:rPr lang="pl-PL" dirty="0" smtClean="0">
                <a:latin typeface="Arial" panose="020B0604020202020204" pitchFamily="34" charset="0"/>
                <a:cs typeface="Arial" panose="020B0604020202020204" pitchFamily="34" charset="0"/>
              </a:rPr>
              <a:t>Ruchu Drogowym </a:t>
            </a:r>
            <a:r>
              <a:rPr lang="pl-PL" dirty="0">
                <a:latin typeface="Arial" panose="020B0604020202020204" pitchFamily="34" charset="0"/>
                <a:cs typeface="Arial" panose="020B0604020202020204" pitchFamily="34" charset="0"/>
              </a:rPr>
              <a:t>określa</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Podział odpowiedzialności</a:t>
            </a:r>
            <a:endParaRPr lang="pl-PL" dirty="0">
              <a:solidFill>
                <a:schemeClr val="bg1"/>
              </a:solidFill>
              <a:latin typeface="Arial" panose="020B0604020202020204" pitchFamily="34" charset="0"/>
              <a:cs typeface="Arial" panose="020B0604020202020204" pitchFamily="34" charset="0"/>
            </a:endParaRPr>
          </a:p>
        </p:txBody>
      </p:sp>
      <p:sp>
        <p:nvSpPr>
          <p:cNvPr id="55" name="pole tekstowe 54"/>
          <p:cNvSpPr txBox="1"/>
          <p:nvPr/>
        </p:nvSpPr>
        <p:spPr>
          <a:xfrm>
            <a:off x="4285279" y="590806"/>
            <a:ext cx="3852337" cy="646331"/>
          </a:xfrm>
          <a:prstGeom prst="rect">
            <a:avLst/>
          </a:prstGeom>
          <a:noFill/>
        </p:spPr>
        <p:txBody>
          <a:bodyPr wrap="none" rtlCol="0">
            <a:spAutoFit/>
          </a:bodyPr>
          <a:lstStyle/>
          <a:p>
            <a:pPr algn="ctr"/>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kolejowej</a:t>
            </a:r>
            <a:endParaRPr lang="pl-PL" b="1" dirty="0">
              <a:latin typeface="Arial" panose="020B0604020202020204" pitchFamily="34" charset="0"/>
              <a:cs typeface="Arial" panose="020B0604020202020204" pitchFamily="34" charset="0"/>
            </a:endParaRPr>
          </a:p>
        </p:txBody>
      </p:sp>
      <p:sp>
        <p:nvSpPr>
          <p:cNvPr id="7" name="Prostokąt 6"/>
          <p:cNvSpPr/>
          <p:nvPr/>
        </p:nvSpPr>
        <p:spPr>
          <a:xfrm rot="16200000">
            <a:off x="5462588" y="-1647568"/>
            <a:ext cx="2000250" cy="1081087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p>
        </p:txBody>
      </p:sp>
      <p:sp>
        <p:nvSpPr>
          <p:cNvPr id="45" name="Prostokąt 44"/>
          <p:cNvSpPr/>
          <p:nvPr/>
        </p:nvSpPr>
        <p:spPr>
          <a:xfrm rot="16200000">
            <a:off x="2839932" y="1939017"/>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grpSp>
        <p:nvGrpSpPr>
          <p:cNvPr id="5" name="Grupa 4"/>
          <p:cNvGrpSpPr/>
          <p:nvPr/>
        </p:nvGrpSpPr>
        <p:grpSpPr>
          <a:xfrm>
            <a:off x="6348573" y="1305175"/>
            <a:ext cx="971555" cy="4716500"/>
            <a:chOff x="5781410" y="1305175"/>
            <a:chExt cx="971555" cy="4716500"/>
          </a:xfrm>
        </p:grpSpPr>
        <p:sp>
          <p:nvSpPr>
            <p:cNvPr id="24" name="Prostokąt 23"/>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5" name="Prostokąt 24"/>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6" name="Prostokąt 25"/>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39" name="Prostokąt 38"/>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0" name="Prostokąt 39"/>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1" name="Prostokąt 40"/>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19" name="Prostokąt 18"/>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0" name="Prostokąt 19"/>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1" name="Prostokąt 20"/>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2" name="Prostokąt 21"/>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3" name="Prostokąt 22"/>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 name="Prostokąt 5"/>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4" name="Prostokąt 53"/>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7" name="pole tekstowe 56"/>
          <p:cNvSpPr txBox="1"/>
          <p:nvPr/>
        </p:nvSpPr>
        <p:spPr>
          <a:xfrm>
            <a:off x="8323807" y="1621119"/>
            <a:ext cx="3839513" cy="646331"/>
          </a:xfrm>
          <a:prstGeom prst="rect">
            <a:avLst/>
          </a:prstGeom>
          <a:noFill/>
        </p:spPr>
        <p:txBody>
          <a:bodyPr wrap="none" rtlCol="0">
            <a:spAutoFit/>
          </a:bodyPr>
          <a:lstStyle/>
          <a:p>
            <a:pPr algn="r"/>
            <a:r>
              <a:rPr lang="pl-PL" dirty="0" smtClean="0">
                <a:latin typeface="Arial" panose="020B0604020202020204" pitchFamily="34" charset="0"/>
                <a:cs typeface="Arial" panose="020B0604020202020204" pitchFamily="34" charset="0"/>
              </a:rPr>
              <a:t>Obszar odpowiedzialności</a:t>
            </a:r>
          </a:p>
          <a:p>
            <a:pPr algn="r"/>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60" name="Prostokąt 59"/>
          <p:cNvSpPr/>
          <p:nvPr/>
        </p:nvSpPr>
        <p:spPr>
          <a:xfrm rot="16200000">
            <a:off x="2839932" y="2035764"/>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1" name="Prostokąt 60"/>
          <p:cNvSpPr/>
          <p:nvPr/>
        </p:nvSpPr>
        <p:spPr>
          <a:xfrm rot="16200000">
            <a:off x="9754554" y="1653796"/>
            <a:ext cx="45719" cy="418147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3" name="Prostokąt 62"/>
          <p:cNvSpPr/>
          <p:nvPr/>
        </p:nvSpPr>
        <p:spPr>
          <a:xfrm rot="16200000">
            <a:off x="9754554" y="1750543"/>
            <a:ext cx="45719" cy="418147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4" name="pole tekstowe 63"/>
          <p:cNvSpPr txBox="1"/>
          <p:nvPr/>
        </p:nvSpPr>
        <p:spPr>
          <a:xfrm>
            <a:off x="240217" y="1621120"/>
            <a:ext cx="3839513" cy="646331"/>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4" name="Nawias klamrowy zamykający 3"/>
          <p:cNvSpPr/>
          <p:nvPr/>
        </p:nvSpPr>
        <p:spPr>
          <a:xfrm rot="16200000">
            <a:off x="6123144" y="-738990"/>
            <a:ext cx="104773" cy="3983550"/>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pl-PL"/>
          </a:p>
        </p:txBody>
      </p:sp>
      <p:grpSp>
        <p:nvGrpSpPr>
          <p:cNvPr id="80" name="Grupa 79"/>
          <p:cNvGrpSpPr/>
          <p:nvPr/>
        </p:nvGrpSpPr>
        <p:grpSpPr>
          <a:xfrm>
            <a:off x="5014505" y="1305175"/>
            <a:ext cx="971555" cy="4716500"/>
            <a:chOff x="5781410" y="1305175"/>
            <a:chExt cx="971555" cy="4716500"/>
          </a:xfrm>
        </p:grpSpPr>
        <p:sp>
          <p:nvSpPr>
            <p:cNvPr id="81" name="Prostokąt 80"/>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2" name="Prostokąt 81"/>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3" name="Prostokąt 82"/>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4" name="Prostokąt 83"/>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5" name="Prostokąt 84"/>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6" name="Prostokąt 85"/>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7" name="Prostokąt 86"/>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8" name="Prostokąt 87"/>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9" name="Prostokąt 88"/>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0" name="Prostokąt 89"/>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1" name="Prostokąt 90"/>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2" name="Prostokąt 91"/>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93" name="Prostokąt 92"/>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3" name="Prostokąt 52"/>
          <p:cNvSpPr/>
          <p:nvPr/>
        </p:nvSpPr>
        <p:spPr>
          <a:xfrm rot="16200000">
            <a:off x="3817227" y="1671592"/>
            <a:ext cx="4716497" cy="3983655"/>
          </a:xfrm>
          <a:prstGeom prst="rect">
            <a:avLst/>
          </a:prstGeom>
          <a:solidFill>
            <a:schemeClr val="accent2">
              <a:alpha val="23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pl-PL" dirty="0"/>
          </a:p>
        </p:txBody>
      </p:sp>
      <p:cxnSp>
        <p:nvCxnSpPr>
          <p:cNvPr id="94" name="Łącznik prosty ze strzałką 93"/>
          <p:cNvCxnSpPr/>
          <p:nvPr/>
        </p:nvCxnSpPr>
        <p:spPr>
          <a:xfrm>
            <a:off x="4183647"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95" name="Łącznik prosty ze strzałką 94"/>
          <p:cNvCxnSpPr/>
          <p:nvPr/>
        </p:nvCxnSpPr>
        <p:spPr>
          <a:xfrm>
            <a:off x="7189638"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96" name="pole tekstowe 95"/>
          <p:cNvSpPr txBox="1"/>
          <p:nvPr/>
        </p:nvSpPr>
        <p:spPr>
          <a:xfrm>
            <a:off x="4429465" y="5221560"/>
            <a:ext cx="486030" cy="369332"/>
          </a:xfrm>
          <a:prstGeom prst="rect">
            <a:avLst/>
          </a:prstGeom>
          <a:noFill/>
        </p:spPr>
        <p:txBody>
          <a:bodyPr wrap="none" rtlCol="0">
            <a:spAutoFit/>
          </a:bodyPr>
          <a:lstStyle/>
          <a:p>
            <a:r>
              <a:rPr lang="pl-PL" dirty="0" smtClean="0"/>
              <a:t>4m</a:t>
            </a:r>
            <a:endParaRPr lang="pl-PL" dirty="0"/>
          </a:p>
        </p:txBody>
      </p:sp>
      <p:sp>
        <p:nvSpPr>
          <p:cNvPr id="97" name="pole tekstowe 96"/>
          <p:cNvSpPr txBox="1"/>
          <p:nvPr/>
        </p:nvSpPr>
        <p:spPr>
          <a:xfrm>
            <a:off x="7457406" y="5221560"/>
            <a:ext cx="486030" cy="369332"/>
          </a:xfrm>
          <a:prstGeom prst="rect">
            <a:avLst/>
          </a:prstGeom>
          <a:noFill/>
        </p:spPr>
        <p:txBody>
          <a:bodyPr wrap="none" rtlCol="0">
            <a:spAutoFit/>
          </a:bodyPr>
          <a:lstStyle/>
          <a:p>
            <a:r>
              <a:rPr lang="pl-PL" dirty="0" smtClean="0"/>
              <a:t>4m</a:t>
            </a:r>
            <a:endParaRPr lang="pl-PL" dirty="0"/>
          </a:p>
        </p:txBody>
      </p:sp>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Kategorie przejazdów</a:t>
            </a:r>
            <a:endParaRPr lang="pl-PL" dirty="0">
              <a:solidFill>
                <a:schemeClr val="bg1"/>
              </a:solidFill>
              <a:latin typeface="Arial" panose="020B0604020202020204" pitchFamily="34" charset="0"/>
              <a:cs typeface="Arial" panose="020B060402020202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4227" y="1216152"/>
            <a:ext cx="11219272" cy="4745736"/>
          </a:xfrm>
        </p:spPr>
      </p:pic>
    </p:spTree>
    <p:extLst>
      <p:ext uri="{BB962C8B-B14F-4D97-AF65-F5344CB8AC3E}">
        <p14:creationId xmlns:p14="http://schemas.microsoft.com/office/powerpoint/2010/main" val="142719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3338569"/>
            <a:ext cx="6079066"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t>
            </a:r>
            <a:r>
              <a:rPr lang="pl-PL" sz="2000" dirty="0" smtClean="0">
                <a:solidFill>
                  <a:schemeClr val="bg1">
                    <a:lumMod val="50000"/>
                  </a:schemeClr>
                </a:solidFill>
                <a:latin typeface="Arial" panose="020B0604020202020204" pitchFamily="34" charset="0"/>
                <a:cs typeface="Arial" panose="020B0604020202020204" pitchFamily="34" charset="0"/>
              </a:rPr>
              <a:t>a ustawienie i czytelność znaku</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5762</TotalTime>
  <Words>2333</Words>
  <Application>Microsoft Office PowerPoint</Application>
  <PresentationFormat>Panoramiczny</PresentationFormat>
  <Paragraphs>437</Paragraphs>
  <Slides>52</Slides>
  <Notes>0</Notes>
  <HiddenSlides>0</HiddenSlides>
  <MMClips>0</MMClips>
  <ScaleCrop>false</ScaleCrop>
  <HeadingPairs>
    <vt:vector size="8" baseType="variant">
      <vt:variant>
        <vt:lpstr>Używane czcionki</vt:lpstr>
      </vt:variant>
      <vt:variant>
        <vt:i4>7</vt:i4>
      </vt:variant>
      <vt:variant>
        <vt:lpstr>Motyw</vt:lpstr>
      </vt:variant>
      <vt:variant>
        <vt:i4>2</vt:i4>
      </vt:variant>
      <vt:variant>
        <vt:lpstr>Osadzone serwery OLE</vt:lpstr>
      </vt:variant>
      <vt:variant>
        <vt:i4>1</vt:i4>
      </vt:variant>
      <vt:variant>
        <vt:lpstr>Tytuły slajdów</vt:lpstr>
      </vt:variant>
      <vt:variant>
        <vt:i4>52</vt:i4>
      </vt:variant>
    </vt:vector>
  </HeadingPairs>
  <TitlesOfParts>
    <vt:vector size="62" baseType="lpstr">
      <vt:lpstr>Arial</vt:lpstr>
      <vt:lpstr>Calibri</vt:lpstr>
      <vt:lpstr>Calibri Light</vt:lpstr>
      <vt:lpstr>Courier New</vt:lpstr>
      <vt:lpstr>inherit</vt:lpstr>
      <vt:lpstr>Ubuntu</vt:lpstr>
      <vt:lpstr>Wingdings</vt:lpstr>
      <vt:lpstr>Motyw pakietu Office</vt:lpstr>
      <vt:lpstr>1_Motyw pakietu Office</vt:lpstr>
      <vt:lpstr>CorelDRAW</vt:lpstr>
      <vt:lpstr>Prezentacja programu PowerPoint</vt:lpstr>
      <vt:lpstr>Prezentacja programu PowerPoint</vt:lpstr>
      <vt:lpstr>Przejazdy kolejowo-drogowe w Opolu</vt:lpstr>
      <vt:lpstr>Akty prawne</vt:lpstr>
      <vt:lpstr>Przejazd kolejowo-drogowy</vt:lpstr>
      <vt:lpstr>Przejazd kolejowo-drogowy</vt:lpstr>
      <vt:lpstr>Podział odpowiedzialności</vt:lpstr>
      <vt:lpstr>Kategorie przejazdów</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Statystyki</vt:lpstr>
      <vt:lpstr>Statystyki</vt:lpstr>
      <vt:lpstr>Statystyki</vt:lpstr>
      <vt:lpstr>Statystyki</vt:lpstr>
      <vt:lpstr>Statystyki</vt:lpstr>
      <vt:lpstr>Statystyki</vt:lpstr>
      <vt:lpstr>Testy egzaminacyjne</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10 niewłaściwych zachowań kierowców</vt:lpstr>
      <vt:lpstr>Zachowania w grupie kierowców na przejeździe</vt:lpstr>
      <vt:lpstr>Zasada ograniczonego zaufania</vt:lpstr>
      <vt:lpstr>Zasada działania przejazdu kat. B</vt:lpstr>
      <vt:lpstr>Co się dzieje w głowie kierowcy?</vt:lpstr>
      <vt:lpstr>Pożądane zachowania kierowców</vt:lpstr>
      <vt:lpstr>Prezentacja programu PowerPoint</vt:lpstr>
      <vt:lpstr>Po co wdrożyliśmy ten projekt?</vt:lpstr>
      <vt:lpstr>Jak to osiągnęliśmy?</vt:lpstr>
      <vt:lpstr>Sposób znakowania przejazdów kolejowo-drogowych</vt:lpstr>
      <vt:lpstr>Znakowanie przejazdów i przejść w poziomie szyn wyposażonych w rogatki</vt:lpstr>
      <vt:lpstr>Wizualizacja znakowania na przejazdach kat. A i B</vt:lpstr>
      <vt:lpstr>Znakowanie przejazdów i przejść w poziomie szyn niewyposażonych w rogatki</vt:lpstr>
      <vt:lpstr>Wizualizacja znakowania na przejazdach kat. C i D</vt:lpstr>
      <vt:lpstr>Prezentacja programu PowerPoint</vt:lpstr>
      <vt:lpstr>Prezentacja programu PowerPoint</vt:lpstr>
      <vt:lpstr>Uproszczony schemat działania</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Górski Damian</cp:lastModifiedBy>
  <cp:revision>280</cp:revision>
  <dcterms:created xsi:type="dcterms:W3CDTF">2016-07-20T14:01:06Z</dcterms:created>
  <dcterms:modified xsi:type="dcterms:W3CDTF">2018-10-12T12:18:49Z</dcterms:modified>
</cp:coreProperties>
</file>