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73" r:id="rId5"/>
    <p:sldId id="259" r:id="rId6"/>
    <p:sldId id="271" r:id="rId7"/>
    <p:sldId id="274" r:id="rId8"/>
    <p:sldId id="261" r:id="rId9"/>
    <p:sldId id="264" r:id="rId10"/>
    <p:sldId id="265" r:id="rId11"/>
    <p:sldId id="267" r:id="rId12"/>
    <p:sldId id="263" r:id="rId13"/>
    <p:sldId id="268" r:id="rId14"/>
    <p:sldId id="269" r:id="rId15"/>
    <p:sldId id="270" r:id="rId16"/>
    <p:sldId id="272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nopko-Walkowiak Katarzyna" initials="KK" lastIdx="23" clrIdx="0">
    <p:extLst>
      <p:ext uri="{19B8F6BF-5375-455C-9EA6-DF929625EA0E}">
        <p15:presenceInfo xmlns:p15="http://schemas.microsoft.com/office/powerpoint/2012/main" userId="S-1-5-21-114579573-3725427031-314597805-14421" providerId="AD"/>
      </p:ext>
    </p:extLst>
  </p:cmAuthor>
  <p:cmAuthor id="2" name="TERESA" initials="T" lastIdx="17" clrIdx="1">
    <p:extLst>
      <p:ext uri="{19B8F6BF-5375-455C-9EA6-DF929625EA0E}">
        <p15:presenceInfo xmlns:p15="http://schemas.microsoft.com/office/powerpoint/2012/main" userId="TERES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21A"/>
    <a:srgbClr val="FFA81C"/>
    <a:srgbClr val="FF00FF"/>
    <a:srgbClr val="5E68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434" autoAdjust="0"/>
  </p:normalViewPr>
  <p:slideViewPr>
    <p:cSldViewPr snapToGrid="0">
      <p:cViewPr varScale="1">
        <p:scale>
          <a:sx n="87" d="100"/>
          <a:sy n="87" d="100"/>
        </p:scale>
        <p:origin x="6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324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B774F6-E3EA-4A79-9826-5C4773DD6229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8F7E2-1289-47CB-A9F4-EB22893CC9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734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8F7E2-1289-47CB-A9F4-EB22893CC9F9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1121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0258-FA8B-4D19-83F5-FDFDCA7C9B42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F786D-8422-4DF8-B9A0-26369B485D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4135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0258-FA8B-4D19-83F5-FDFDCA7C9B42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F786D-8422-4DF8-B9A0-26369B485D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867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0258-FA8B-4D19-83F5-FDFDCA7C9B42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F786D-8422-4DF8-B9A0-26369B485D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486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0258-FA8B-4D19-83F5-FDFDCA7C9B42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F786D-8422-4DF8-B9A0-26369B485D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6060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0258-FA8B-4D19-83F5-FDFDCA7C9B42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F786D-8422-4DF8-B9A0-26369B485D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7013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0258-FA8B-4D19-83F5-FDFDCA7C9B42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F786D-8422-4DF8-B9A0-26369B485D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5504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0258-FA8B-4D19-83F5-FDFDCA7C9B42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F786D-8422-4DF8-B9A0-26369B485D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800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0258-FA8B-4D19-83F5-FDFDCA7C9B42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F786D-8422-4DF8-B9A0-26369B485D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0665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0258-FA8B-4D19-83F5-FDFDCA7C9B42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F786D-8422-4DF8-B9A0-26369B485D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2469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0258-FA8B-4D19-83F5-FDFDCA7C9B42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F786D-8422-4DF8-B9A0-26369B485D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218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0258-FA8B-4D19-83F5-FDFDCA7C9B42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F786D-8422-4DF8-B9A0-26369B485D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44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50258-FA8B-4D19-83F5-FDFDCA7C9B42}" type="datetimeFigureOut">
              <a:rPr lang="pl-PL" smtClean="0"/>
              <a:t>2017-09-18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F786D-8422-4DF8-B9A0-26369B485D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433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40.tiff"/><Relationship Id="rId7" Type="http://schemas.openxmlformats.org/officeDocument/2006/relationships/image" Target="../media/image38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tiff"/><Relationship Id="rId5" Type="http://schemas.openxmlformats.org/officeDocument/2006/relationships/image" Target="../media/image41.tiff"/><Relationship Id="rId10" Type="http://schemas.openxmlformats.org/officeDocument/2006/relationships/image" Target="../media/image36.tiff"/><Relationship Id="rId4" Type="http://schemas.openxmlformats.org/officeDocument/2006/relationships/image" Target="../media/image16.tiff"/><Relationship Id="rId9" Type="http://schemas.openxmlformats.org/officeDocument/2006/relationships/image" Target="../media/image31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16.tiff"/><Relationship Id="rId7" Type="http://schemas.openxmlformats.org/officeDocument/2006/relationships/image" Target="../media/image4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tiff"/><Relationship Id="rId5" Type="http://schemas.openxmlformats.org/officeDocument/2006/relationships/image" Target="../media/image33.tiff"/><Relationship Id="rId10" Type="http://schemas.openxmlformats.org/officeDocument/2006/relationships/image" Target="../media/image38.tiff"/><Relationship Id="rId4" Type="http://schemas.openxmlformats.org/officeDocument/2006/relationships/image" Target="../media/image42.tiff"/><Relationship Id="rId9" Type="http://schemas.openxmlformats.org/officeDocument/2006/relationships/image" Target="../media/image3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7" Type="http://schemas.openxmlformats.org/officeDocument/2006/relationships/image" Target="../media/image45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tiff"/><Relationship Id="rId5" Type="http://schemas.openxmlformats.org/officeDocument/2006/relationships/image" Target="../media/image29.tiff"/><Relationship Id="rId4" Type="http://schemas.openxmlformats.org/officeDocument/2006/relationships/image" Target="../media/image30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f"/><Relationship Id="rId3" Type="http://schemas.openxmlformats.org/officeDocument/2006/relationships/image" Target="../media/image50.tiff"/><Relationship Id="rId7" Type="http://schemas.openxmlformats.org/officeDocument/2006/relationships/image" Target="../media/image54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51.tiff"/><Relationship Id="rId9" Type="http://schemas.openxmlformats.org/officeDocument/2006/relationships/image" Target="../media/image5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10" Type="http://schemas.openxmlformats.org/officeDocument/2006/relationships/image" Target="../media/image17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13" Type="http://schemas.openxmlformats.org/officeDocument/2006/relationships/image" Target="../media/image11.tiff"/><Relationship Id="rId3" Type="http://schemas.openxmlformats.org/officeDocument/2006/relationships/image" Target="../media/image18.tiff"/><Relationship Id="rId7" Type="http://schemas.openxmlformats.org/officeDocument/2006/relationships/image" Target="../media/image21.tiff"/><Relationship Id="rId12" Type="http://schemas.openxmlformats.org/officeDocument/2006/relationships/image" Target="../media/image25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tiff"/><Relationship Id="rId11" Type="http://schemas.openxmlformats.org/officeDocument/2006/relationships/image" Target="../media/image24.tiff"/><Relationship Id="rId5" Type="http://schemas.openxmlformats.org/officeDocument/2006/relationships/image" Target="../media/image16.tiff"/><Relationship Id="rId10" Type="http://schemas.openxmlformats.org/officeDocument/2006/relationships/image" Target="../media/image23.tiff"/><Relationship Id="rId4" Type="http://schemas.openxmlformats.org/officeDocument/2006/relationships/image" Target="../media/image19.tiff"/><Relationship Id="rId9" Type="http://schemas.openxmlformats.org/officeDocument/2006/relationships/image" Target="../media/image22.tiff"/><Relationship Id="rId1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29.tiff"/><Relationship Id="rId7" Type="http://schemas.openxmlformats.org/officeDocument/2006/relationships/image" Target="../media/image32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tiff"/><Relationship Id="rId11" Type="http://schemas.openxmlformats.org/officeDocument/2006/relationships/image" Target="../media/image36.tiff"/><Relationship Id="rId5" Type="http://schemas.openxmlformats.org/officeDocument/2006/relationships/image" Target="../media/image31.tiff"/><Relationship Id="rId10" Type="http://schemas.openxmlformats.org/officeDocument/2006/relationships/image" Target="../media/image35.tiff"/><Relationship Id="rId4" Type="http://schemas.openxmlformats.org/officeDocument/2006/relationships/image" Target="../media/image30.tiff"/><Relationship Id="rId9" Type="http://schemas.openxmlformats.org/officeDocument/2006/relationships/image" Target="../media/image34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16.tiff"/><Relationship Id="rId7" Type="http://schemas.openxmlformats.org/officeDocument/2006/relationships/image" Target="../media/image3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tiff"/><Relationship Id="rId5" Type="http://schemas.openxmlformats.org/officeDocument/2006/relationships/image" Target="../media/image37.tiff"/><Relationship Id="rId10" Type="http://schemas.openxmlformats.org/officeDocument/2006/relationships/image" Target="../media/image39.tiff"/><Relationship Id="rId4" Type="http://schemas.openxmlformats.org/officeDocument/2006/relationships/image" Target="../media/image20.tiff"/><Relationship Id="rId9" Type="http://schemas.openxmlformats.org/officeDocument/2006/relationships/image" Target="../media/image3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-1218290" y="4260087"/>
            <a:ext cx="65369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 smtClean="0">
                <a:solidFill>
                  <a:schemeClr val="bg1"/>
                </a:solidFill>
                <a:latin typeface="Ubuntu" panose="020B0504030602030204" pitchFamily="34" charset="0"/>
              </a:rPr>
              <a:t>BIAŁYSTOK </a:t>
            </a:r>
            <a:r>
              <a:rPr lang="pl-PL" dirty="0">
                <a:solidFill>
                  <a:schemeClr val="bg1"/>
                </a:solidFill>
                <a:latin typeface="Ubuntu" panose="020B0504030602030204" pitchFamily="34" charset="0"/>
              </a:rPr>
              <a:t>CORAZ BLIŻEJ WARSZAWY</a:t>
            </a:r>
          </a:p>
          <a:p>
            <a:pPr algn="r"/>
            <a:r>
              <a:rPr lang="pl-PL" sz="2400" b="1" dirty="0">
                <a:solidFill>
                  <a:schemeClr val="bg1"/>
                </a:solidFill>
                <a:latin typeface="Ubuntu" panose="020B0504030602030204" pitchFamily="34" charset="0"/>
              </a:rPr>
              <a:t/>
            </a:r>
            <a:br>
              <a:rPr lang="pl-PL" sz="2400" b="1" dirty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pl-PL" sz="1400" b="1" dirty="0">
                <a:solidFill>
                  <a:schemeClr val="bg1"/>
                </a:solidFill>
                <a:latin typeface="Ubuntu" panose="020B0504030602030204" pitchFamily="34" charset="0"/>
              </a:rPr>
              <a:t>Konferencja </a:t>
            </a:r>
            <a:r>
              <a:rPr lang="pl-PL" sz="1400" b="1" dirty="0">
                <a:solidFill>
                  <a:schemeClr val="bg1"/>
                </a:solidFill>
                <a:latin typeface="Ubuntu" panose="020B0504030602030204" pitchFamily="34" charset="0"/>
              </a:rPr>
              <a:t>prasowa</a:t>
            </a:r>
          </a:p>
          <a:p>
            <a:pPr algn="r"/>
            <a:r>
              <a:rPr lang="pl-PL" sz="14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Białystok 19.09.2017 </a:t>
            </a:r>
            <a:r>
              <a:rPr lang="pl-PL" sz="1400" b="1" dirty="0">
                <a:solidFill>
                  <a:schemeClr val="bg1"/>
                </a:solidFill>
                <a:latin typeface="Ubuntu" panose="020B0504030602030204" pitchFamily="34" charset="0"/>
              </a:rPr>
              <a:t>r. </a:t>
            </a:r>
            <a:endParaRPr lang="pl-PL" sz="1400" b="1" dirty="0" smtClean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1" y="471122"/>
            <a:ext cx="1833466" cy="3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"/>
          <a:stretch/>
        </p:blipFill>
        <p:spPr>
          <a:xfrm>
            <a:off x="0" y="281848"/>
            <a:ext cx="11867478" cy="570342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414" y="2136790"/>
            <a:ext cx="3470669" cy="3509738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4896337" y="2362033"/>
            <a:ext cx="5036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smtClean="0">
                <a:solidFill>
                  <a:schemeClr val="bg1"/>
                </a:solidFill>
                <a:latin typeface="Ubuntu" panose="020B0504030602030204" pitchFamily="34" charset="0"/>
              </a:rPr>
              <a:t>Ełk</a:t>
            </a:r>
            <a:endParaRPr lang="pl-PL" sz="2400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4210899" y="3384010"/>
            <a:ext cx="1117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>
                <a:solidFill>
                  <a:srgbClr val="FFA81C"/>
                </a:solidFill>
                <a:latin typeface="Ubuntu" panose="020B0504030602030204" pitchFamily="34" charset="0"/>
              </a:rPr>
              <a:t>Białystok</a:t>
            </a:r>
          </a:p>
        </p:txBody>
      </p:sp>
      <p:sp>
        <p:nvSpPr>
          <p:cNvPr id="8" name="Prostokąt 7"/>
          <p:cNvSpPr/>
          <p:nvPr/>
        </p:nvSpPr>
        <p:spPr>
          <a:xfrm>
            <a:off x="4695247" y="4117642"/>
            <a:ext cx="9156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rgbClr val="FFA81C"/>
                </a:solidFill>
                <a:latin typeface="Ubuntu" panose="020B0504030602030204" pitchFamily="34" charset="0"/>
              </a:rPr>
              <a:t>Czyżew</a:t>
            </a:r>
            <a:endParaRPr lang="pl-PL" sz="2400" b="1" baseline="30000" dirty="0">
              <a:solidFill>
                <a:srgbClr val="FFA81C"/>
              </a:solidFill>
              <a:latin typeface="Ubuntu" panose="020B0504030602030204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963516" y="4192826"/>
            <a:ext cx="10663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Sadowne</a:t>
            </a:r>
            <a:endParaRPr lang="pl-PL" sz="2400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3572817" y="4923451"/>
            <a:ext cx="9140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Tłuszcz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3073114" y="5315367"/>
            <a:ext cx="11689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Warszawa</a:t>
            </a:r>
            <a:endParaRPr lang="pl-PL" sz="2400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715" y="2138559"/>
            <a:ext cx="3561467" cy="774768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715" y="3256869"/>
            <a:ext cx="3561467" cy="774768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8114630" y="2288763"/>
            <a:ext cx="24657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4 </a:t>
            </a:r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stacji </a:t>
            </a:r>
            <a: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i </a:t>
            </a:r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15 </a:t>
            </a:r>
            <a: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przystanków </a:t>
            </a:r>
            <a:endParaRPr lang="pl-PL" sz="2400" baseline="30000" dirty="0" smtClean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  <a:p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osobowych</a:t>
            </a:r>
            <a:endParaRPr lang="pl-PL" sz="2400" baseline="30000" dirty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8114630" y="3409015"/>
            <a:ext cx="2149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8</a:t>
            </a:r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 mostów</a:t>
            </a:r>
            <a:r>
              <a:rPr lang="pl-PL" sz="24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kolejowych</a:t>
            </a:r>
            <a:endParaRPr lang="pl-PL" sz="2400" baseline="30000" dirty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942" y="2127106"/>
            <a:ext cx="795134" cy="79291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942" y="3244305"/>
            <a:ext cx="795528" cy="792480"/>
          </a:xfrm>
          <a:prstGeom prst="rect">
            <a:avLst/>
          </a:prstGeom>
        </p:spPr>
      </p:pic>
      <p:sp>
        <p:nvSpPr>
          <p:cNvPr id="24" name="Prostokąt 23"/>
          <p:cNvSpPr/>
          <p:nvPr/>
        </p:nvSpPr>
        <p:spPr>
          <a:xfrm>
            <a:off x="448675" y="6335348"/>
            <a:ext cx="6096000" cy="2359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Projekt „Prace na linii </a:t>
            </a:r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kolejowej E75 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na odcinku Czyżew – Białystok” </a:t>
            </a:r>
          </a:p>
        </p:txBody>
      </p:sp>
      <p:pic>
        <p:nvPicPr>
          <p:cNvPr id="26" name="Obraz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18" y="518325"/>
            <a:ext cx="6240425" cy="856718"/>
          </a:xfrm>
          <a:prstGeom prst="rect">
            <a:avLst/>
          </a:prstGeom>
        </p:spPr>
      </p:pic>
      <p:sp>
        <p:nvSpPr>
          <p:cNvPr id="27" name="pole tekstowe 26"/>
          <p:cNvSpPr txBox="1"/>
          <p:nvPr/>
        </p:nvSpPr>
        <p:spPr>
          <a:xfrm>
            <a:off x="255858" y="571128"/>
            <a:ext cx="64569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Obecnie trwają prace projektowe dla </a:t>
            </a:r>
            <a:r>
              <a:rPr lang="pl-PL" sz="1400" b="1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odcinka Czyżew </a:t>
            </a:r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– Białystok. </a:t>
            </a:r>
          </a:p>
          <a:p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Ogłoszenie przetargu na wykonanie </a:t>
            </a:r>
            <a:r>
              <a:rPr lang="pl-PL" sz="1400" b="1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robót </a:t>
            </a:r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planowane jest </a:t>
            </a:r>
            <a:r>
              <a:rPr lang="pl-PL" sz="1400" b="1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/>
            </a:r>
            <a:br>
              <a:rPr lang="pl-PL" sz="1400" b="1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</a:br>
            <a:r>
              <a:rPr lang="pl-PL" sz="1400" b="1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w </a:t>
            </a:r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2018 </a:t>
            </a:r>
            <a:r>
              <a:rPr lang="pl-PL" sz="1400" b="1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roku, </a:t>
            </a:r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a prace budowlane </a:t>
            </a:r>
            <a:r>
              <a:rPr lang="pl-PL" sz="1400" b="1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potrwają do </a:t>
            </a:r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2020 roku</a:t>
            </a:r>
            <a:r>
              <a:rPr lang="pl-PL" sz="1400" b="1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. </a:t>
            </a:r>
            <a:endParaRPr lang="pl-PL" sz="1400" b="1" dirty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</p:txBody>
      </p:sp>
      <p:pic>
        <p:nvPicPr>
          <p:cNvPr id="28" name="Obraz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631" y="219364"/>
            <a:ext cx="5002306" cy="1322429"/>
          </a:xfrm>
          <a:prstGeom prst="rect">
            <a:avLst/>
          </a:prstGeom>
        </p:spPr>
      </p:pic>
      <p:sp>
        <p:nvSpPr>
          <p:cNvPr id="29" name="pole tekstowe 28"/>
          <p:cNvSpPr txBox="1"/>
          <p:nvPr/>
        </p:nvSpPr>
        <p:spPr>
          <a:xfrm>
            <a:off x="7135240" y="527691"/>
            <a:ext cx="4460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Planowany zakres modernizacji </a:t>
            </a:r>
            <a:r>
              <a:rPr lang="pl-PL" b="1" dirty="0">
                <a:solidFill>
                  <a:schemeClr val="bg1"/>
                </a:solidFill>
                <a:latin typeface="Ubuntu" panose="020B0504030602030204" pitchFamily="34" charset="0"/>
              </a:rPr>
              <a:t>linii na odcinku Czyżew – Białystok</a:t>
            </a:r>
            <a:endParaRPr lang="pl-PL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32" name="Obraz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553" y="1236110"/>
            <a:ext cx="3141726" cy="715078"/>
          </a:xfrm>
          <a:prstGeom prst="rect">
            <a:avLst/>
          </a:prstGeom>
        </p:spPr>
      </p:pic>
      <p:sp>
        <p:nvSpPr>
          <p:cNvPr id="31" name="Prostokąt 30"/>
          <p:cNvSpPr/>
          <p:nvPr/>
        </p:nvSpPr>
        <p:spPr>
          <a:xfrm>
            <a:off x="7081868" y="1375042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Przebudowa lub budowa:</a:t>
            </a:r>
            <a:endParaRPr lang="pl-PL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808" y="4366933"/>
            <a:ext cx="783069" cy="774768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714" y="4362103"/>
            <a:ext cx="3561467" cy="774768"/>
          </a:xfrm>
          <a:prstGeom prst="rect">
            <a:avLst/>
          </a:prstGeom>
        </p:spPr>
      </p:pic>
      <p:sp>
        <p:nvSpPr>
          <p:cNvPr id="30" name="Prostokąt 29"/>
          <p:cNvSpPr/>
          <p:nvPr/>
        </p:nvSpPr>
        <p:spPr>
          <a:xfrm>
            <a:off x="8143226" y="4518654"/>
            <a:ext cx="3563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1</a:t>
            </a:r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8 </a:t>
            </a:r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przejazdów kolejowo-drogowych</a:t>
            </a:r>
            <a:r>
              <a:rPr lang="pl-PL" sz="24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 </a:t>
            </a:r>
            <a:endParaRPr lang="pl-PL" sz="2400" baseline="30000" dirty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42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847"/>
            <a:ext cx="12192000" cy="5703423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930" y="4161126"/>
            <a:ext cx="3561468" cy="77476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931" y="2015614"/>
            <a:ext cx="3561467" cy="774768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922" y="4133299"/>
            <a:ext cx="791370" cy="785777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764" y="2015614"/>
            <a:ext cx="795528" cy="792480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931" y="3067616"/>
            <a:ext cx="3561467" cy="774768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99" y="3067616"/>
            <a:ext cx="774768" cy="774768"/>
          </a:xfrm>
          <a:prstGeom prst="rect">
            <a:avLst/>
          </a:prstGeom>
        </p:spPr>
      </p:pic>
      <p:sp>
        <p:nvSpPr>
          <p:cNvPr id="19" name="Prostokąt 18"/>
          <p:cNvSpPr/>
          <p:nvPr/>
        </p:nvSpPr>
        <p:spPr>
          <a:xfrm>
            <a:off x="8071812" y="433590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nowego przystanku </a:t>
            </a:r>
            <a: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/>
            </a:r>
            <a:b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</a:br>
            <a: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Białystok </a:t>
            </a:r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Zielone Wzgórza</a:t>
            </a:r>
            <a:endParaRPr lang="pl-PL" sz="2400" baseline="30000" dirty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8071812" y="2213490"/>
            <a:ext cx="23647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4</a:t>
            </a:r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 wiaduktów drogowych</a:t>
            </a:r>
          </a:p>
          <a:p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i 6 kolejowych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8107952" y="3233614"/>
            <a:ext cx="20938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6 przejść pod torami </a:t>
            </a:r>
            <a:endParaRPr lang="pl-PL" sz="2400" baseline="30000" dirty="0" smtClean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  <a:p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i kładki </a:t>
            </a:r>
            <a: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dla pieszych</a:t>
            </a: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438" y="2196291"/>
            <a:ext cx="3470669" cy="3509738"/>
          </a:xfrm>
          <a:prstGeom prst="rect">
            <a:avLst/>
          </a:prstGeom>
        </p:spPr>
      </p:pic>
      <p:sp>
        <p:nvSpPr>
          <p:cNvPr id="24" name="Prostokąt 23"/>
          <p:cNvSpPr/>
          <p:nvPr/>
        </p:nvSpPr>
        <p:spPr>
          <a:xfrm>
            <a:off x="5193361" y="2421534"/>
            <a:ext cx="5036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smtClean="0">
                <a:solidFill>
                  <a:schemeClr val="bg1"/>
                </a:solidFill>
                <a:latin typeface="Ubuntu" panose="020B0504030602030204" pitchFamily="34" charset="0"/>
              </a:rPr>
              <a:t>Ełk</a:t>
            </a:r>
            <a:endParaRPr lang="pl-PL" sz="2400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4507923" y="3443511"/>
            <a:ext cx="1117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>
                <a:solidFill>
                  <a:srgbClr val="FFA81C"/>
                </a:solidFill>
                <a:latin typeface="Ubuntu" panose="020B0504030602030204" pitchFamily="34" charset="0"/>
              </a:rPr>
              <a:t>Białystok</a:t>
            </a:r>
          </a:p>
        </p:txBody>
      </p:sp>
      <p:sp>
        <p:nvSpPr>
          <p:cNvPr id="26" name="Prostokąt 25"/>
          <p:cNvSpPr/>
          <p:nvPr/>
        </p:nvSpPr>
        <p:spPr>
          <a:xfrm>
            <a:off x="4992271" y="4177143"/>
            <a:ext cx="9156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rgbClr val="FFA81C"/>
                </a:solidFill>
                <a:latin typeface="Ubuntu" panose="020B0504030602030204" pitchFamily="34" charset="0"/>
              </a:rPr>
              <a:t>Czyżew</a:t>
            </a:r>
            <a:endParaRPr lang="pl-PL" sz="2400" b="1" baseline="30000" dirty="0">
              <a:solidFill>
                <a:srgbClr val="FFA81C"/>
              </a:solidFill>
              <a:latin typeface="Ubuntu" panose="020B0504030602030204" pitchFamily="34" charset="0"/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3260540" y="4252327"/>
            <a:ext cx="10663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Sadowne</a:t>
            </a:r>
            <a:endParaRPr lang="pl-PL" sz="2400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3869841" y="4982952"/>
            <a:ext cx="9140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Tłuszcz</a:t>
            </a:r>
          </a:p>
        </p:txBody>
      </p:sp>
      <p:sp>
        <p:nvSpPr>
          <p:cNvPr id="29" name="Prostokąt 28"/>
          <p:cNvSpPr/>
          <p:nvPr/>
        </p:nvSpPr>
        <p:spPr>
          <a:xfrm>
            <a:off x="3370138" y="5374868"/>
            <a:ext cx="11689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Warszawa</a:t>
            </a:r>
            <a:endParaRPr lang="pl-PL" sz="2400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30" name="Obraz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631" y="219364"/>
            <a:ext cx="5002306" cy="1322429"/>
          </a:xfrm>
          <a:prstGeom prst="rect">
            <a:avLst/>
          </a:prstGeom>
        </p:spPr>
      </p:pic>
      <p:sp>
        <p:nvSpPr>
          <p:cNvPr id="31" name="pole tekstowe 30"/>
          <p:cNvSpPr txBox="1"/>
          <p:nvPr/>
        </p:nvSpPr>
        <p:spPr>
          <a:xfrm>
            <a:off x="7082075" y="527691"/>
            <a:ext cx="4447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Ubuntu" panose="020B0504030602030204" pitchFamily="34" charset="0"/>
              </a:rPr>
              <a:t>Z</a:t>
            </a:r>
            <a:r>
              <a:rPr lang="pl-PL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akres modernizacji </a:t>
            </a:r>
            <a:r>
              <a:rPr lang="pl-PL" b="1" dirty="0">
                <a:solidFill>
                  <a:schemeClr val="bg1"/>
                </a:solidFill>
                <a:latin typeface="Ubuntu" panose="020B0504030602030204" pitchFamily="34" charset="0"/>
              </a:rPr>
              <a:t>linii na odcinku Czyżew – Białystok</a:t>
            </a:r>
            <a:endParaRPr lang="pl-PL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34" name="Obraz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287" y="1236110"/>
            <a:ext cx="3141726" cy="715078"/>
          </a:xfrm>
          <a:prstGeom prst="rect">
            <a:avLst/>
          </a:prstGeom>
        </p:spPr>
      </p:pic>
      <p:sp>
        <p:nvSpPr>
          <p:cNvPr id="33" name="Prostokąt 32"/>
          <p:cNvSpPr/>
          <p:nvPr/>
        </p:nvSpPr>
        <p:spPr>
          <a:xfrm>
            <a:off x="7081868" y="1375042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Przebudowa lub budowa:</a:t>
            </a:r>
            <a:endParaRPr lang="pl-PL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39" name="Obraz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631" y="4808298"/>
            <a:ext cx="5002306" cy="1322429"/>
          </a:xfrm>
          <a:prstGeom prst="rect">
            <a:avLst/>
          </a:prstGeom>
        </p:spPr>
      </p:pic>
      <p:sp>
        <p:nvSpPr>
          <p:cNvPr id="38" name="pole tekstowe 37"/>
          <p:cNvSpPr txBox="1"/>
          <p:nvPr/>
        </p:nvSpPr>
        <p:spPr>
          <a:xfrm>
            <a:off x="7124607" y="5106249"/>
            <a:ext cx="4408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Koszty kwalifikowalne dla tego projektu wynoszą</a:t>
            </a:r>
            <a:r>
              <a:rPr lang="pl-PL" b="1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pl-PL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ponad 1,6 mld zł</a:t>
            </a:r>
            <a:endParaRPr lang="pl-PL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32" name="Prostokąt 31"/>
          <p:cNvSpPr/>
          <p:nvPr/>
        </p:nvSpPr>
        <p:spPr>
          <a:xfrm>
            <a:off x="448675" y="6335348"/>
            <a:ext cx="6096000" cy="2359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Projekt „Prace na linii </a:t>
            </a:r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kolejowej E75 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na odcinku Czyżew – Białystok” </a:t>
            </a:r>
          </a:p>
        </p:txBody>
      </p:sp>
      <p:pic>
        <p:nvPicPr>
          <p:cNvPr id="37" name="Obraz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18" y="518325"/>
            <a:ext cx="6240425" cy="856718"/>
          </a:xfrm>
          <a:prstGeom prst="rect">
            <a:avLst/>
          </a:prstGeom>
        </p:spPr>
      </p:pic>
      <p:sp>
        <p:nvSpPr>
          <p:cNvPr id="36" name="pole tekstowe 35"/>
          <p:cNvSpPr txBox="1"/>
          <p:nvPr/>
        </p:nvSpPr>
        <p:spPr>
          <a:xfrm>
            <a:off x="255858" y="571128"/>
            <a:ext cx="64569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Obecnie trwają prace projektowe dla </a:t>
            </a:r>
            <a:r>
              <a:rPr lang="pl-PL" sz="1400" b="1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odcinka Czyżew </a:t>
            </a:r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– Białystok. </a:t>
            </a:r>
          </a:p>
          <a:p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Ogłoszenie przetargu na wykonanie </a:t>
            </a:r>
            <a:r>
              <a:rPr lang="pl-PL" sz="1400" b="1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robót </a:t>
            </a:r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planowane jest </a:t>
            </a:r>
            <a:r>
              <a:rPr lang="pl-PL" sz="1400" b="1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/>
            </a:r>
            <a:br>
              <a:rPr lang="pl-PL" sz="1400" b="1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</a:br>
            <a:r>
              <a:rPr lang="pl-PL" sz="1400" b="1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w </a:t>
            </a:r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2018 </a:t>
            </a:r>
            <a:r>
              <a:rPr lang="pl-PL" sz="1400" b="1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roku, </a:t>
            </a:r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a prace budowlane </a:t>
            </a:r>
            <a:r>
              <a:rPr lang="pl-PL" sz="1400" b="1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potrwają do </a:t>
            </a:r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2020 roku</a:t>
            </a:r>
            <a:r>
              <a:rPr lang="pl-PL" sz="1400" b="1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. </a:t>
            </a:r>
            <a:endParaRPr lang="pl-PL" sz="1400" b="1" dirty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95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4255" y="6201703"/>
            <a:ext cx="6096000" cy="8104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Projekt „Prace na linii </a:t>
            </a:r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E75 na odcinku Sadowne – Czyżew wraz z 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robotami </a:t>
            </a:r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pozostałymi 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na odcinku Warszawa </a:t>
            </a:r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Rembertów 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– Sadowne” </a:t>
            </a:r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/>
            </a:r>
            <a:b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/>
            </a:r>
            <a:b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Projekt 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„Prace na linii kolejowej E75 na odcinku Czyżew – Białystok” </a:t>
            </a:r>
          </a:p>
          <a:p>
            <a:endParaRPr lang="pl-PL" sz="1400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176" y="1974649"/>
            <a:ext cx="3561467" cy="774768"/>
          </a:xfrm>
          <a:prstGeom prst="rect">
            <a:avLst/>
          </a:prstGeom>
        </p:spPr>
      </p:pic>
      <p:pic>
        <p:nvPicPr>
          <p:cNvPr id="36" name="Obraz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00" y="502171"/>
            <a:ext cx="4365609" cy="570152"/>
          </a:xfrm>
          <a:prstGeom prst="rect">
            <a:avLst/>
          </a:prstGeom>
        </p:spPr>
      </p:pic>
      <p:sp>
        <p:nvSpPr>
          <p:cNvPr id="35" name="pole tekstowe 34"/>
          <p:cNvSpPr txBox="1"/>
          <p:nvPr/>
        </p:nvSpPr>
        <p:spPr>
          <a:xfrm>
            <a:off x="190958" y="498416"/>
            <a:ext cx="4540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Ruszają prace remontowe na kolejnym odcinku Sadowne – Czyżew.</a:t>
            </a:r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631" y="219364"/>
            <a:ext cx="5002306" cy="1322429"/>
          </a:xfrm>
          <a:prstGeom prst="rect">
            <a:avLst/>
          </a:prstGeom>
        </p:spPr>
      </p:pic>
      <p:sp>
        <p:nvSpPr>
          <p:cNvPr id="28" name="pole tekstowe 27"/>
          <p:cNvSpPr txBox="1"/>
          <p:nvPr/>
        </p:nvSpPr>
        <p:spPr>
          <a:xfrm>
            <a:off x="7135240" y="527691"/>
            <a:ext cx="4429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Ubuntu" panose="020B0504030602030204" pitchFamily="34" charset="0"/>
              </a:rPr>
              <a:t>Z</a:t>
            </a:r>
            <a:r>
              <a:rPr lang="pl-PL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akres modernizacji </a:t>
            </a:r>
            <a:r>
              <a:rPr lang="pl-PL" b="1" dirty="0">
                <a:solidFill>
                  <a:schemeClr val="bg1"/>
                </a:solidFill>
                <a:latin typeface="Ubuntu" panose="020B0504030602030204" pitchFamily="34" charset="0"/>
              </a:rPr>
              <a:t>linii na odcinku Sadowne – Czyżew</a:t>
            </a:r>
            <a:endParaRPr lang="pl-PL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29" name="Obraz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601" y="2123643"/>
            <a:ext cx="3413801" cy="3452230"/>
          </a:xfrm>
          <a:prstGeom prst="rect">
            <a:avLst/>
          </a:prstGeom>
        </p:spPr>
      </p:pic>
      <p:sp>
        <p:nvSpPr>
          <p:cNvPr id="30" name="Prostokąt 29"/>
          <p:cNvSpPr/>
          <p:nvPr/>
        </p:nvSpPr>
        <p:spPr>
          <a:xfrm>
            <a:off x="3995585" y="2362033"/>
            <a:ext cx="5036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smtClean="0">
                <a:solidFill>
                  <a:schemeClr val="bg1"/>
                </a:solidFill>
                <a:latin typeface="Ubuntu" panose="020B0504030602030204" pitchFamily="34" charset="0"/>
              </a:rPr>
              <a:t>Ełk</a:t>
            </a:r>
            <a:endParaRPr lang="pl-PL" sz="2400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31" name="Prostokąt 30"/>
          <p:cNvSpPr/>
          <p:nvPr/>
        </p:nvSpPr>
        <p:spPr>
          <a:xfrm>
            <a:off x="3381635" y="3330073"/>
            <a:ext cx="1117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Białystok</a:t>
            </a:r>
          </a:p>
        </p:txBody>
      </p:sp>
      <p:sp>
        <p:nvSpPr>
          <p:cNvPr id="32" name="Prostokąt 31"/>
          <p:cNvSpPr/>
          <p:nvPr/>
        </p:nvSpPr>
        <p:spPr>
          <a:xfrm>
            <a:off x="3934805" y="4095999"/>
            <a:ext cx="9156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rgbClr val="FFA81C"/>
                </a:solidFill>
                <a:latin typeface="Ubuntu" panose="020B0504030602030204" pitchFamily="34" charset="0"/>
              </a:rPr>
              <a:t>Czyżew</a:t>
            </a:r>
            <a:endParaRPr lang="pl-PL" sz="2400" b="1" baseline="30000" dirty="0">
              <a:solidFill>
                <a:srgbClr val="FFA81C"/>
              </a:solidFill>
              <a:latin typeface="Ubuntu" panose="020B0504030602030204" pitchFamily="34" charset="0"/>
            </a:endParaRPr>
          </a:p>
        </p:txBody>
      </p:sp>
      <p:sp>
        <p:nvSpPr>
          <p:cNvPr id="33" name="Prostokąt 32"/>
          <p:cNvSpPr/>
          <p:nvPr/>
        </p:nvSpPr>
        <p:spPr>
          <a:xfrm>
            <a:off x="2073561" y="4265276"/>
            <a:ext cx="10663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rgbClr val="FFA81C"/>
                </a:solidFill>
                <a:latin typeface="Ubuntu" panose="020B0504030602030204" pitchFamily="34" charset="0"/>
              </a:rPr>
              <a:t>Sadowne</a:t>
            </a:r>
            <a:endParaRPr lang="pl-PL" sz="2400" b="1" baseline="30000" dirty="0">
              <a:solidFill>
                <a:srgbClr val="FFA81C"/>
              </a:solidFill>
              <a:latin typeface="Ubuntu" panose="020B0504030602030204" pitchFamily="34" charset="0"/>
            </a:endParaRPr>
          </a:p>
        </p:txBody>
      </p:sp>
      <p:sp>
        <p:nvSpPr>
          <p:cNvPr id="34" name="Prostokąt 33"/>
          <p:cNvSpPr/>
          <p:nvPr/>
        </p:nvSpPr>
        <p:spPr>
          <a:xfrm>
            <a:off x="2736887" y="4835894"/>
            <a:ext cx="9140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Tłuszcz</a:t>
            </a:r>
          </a:p>
        </p:txBody>
      </p:sp>
      <p:sp>
        <p:nvSpPr>
          <p:cNvPr id="38" name="Prostokąt 37"/>
          <p:cNvSpPr/>
          <p:nvPr/>
        </p:nvSpPr>
        <p:spPr>
          <a:xfrm>
            <a:off x="2286068" y="5315367"/>
            <a:ext cx="11689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Warszawa</a:t>
            </a:r>
            <a:endParaRPr lang="pl-PL" sz="2400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25" name="Obraz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553" y="1236110"/>
            <a:ext cx="3141726" cy="715078"/>
          </a:xfrm>
          <a:prstGeom prst="rect">
            <a:avLst/>
          </a:prstGeom>
        </p:spPr>
      </p:pic>
      <p:sp>
        <p:nvSpPr>
          <p:cNvPr id="24" name="Prostokąt 23"/>
          <p:cNvSpPr/>
          <p:nvPr/>
        </p:nvSpPr>
        <p:spPr>
          <a:xfrm>
            <a:off x="7081868" y="1375042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Przebudowa lub budowa:</a:t>
            </a:r>
            <a:endParaRPr lang="pl-PL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0" r="426" b="3820"/>
          <a:stretch/>
        </p:blipFill>
        <p:spPr>
          <a:xfrm>
            <a:off x="-1" y="232243"/>
            <a:ext cx="12196293" cy="5756433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14" y="-479741"/>
            <a:ext cx="5376268" cy="3663657"/>
          </a:xfrm>
          <a:prstGeom prst="rect">
            <a:avLst/>
          </a:prstGeom>
        </p:spPr>
      </p:pic>
      <p:sp>
        <p:nvSpPr>
          <p:cNvPr id="23" name="pole tekstowe 22"/>
          <p:cNvSpPr txBox="1"/>
          <p:nvPr/>
        </p:nvSpPr>
        <p:spPr>
          <a:xfrm>
            <a:off x="343807" y="534629"/>
            <a:ext cx="44471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W trakcie modernizacji zostanie wymieniona nawierzchnia torów i naprawiona infrastruktura, w tym </a:t>
            </a:r>
            <a:r>
              <a:rPr lang="pl-PL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mosty </a:t>
            </a:r>
            <a:r>
              <a:rPr lang="pl-PL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i wiadukty. Przywrócony zostanie ruch na zamkniętym obecnie odcinku linii nr 36 od Śniadowa do Łap. Zmodernizowane linie umożliwią prowadzenie ruchu pociągów pasażerskich </a:t>
            </a:r>
            <a:endParaRPr lang="pl-PL" b="1" baseline="30000" dirty="0" smtClean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pl-PL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z </a:t>
            </a:r>
            <a:r>
              <a:rPr lang="pl-PL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prędkością do 120 km/h, a co za tym </a:t>
            </a:r>
            <a:r>
              <a:rPr lang="pl-PL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idzie – bardziej </a:t>
            </a:r>
            <a:r>
              <a:rPr lang="pl-PL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komfortowe i szybsze podróże w czasie trwania objazdów </a:t>
            </a:r>
            <a:endParaRPr lang="pl-PL" b="1" baseline="30000" dirty="0" smtClean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pl-PL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i </a:t>
            </a:r>
            <a:r>
              <a:rPr lang="pl-PL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po ich zakończeniu.</a:t>
            </a:r>
          </a:p>
          <a:p>
            <a:endParaRPr lang="pl-PL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39" name="Obraz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3" y="4129616"/>
            <a:ext cx="3909776" cy="1779636"/>
          </a:xfrm>
          <a:prstGeom prst="rect">
            <a:avLst/>
          </a:prstGeom>
        </p:spPr>
      </p:pic>
      <p:sp>
        <p:nvSpPr>
          <p:cNvPr id="40" name="Prostokąt 39"/>
          <p:cNvSpPr/>
          <p:nvPr/>
        </p:nvSpPr>
        <p:spPr>
          <a:xfrm>
            <a:off x="392917" y="4234604"/>
            <a:ext cx="3501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Dodatkowo w ramach Programu Operacyjnego Polska Wschodnia zostaną wykonane nowe perony wraz z niezbędną infrastrukturą. </a:t>
            </a:r>
            <a:endParaRPr lang="pl-PL" b="1" baseline="30000" dirty="0" smtClean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  <a:p>
            <a:r>
              <a:rPr lang="pl-PL" b="1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W </a:t>
            </a:r>
            <a:r>
              <a:rPr lang="pl-PL" b="1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ramach tych środków wykonane zostaną prace na linii kolejowej nr </a:t>
            </a:r>
            <a:r>
              <a:rPr lang="pl-PL" b="1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52 (nieczynna </a:t>
            </a:r>
            <a:r>
              <a:rPr lang="pl-PL" b="1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od 1994 </a:t>
            </a:r>
            <a:r>
              <a:rPr lang="pl-PL" b="1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roku). </a:t>
            </a:r>
            <a:r>
              <a:rPr lang="pl-PL" b="1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Wznowiony </a:t>
            </a:r>
            <a:r>
              <a:rPr lang="pl-PL" b="1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zostanie tam zarówno ruch </a:t>
            </a:r>
            <a:r>
              <a:rPr lang="pl-PL" b="1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pasażerski, </a:t>
            </a:r>
            <a:r>
              <a:rPr lang="pl-PL" b="1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jak i </a:t>
            </a:r>
            <a:r>
              <a:rPr lang="pl-PL" b="1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towarowy, </a:t>
            </a:r>
            <a:r>
              <a:rPr lang="pl-PL" b="1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zwiększając możliwości przewozowe regionu. </a:t>
            </a:r>
          </a:p>
        </p:txBody>
      </p:sp>
    </p:spTree>
    <p:extLst>
      <p:ext uri="{BB962C8B-B14F-4D97-AF65-F5344CB8AC3E}">
        <p14:creationId xmlns:p14="http://schemas.microsoft.com/office/powerpoint/2010/main" val="403432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16512"/>
            <a:ext cx="12191997" cy="5703422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420929" y="240275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baseline="30000" dirty="0">
                <a:solidFill>
                  <a:schemeClr val="bg1"/>
                </a:solidFill>
                <a:latin typeface="Ubuntu Light" panose="020B0604030602030204" pitchFamily="34" charset="0"/>
              </a:rPr>
              <a:t>Planowany </a:t>
            </a:r>
            <a:r>
              <a:rPr lang="pl-PL" sz="1400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tunel </a:t>
            </a:r>
            <a:br>
              <a:rPr lang="pl-PL" sz="1400" baseline="30000" dirty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pl-PL" sz="1400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pod dnem </a:t>
            </a:r>
            <a:r>
              <a:rPr lang="pl-PL" sz="1400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morza 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/>
            </a:r>
            <a:b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pl-PL" sz="1400" baseline="30000" dirty="0">
                <a:solidFill>
                  <a:schemeClr val="bg1"/>
                </a:solidFill>
                <a:latin typeface="Ubuntu Light" panose="020B0604030602030204" pitchFamily="34" charset="0"/>
              </a:rPr>
              <a:t>o długości </a:t>
            </a:r>
          </a:p>
        </p:txBody>
      </p:sp>
      <p:sp>
        <p:nvSpPr>
          <p:cNvPr id="6" name="Prostokąt 5"/>
          <p:cNvSpPr/>
          <p:nvPr/>
        </p:nvSpPr>
        <p:spPr>
          <a:xfrm>
            <a:off x="1479172" y="3068223"/>
            <a:ext cx="955711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92 km</a:t>
            </a:r>
          </a:p>
        </p:txBody>
      </p:sp>
      <p:sp>
        <p:nvSpPr>
          <p:cNvPr id="7" name="Prostokąt 6"/>
          <p:cNvSpPr/>
          <p:nvPr/>
        </p:nvSpPr>
        <p:spPr>
          <a:xfrm>
            <a:off x="6116429" y="1595818"/>
            <a:ext cx="1247775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400" baseline="30000" dirty="0" smtClean="0">
                <a:solidFill>
                  <a:schemeClr val="bg1"/>
                </a:solidFill>
                <a:latin typeface="Ubuntu Light" panose="020B0604030602030204" pitchFamily="34" charset="0"/>
              </a:rPr>
              <a:t>Długość polskiego odcinka: </a:t>
            </a:r>
            <a:endParaRPr lang="pl-PL" sz="1400" baseline="30000" dirty="0">
              <a:solidFill>
                <a:schemeClr val="bg1"/>
              </a:solidFill>
              <a:latin typeface="Ubuntu Light" panose="020B060403060203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6190136" y="2180514"/>
            <a:ext cx="1111203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sz="32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341 km</a:t>
            </a:r>
          </a:p>
        </p:txBody>
      </p:sp>
      <p:sp>
        <p:nvSpPr>
          <p:cNvPr id="9" name="Prostokąt 8"/>
          <p:cNvSpPr/>
          <p:nvPr/>
        </p:nvSpPr>
        <p:spPr>
          <a:xfrm>
            <a:off x="6096001" y="2784900"/>
            <a:ext cx="14097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Warszawa </a:t>
            </a:r>
            <a:br>
              <a:rPr lang="pl-PL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pl-PL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Rembertów </a:t>
            </a:r>
            <a:r>
              <a:rPr lang="pl-PL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/>
            </a:r>
            <a:br>
              <a:rPr lang="pl-PL" b="1" baseline="30000" dirty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pl-PL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– Tłuszcz </a:t>
            </a:r>
          </a:p>
          <a:p>
            <a:r>
              <a:rPr lang="pl-PL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(Sadowne</a:t>
            </a:r>
            <a:r>
              <a:rPr lang="pl-PL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) </a:t>
            </a:r>
          </a:p>
          <a:p>
            <a:endParaRPr lang="pl-PL" sz="1100" baseline="30000" dirty="0" smtClean="0">
              <a:solidFill>
                <a:schemeClr val="bg1"/>
              </a:solidFill>
              <a:latin typeface="Ubuntu Light" panose="020B0604030602030204" pitchFamily="34" charset="0"/>
            </a:endParaRPr>
          </a:p>
          <a:p>
            <a:r>
              <a:rPr lang="pl-PL" sz="1400" baseline="30000" dirty="0">
                <a:solidFill>
                  <a:schemeClr val="bg1"/>
                </a:solidFill>
                <a:latin typeface="Ubuntu Light" panose="020B0604030602030204" pitchFamily="34" charset="0"/>
              </a:rPr>
              <a:t>M</a:t>
            </a:r>
            <a:r>
              <a:rPr lang="pl-PL" sz="1400" baseline="30000" dirty="0" smtClean="0">
                <a:solidFill>
                  <a:schemeClr val="bg1"/>
                </a:solidFill>
                <a:latin typeface="Ubuntu Light" panose="020B0604030602030204" pitchFamily="34" charset="0"/>
              </a:rPr>
              <a:t>odernizacja tego</a:t>
            </a:r>
            <a:r>
              <a:rPr lang="pl-PL" sz="1400" dirty="0" smtClean="0">
                <a:solidFill>
                  <a:schemeClr val="bg1"/>
                </a:solidFill>
                <a:latin typeface="Ubuntu Light" panose="020B0604030602030204" pitchFamily="34" charset="0"/>
              </a:rPr>
              <a:t> </a:t>
            </a:r>
            <a:r>
              <a:rPr lang="pl-PL" sz="1400" baseline="30000" dirty="0" smtClean="0">
                <a:solidFill>
                  <a:schemeClr val="bg1"/>
                </a:solidFill>
                <a:latin typeface="Ubuntu Light" panose="020B0604030602030204" pitchFamily="34" charset="0"/>
              </a:rPr>
              <a:t>odcinka jest na ukończeniu. </a:t>
            </a:r>
            <a:endParaRPr lang="pl-PL" sz="1400" b="1" baseline="30000" dirty="0" smtClean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7516929" y="1356967"/>
            <a:ext cx="15824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Sadowne – Czyżew 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7541784" y="1707467"/>
            <a:ext cx="1188146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baseline="30000" dirty="0" smtClean="0">
                <a:solidFill>
                  <a:schemeClr val="bg1"/>
                </a:solidFill>
                <a:latin typeface="Ubuntu Light" panose="020B0604030602030204" pitchFamily="34" charset="0"/>
              </a:rPr>
              <a:t>Rozpoczęte prace </a:t>
            </a:r>
            <a:endParaRPr lang="pl-PL" sz="1400" baseline="30000" dirty="0" smtClean="0">
              <a:solidFill>
                <a:schemeClr val="bg1"/>
              </a:solidFill>
              <a:latin typeface="Ubuntu Light" panose="020B0604030602030204" pitchFamily="34" charset="0"/>
            </a:endParaRPr>
          </a:p>
          <a:p>
            <a:r>
              <a:rPr lang="pl-PL" sz="1400" baseline="30000" dirty="0">
                <a:solidFill>
                  <a:schemeClr val="bg1"/>
                </a:solidFill>
                <a:latin typeface="Ubuntu Light" panose="020B0604030602030204" pitchFamily="34" charset="0"/>
              </a:rPr>
              <a:t>b</a:t>
            </a:r>
            <a:r>
              <a:rPr lang="pl-PL" sz="1400" baseline="30000" dirty="0" smtClean="0">
                <a:solidFill>
                  <a:schemeClr val="bg1"/>
                </a:solidFill>
                <a:latin typeface="Ubuntu Light" panose="020B0604030602030204" pitchFamily="34" charset="0"/>
              </a:rPr>
              <a:t>udowlane.</a:t>
            </a:r>
            <a:endParaRPr lang="pl-PL" sz="1400" baseline="30000" dirty="0">
              <a:solidFill>
                <a:schemeClr val="bg1"/>
              </a:solidFill>
              <a:latin typeface="Ubuntu Light" panose="020B0604030602030204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0118015" y="1090980"/>
            <a:ext cx="1276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Białystok – Ełk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10037830" y="1359707"/>
            <a:ext cx="1543555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aseline="30000" dirty="0" smtClean="0">
                <a:solidFill>
                  <a:schemeClr val="bg1"/>
                </a:solidFill>
                <a:latin typeface="Ubuntu Light" panose="020B0604030602030204" pitchFamily="34" charset="0"/>
              </a:rPr>
              <a:t>Ogłoszono</a:t>
            </a:r>
            <a:r>
              <a:rPr lang="pl-PL" sz="1400" dirty="0" smtClean="0">
                <a:solidFill>
                  <a:schemeClr val="bg1"/>
                </a:solidFill>
                <a:latin typeface="Ubuntu Light" panose="020B0604030602030204" pitchFamily="34" charset="0"/>
              </a:rPr>
              <a:t> </a:t>
            </a:r>
            <a:r>
              <a:rPr lang="pl-PL" sz="1400" baseline="30000" dirty="0" smtClean="0">
                <a:solidFill>
                  <a:schemeClr val="bg1"/>
                </a:solidFill>
                <a:latin typeface="Ubuntu Light" panose="020B0604030602030204" pitchFamily="34" charset="0"/>
              </a:rPr>
              <a:t>przetarg </a:t>
            </a:r>
            <a:br>
              <a:rPr lang="pl-PL" sz="1400" baseline="30000" dirty="0" smtClean="0">
                <a:solidFill>
                  <a:schemeClr val="bg1"/>
                </a:solidFill>
                <a:latin typeface="Ubuntu Light" panose="020B0604030602030204" pitchFamily="34" charset="0"/>
              </a:rPr>
            </a:br>
            <a:r>
              <a:rPr lang="pl-PL" sz="1400" baseline="30000" dirty="0" smtClean="0">
                <a:solidFill>
                  <a:schemeClr val="bg1"/>
                </a:solidFill>
                <a:latin typeface="Ubuntu Light" panose="020B0604030602030204" pitchFamily="34" charset="0"/>
              </a:rPr>
              <a:t>na </a:t>
            </a:r>
            <a:r>
              <a:rPr lang="pl-PL" sz="1400" baseline="30000" dirty="0">
                <a:solidFill>
                  <a:schemeClr val="bg1"/>
                </a:solidFill>
                <a:latin typeface="Ubuntu Light" panose="020B0604030602030204" pitchFamily="34" charset="0"/>
              </a:rPr>
              <a:t>zaprojektowanie </a:t>
            </a:r>
            <a:r>
              <a:rPr lang="pl-PL" sz="1400" baseline="30000" dirty="0" smtClean="0">
                <a:solidFill>
                  <a:schemeClr val="bg1"/>
                </a:solidFill>
                <a:latin typeface="Ubuntu Light" panose="020B0604030602030204" pitchFamily="34" charset="0"/>
              </a:rPr>
              <a:t/>
            </a:r>
            <a:br>
              <a:rPr lang="pl-PL" sz="1400" baseline="30000" dirty="0" smtClean="0">
                <a:solidFill>
                  <a:schemeClr val="bg1"/>
                </a:solidFill>
                <a:latin typeface="Ubuntu Light" panose="020B0604030602030204" pitchFamily="34" charset="0"/>
              </a:rPr>
            </a:br>
            <a:r>
              <a:rPr lang="pl-PL" sz="1400" baseline="30000" dirty="0" smtClean="0">
                <a:solidFill>
                  <a:schemeClr val="bg1"/>
                </a:solidFill>
                <a:latin typeface="Ubuntu Light" panose="020B0604030602030204" pitchFamily="34" charset="0"/>
              </a:rPr>
              <a:t>prac </a:t>
            </a:r>
            <a:r>
              <a:rPr lang="pl-PL" sz="1400" baseline="30000" dirty="0" smtClean="0">
                <a:solidFill>
                  <a:schemeClr val="bg1"/>
                </a:solidFill>
                <a:latin typeface="Ubuntu Light" panose="020B0604030602030204" pitchFamily="34" charset="0"/>
              </a:rPr>
              <a:t>modernizacyjnych.</a:t>
            </a:r>
            <a:endParaRPr lang="pl-PL" sz="1400" baseline="30000" dirty="0">
              <a:solidFill>
                <a:schemeClr val="bg1"/>
              </a:solidFill>
              <a:latin typeface="Ubuntu Light" panose="020B0604030602030204" pitchFamily="34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9746827" y="3851660"/>
            <a:ext cx="16225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Czyżew – Białystok </a:t>
            </a:r>
            <a:endParaRPr lang="pl-PL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457004" y="2943601"/>
            <a:ext cx="1030778" cy="4466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6170982" y="2039943"/>
            <a:ext cx="1138670" cy="4720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/>
          <p:cNvSpPr/>
          <p:nvPr/>
        </p:nvSpPr>
        <p:spPr>
          <a:xfrm>
            <a:off x="7567238" y="1269085"/>
            <a:ext cx="1443757" cy="3371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/>
        </p:nvSpPr>
        <p:spPr>
          <a:xfrm>
            <a:off x="6024033" y="2741713"/>
            <a:ext cx="1202228" cy="826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/>
          <p:cNvSpPr/>
          <p:nvPr/>
        </p:nvSpPr>
        <p:spPr>
          <a:xfrm>
            <a:off x="10085949" y="1011850"/>
            <a:ext cx="1327425" cy="3348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/>
          <p:cNvSpPr/>
          <p:nvPr/>
        </p:nvSpPr>
        <p:spPr>
          <a:xfrm>
            <a:off x="9782348" y="3748519"/>
            <a:ext cx="1485991" cy="3348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/>
          <p:cNvSpPr/>
          <p:nvPr/>
        </p:nvSpPr>
        <p:spPr>
          <a:xfrm>
            <a:off x="903316" y="4327810"/>
            <a:ext cx="6345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aseline="-25000" dirty="0" smtClean="0">
                <a:solidFill>
                  <a:schemeClr val="bg1"/>
                </a:solidFill>
                <a:latin typeface="Ubuntu" panose="020B0504030602030204" pitchFamily="34" charset="0"/>
              </a:rPr>
              <a:t>BERLIN</a:t>
            </a:r>
            <a:endParaRPr lang="pl-PL" sz="1200" baseline="-25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7488897" y="4683685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75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- </a:t>
            </a:r>
            <a:r>
              <a:rPr lang="pl-PL" sz="750" b="1" dirty="0">
                <a:solidFill>
                  <a:schemeClr val="bg1"/>
                </a:solidFill>
                <a:latin typeface="Ubuntu" panose="020B0504030602030204" pitchFamily="34" charset="0"/>
              </a:rPr>
              <a:t>s</a:t>
            </a:r>
            <a:r>
              <a:rPr lang="pl-PL" sz="75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tacja węzłowa</a:t>
            </a:r>
            <a:r>
              <a:rPr lang="pl-PL" dirty="0" smtClean="0">
                <a:solidFill>
                  <a:srgbClr val="000000"/>
                </a:solidFill>
                <a:latin typeface="Tahoma" panose="020B0604030504040204" pitchFamily="34" charset="0"/>
              </a:rPr>
              <a:t>  </a:t>
            </a:r>
            <a:endParaRPr lang="pl-PL" dirty="0"/>
          </a:p>
        </p:txBody>
      </p:sp>
      <p:sp>
        <p:nvSpPr>
          <p:cNvPr id="27" name="Prostokąt 26"/>
          <p:cNvSpPr/>
          <p:nvPr/>
        </p:nvSpPr>
        <p:spPr>
          <a:xfrm>
            <a:off x="9790611" y="4168325"/>
            <a:ext cx="1543555" cy="1241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aseline="30000" dirty="0" smtClean="0">
                <a:solidFill>
                  <a:schemeClr val="bg1"/>
                </a:solidFill>
                <a:latin typeface="Ubuntu Light" panose="020B0604030602030204" pitchFamily="34" charset="0"/>
              </a:rPr>
              <a:t>Trwają </a:t>
            </a:r>
            <a:r>
              <a:rPr lang="pl-PL" sz="1400" baseline="30000" dirty="0">
                <a:solidFill>
                  <a:schemeClr val="bg1"/>
                </a:solidFill>
                <a:latin typeface="Ubuntu Light" panose="020B0604030602030204" pitchFamily="34" charset="0"/>
              </a:rPr>
              <a:t>prace nad projektem modernizacji odcinka. W 2018 roku planowane jest ogłoszenie przetargu na wykonanie przebudowy.</a:t>
            </a:r>
          </a:p>
          <a:p>
            <a:endParaRPr lang="pl-PL" sz="1400" baseline="30000" dirty="0">
              <a:solidFill>
                <a:schemeClr val="bg1"/>
              </a:solidFill>
              <a:latin typeface="Ubuntu Light" panose="020B0604030602030204" pitchFamily="34" charset="0"/>
            </a:endParaRPr>
          </a:p>
          <a:p>
            <a:endParaRPr lang="pl-PL" sz="1400" baseline="30000" dirty="0">
              <a:solidFill>
                <a:schemeClr val="bg1"/>
              </a:solidFill>
              <a:latin typeface="Ubuntu Light" panose="020B06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2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/>
          <a:stretch/>
        </p:blipFill>
        <p:spPr>
          <a:xfrm>
            <a:off x="0" y="280635"/>
            <a:ext cx="11163300" cy="5703423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4115959" y="2459694"/>
            <a:ext cx="5036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rgbClr val="FFA81C"/>
                </a:solidFill>
                <a:latin typeface="Ubuntu" panose="020B0504030602030204" pitchFamily="34" charset="0"/>
              </a:rPr>
              <a:t>Ełk</a:t>
            </a:r>
            <a:endParaRPr lang="pl-PL" sz="2400" b="1" baseline="30000" dirty="0">
              <a:solidFill>
                <a:srgbClr val="FFA81C"/>
              </a:solidFill>
              <a:latin typeface="Ubuntu" panose="020B0504030602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430521" y="3481671"/>
            <a:ext cx="1117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>
                <a:solidFill>
                  <a:srgbClr val="FFA81C"/>
                </a:solidFill>
                <a:latin typeface="Ubuntu" panose="020B0504030602030204" pitchFamily="34" charset="0"/>
              </a:rPr>
              <a:t>Białystok</a:t>
            </a:r>
          </a:p>
        </p:txBody>
      </p:sp>
      <p:sp>
        <p:nvSpPr>
          <p:cNvPr id="7" name="Prostokąt 6"/>
          <p:cNvSpPr/>
          <p:nvPr/>
        </p:nvSpPr>
        <p:spPr>
          <a:xfrm>
            <a:off x="4098417" y="4121210"/>
            <a:ext cx="9156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Czyżew</a:t>
            </a:r>
            <a:endParaRPr lang="pl-PL" sz="2400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2183138" y="4290487"/>
            <a:ext cx="10663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Sadowne</a:t>
            </a:r>
            <a:endParaRPr lang="pl-PL" sz="2400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984116" y="4948935"/>
            <a:ext cx="9140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Tłuszcz</a:t>
            </a:r>
          </a:p>
        </p:txBody>
      </p:sp>
      <p:sp>
        <p:nvSpPr>
          <p:cNvPr id="10" name="Prostokąt 9"/>
          <p:cNvSpPr/>
          <p:nvPr/>
        </p:nvSpPr>
        <p:spPr>
          <a:xfrm>
            <a:off x="2406442" y="5413028"/>
            <a:ext cx="23583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Warszawa</a:t>
            </a:r>
            <a:r>
              <a:rPr lang="pl-PL" sz="2400" b="1" baseline="30000" dirty="0">
                <a:solidFill>
                  <a:srgbClr val="F9A21A"/>
                </a:solidFill>
                <a:latin typeface="Ubuntu" panose="020B0504030602030204" pitchFamily="34" charset="0"/>
              </a:rPr>
              <a:t> </a:t>
            </a:r>
            <a:r>
              <a:rPr lang="pl-PL" sz="2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Rembertów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24" y="2327307"/>
            <a:ext cx="3270615" cy="3307433"/>
          </a:xfrm>
          <a:prstGeom prst="rect">
            <a:avLst/>
          </a:prstGeom>
        </p:spPr>
      </p:pic>
      <p:cxnSp>
        <p:nvCxnSpPr>
          <p:cNvPr id="11" name="Łącznik prosty 10"/>
          <p:cNvCxnSpPr/>
          <p:nvPr/>
        </p:nvCxnSpPr>
        <p:spPr>
          <a:xfrm flipV="1">
            <a:off x="4115959" y="2215166"/>
            <a:ext cx="314373" cy="306765"/>
          </a:xfrm>
          <a:prstGeom prst="line">
            <a:avLst/>
          </a:prstGeom>
          <a:ln w="28575">
            <a:solidFill>
              <a:srgbClr val="F9A2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ipsa 16"/>
          <p:cNvSpPr/>
          <p:nvPr/>
        </p:nvSpPr>
        <p:spPr>
          <a:xfrm>
            <a:off x="4418510" y="2079378"/>
            <a:ext cx="152397" cy="152397"/>
          </a:xfrm>
          <a:prstGeom prst="ellipse">
            <a:avLst/>
          </a:prstGeom>
          <a:noFill/>
          <a:ln w="28575">
            <a:solidFill>
              <a:srgbClr val="FFA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ole tekstowe 17"/>
          <p:cNvSpPr txBox="1"/>
          <p:nvPr/>
        </p:nvSpPr>
        <p:spPr>
          <a:xfrm>
            <a:off x="3339564" y="1976423"/>
            <a:ext cx="1299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9A21A"/>
                </a:solidFill>
              </a:rPr>
              <a:t> </a:t>
            </a:r>
            <a:r>
              <a:rPr lang="pl-PL" sz="1600" b="1" dirty="0" smtClean="0">
                <a:solidFill>
                  <a:srgbClr val="F9A21A"/>
                </a:solidFill>
                <a:latin typeface="Ubuntu" panose="020B0504030602030204" pitchFamily="34" charset="0"/>
              </a:rPr>
              <a:t>Trakiszki</a:t>
            </a:r>
            <a:endParaRPr lang="pl-PL" sz="1600" b="1" dirty="0">
              <a:solidFill>
                <a:srgbClr val="F9A21A"/>
              </a:solidFill>
              <a:latin typeface="Ubuntu" panose="020B0504030602030204" pitchFamily="34" charset="0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228" y="996767"/>
            <a:ext cx="4840224" cy="4585538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6933482" y="1356350"/>
            <a:ext cx="4304543" cy="4057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Ubuntu" panose="020B0504030602030204" pitchFamily="34" charset="0"/>
              </a:rPr>
              <a:t>Białystok </a:t>
            </a:r>
            <a:r>
              <a:rPr lang="pl-PL" sz="24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– Ełk – Trakiszki</a:t>
            </a:r>
          </a:p>
          <a:p>
            <a:endParaRPr lang="pl-PL" sz="2400" b="1" dirty="0" smtClean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endParaRPr lang="pl-PL" sz="1600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lvl="0"/>
            <a:r>
              <a:rPr lang="pl-PL" sz="1400" b="1" dirty="0">
                <a:solidFill>
                  <a:prstClr val="white"/>
                </a:solidFill>
                <a:latin typeface="Ubuntu" panose="020B0504030602030204" pitchFamily="34" charset="0"/>
              </a:rPr>
              <a:t>Projekt „Prace na linii E75 na odcinku Białystok – Suwałki – Trakiszki (granica państwa), etap I odcinek Białystok – Ełk”</a:t>
            </a:r>
          </a:p>
          <a:p>
            <a:pPr lvl="0"/>
            <a:r>
              <a:rPr lang="pl-PL" sz="1400" b="1" dirty="0">
                <a:solidFill>
                  <a:prstClr val="white"/>
                </a:solidFill>
                <a:latin typeface="Ubuntu" panose="020B0504030602030204" pitchFamily="34" charset="0"/>
              </a:rPr>
              <a:t>W czerwcu br. ogłoszono postępowanie przetargowe na opracowanie dokumentacji projektowej wraz z pełnieniem nadzoru autorskiego</a:t>
            </a:r>
            <a:r>
              <a:rPr lang="pl-PL" sz="1600" b="1" dirty="0">
                <a:solidFill>
                  <a:prstClr val="white"/>
                </a:solidFill>
                <a:latin typeface="Ubuntu" panose="020B0504030602030204" pitchFamily="34" charset="0"/>
              </a:rPr>
              <a:t>.</a:t>
            </a:r>
          </a:p>
          <a:p>
            <a:pPr lvl="0"/>
            <a:endParaRPr lang="pl-PL" sz="1100" dirty="0">
              <a:solidFill>
                <a:prstClr val="black"/>
              </a:solidFill>
              <a:latin typeface="Ubuntu" panose="020B0504030602030204" pitchFamily="34" charset="0"/>
            </a:endParaRPr>
          </a:p>
          <a:p>
            <a:pPr lvl="0"/>
            <a:r>
              <a:rPr lang="pl-PL" sz="1400" b="1" dirty="0">
                <a:solidFill>
                  <a:prstClr val="white"/>
                </a:solidFill>
                <a:latin typeface="Ubuntu" panose="020B0504030602030204" pitchFamily="34" charset="0"/>
              </a:rPr>
              <a:t>Projekt „Prace na linii E75 na odcinku Białystok – Suwałki – Trakiszki (granica państwa), etap II odcinek Ełk – Trakiszki (granica państwa)”</a:t>
            </a:r>
          </a:p>
          <a:p>
            <a:pPr lvl="0"/>
            <a:r>
              <a:rPr lang="pl-PL" sz="1400" b="1" dirty="0">
                <a:solidFill>
                  <a:prstClr val="white"/>
                </a:solidFill>
                <a:latin typeface="Ubuntu" panose="020B0504030602030204" pitchFamily="34" charset="0"/>
              </a:rPr>
              <a:t>W lipcu br. ogłoszono postępowanie przetargowe na wybór wykonawcy dokumentacji przedprojektowej.</a:t>
            </a:r>
          </a:p>
          <a:p>
            <a:endParaRPr lang="pl-PL" sz="3200" dirty="0"/>
          </a:p>
        </p:txBody>
      </p:sp>
      <p:sp>
        <p:nvSpPr>
          <p:cNvPr id="20" name="Prostokąt 19"/>
          <p:cNvSpPr/>
          <p:nvPr/>
        </p:nvSpPr>
        <p:spPr>
          <a:xfrm>
            <a:off x="6848475" y="1238250"/>
            <a:ext cx="4229100" cy="7077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105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30741" y="1712068"/>
            <a:ext cx="61673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Projekt „PRACE NA LINII E75 NA ODCINKU CZYŻEW – BIAŁYSTOK” jest współfinansowany przez Unię Europejską z Instrumentu „Łącząc Europę”.</a:t>
            </a:r>
          </a:p>
          <a:p>
            <a:endParaRPr lang="pl-PL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pl-PL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Projekt „PRACE NA LINII E75 NA ODCINKU SADOWNE – CZYŻEW WRAZ Z ROBOTAMI POZOSTAŁYMI NA ODCINKU WARSZAWA REMBERTÓW – SADOWNE” jest współfinansowany przez Unię Europejską z Instrumentu „Łącząc Europę”.</a:t>
            </a:r>
          </a:p>
          <a:p>
            <a:endParaRPr lang="pl-PL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pl-PL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Wyłączną odpowiedzialność za treść publikacji ponosi jej autor. Unia Europejska </a:t>
            </a:r>
            <a:r>
              <a:rPr lang="pl-PL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/>
            </a:r>
            <a:br>
              <a:rPr lang="pl-PL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pl-PL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nie </a:t>
            </a:r>
            <a:r>
              <a:rPr lang="pl-PL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odpowiada za ewentualne wykorzystanie informacji zawartych w tej publikacji.</a:t>
            </a:r>
            <a:endParaRPr lang="pl-PL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468"/>
            <a:ext cx="12325350" cy="576580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881149" y="712299"/>
            <a:ext cx="33794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Co zyskamy?</a:t>
            </a:r>
          </a:p>
        </p:txBody>
      </p:sp>
      <p:sp>
        <p:nvSpPr>
          <p:cNvPr id="6" name="Prostokąt 5"/>
          <p:cNvSpPr/>
          <p:nvPr/>
        </p:nvSpPr>
        <p:spPr>
          <a:xfrm>
            <a:off x="1671044" y="1593715"/>
            <a:ext cx="282908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Zwiększenie prędkości pociągów </a:t>
            </a:r>
            <a:endParaRPr lang="pl-PL" sz="2000" baseline="30000" dirty="0" smtClean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pl-PL" sz="2000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pasażerskich </a:t>
            </a:r>
            <a:r>
              <a:rPr lang="pl-PL" sz="2000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do 160 km/h</a:t>
            </a:r>
          </a:p>
        </p:txBody>
      </p:sp>
      <p:sp>
        <p:nvSpPr>
          <p:cNvPr id="7" name="Prostokąt 6"/>
          <p:cNvSpPr/>
          <p:nvPr/>
        </p:nvSpPr>
        <p:spPr>
          <a:xfrm>
            <a:off x="1671043" y="2288444"/>
            <a:ext cx="3757167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Skrócenie czasu przejazdu na odcinku </a:t>
            </a:r>
            <a:endParaRPr lang="pl-PL" sz="2000" baseline="30000" dirty="0" smtClean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pl-PL" sz="2000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Warszawa </a:t>
            </a:r>
            <a:r>
              <a:rPr lang="pl-PL" sz="2000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– Białystok do niespełna 2 godzin</a:t>
            </a:r>
          </a:p>
        </p:txBody>
      </p:sp>
      <p:sp>
        <p:nvSpPr>
          <p:cNvPr id="8" name="Prostokąt 7"/>
          <p:cNvSpPr/>
          <p:nvPr/>
        </p:nvSpPr>
        <p:spPr>
          <a:xfrm>
            <a:off x="1671043" y="2990084"/>
            <a:ext cx="3177613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Zwiększenie przepustowości </a:t>
            </a:r>
            <a:endParaRPr lang="pl-PL" sz="2000" baseline="30000" dirty="0" smtClean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pl-PL" sz="2000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dla </a:t>
            </a:r>
            <a:r>
              <a:rPr lang="pl-PL" sz="2000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ruchu pasażerskiego i towarowego</a:t>
            </a:r>
          </a:p>
        </p:txBody>
      </p:sp>
      <p:sp>
        <p:nvSpPr>
          <p:cNvPr id="9" name="Prostokąt 8"/>
          <p:cNvSpPr/>
          <p:nvPr/>
        </p:nvSpPr>
        <p:spPr>
          <a:xfrm>
            <a:off x="1671043" y="3691725"/>
            <a:ext cx="4692697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Nowe </a:t>
            </a:r>
            <a:r>
              <a:rPr lang="pl-PL" sz="2000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możliwości rozwoju </a:t>
            </a:r>
            <a:endParaRPr lang="pl-PL" sz="2000" baseline="30000" dirty="0" smtClean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pl-PL" sz="2000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dla </a:t>
            </a:r>
            <a:r>
              <a:rPr lang="pl-PL" sz="2000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Podlasia i Mazowsza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0" y="1452394"/>
            <a:ext cx="604351" cy="271701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0" y="4278349"/>
            <a:ext cx="604351" cy="6090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64" y="5030661"/>
            <a:ext cx="616098" cy="620838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1671042" y="4489046"/>
            <a:ext cx="4692697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Mniej </a:t>
            </a:r>
            <a:r>
              <a:rPr lang="pl-PL" sz="2000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hałasu i wibracji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1671042" y="5148797"/>
            <a:ext cx="4692697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S</a:t>
            </a:r>
            <a:r>
              <a:rPr lang="pl-PL" sz="2000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wobodna </a:t>
            </a:r>
            <a:r>
              <a:rPr lang="pl-PL" sz="2000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migracja zwierząt </a:t>
            </a:r>
            <a:endParaRPr lang="pl-PL" sz="2000" baseline="30000" dirty="0" smtClean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pl-PL" sz="2000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dzięki </a:t>
            </a:r>
            <a:r>
              <a:rPr lang="pl-PL" sz="2000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bezpiecznym przejściom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95" y="2848177"/>
            <a:ext cx="612836" cy="61755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11" y="3567045"/>
            <a:ext cx="610917" cy="615616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11" y="4335853"/>
            <a:ext cx="599292" cy="603902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10" y="5037042"/>
            <a:ext cx="612293" cy="614457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5958403" y="3624837"/>
            <a:ext cx="3914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Zwiększenie bezpieczeństwa </a:t>
            </a:r>
          </a:p>
          <a:p>
            <a:r>
              <a:rPr lang="pl-PL" sz="2000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ruchu kolejowego, drogowego </a:t>
            </a:r>
          </a:p>
          <a:p>
            <a:r>
              <a:rPr lang="pl-PL" sz="2000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i pieszych</a:t>
            </a:r>
            <a:endParaRPr lang="pl-PL" sz="2000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5970028" y="4455395"/>
            <a:ext cx="3282256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Zwiększenie prędkości pociągów </a:t>
            </a:r>
            <a:endParaRPr lang="pl-PL" sz="2000" baseline="30000" dirty="0" smtClean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pl-PL" sz="2000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towarowych </a:t>
            </a:r>
            <a:r>
              <a:rPr lang="pl-PL" sz="2000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do </a:t>
            </a:r>
            <a:r>
              <a:rPr lang="pl-PL" sz="2000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120 </a:t>
            </a:r>
            <a:r>
              <a:rPr lang="pl-PL" sz="2000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km/h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5982060" y="5064070"/>
            <a:ext cx="3914683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Likwidacja tzw. wąskiego</a:t>
            </a:r>
            <a:r>
              <a:rPr lang="pl-PL" sz="2000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</a:p>
          <a:p>
            <a:r>
              <a:rPr lang="pl-PL" sz="2000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g</a:t>
            </a:r>
            <a:r>
              <a:rPr lang="pl-PL" sz="2000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ardła na rzece Bug</a:t>
            </a:r>
            <a:endParaRPr lang="pl-PL" sz="2000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4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/>
          <a:stretch/>
        </p:blipFill>
        <p:spPr>
          <a:xfrm>
            <a:off x="0" y="263524"/>
            <a:ext cx="12192000" cy="6594475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4262922"/>
            <a:ext cx="3543300" cy="145635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464700"/>
            <a:ext cx="3390900" cy="709154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447675" y="1761721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aseline="30000" dirty="0">
                <a:solidFill>
                  <a:schemeClr val="bg1"/>
                </a:solidFill>
                <a:latin typeface="Ubuntu Light" panose="020B0604030602030204" pitchFamily="34" charset="0"/>
              </a:rPr>
              <a:t>Projekt „PRACE </a:t>
            </a:r>
            <a:r>
              <a:rPr lang="pl-PL" baseline="30000" dirty="0" smtClean="0">
                <a:solidFill>
                  <a:schemeClr val="bg1"/>
                </a:solidFill>
                <a:latin typeface="Ubuntu Light" panose="020B0604030602030204" pitchFamily="34" charset="0"/>
              </a:rPr>
              <a:t>NA </a:t>
            </a:r>
            <a:r>
              <a:rPr lang="pl-PL" baseline="30000" dirty="0">
                <a:solidFill>
                  <a:schemeClr val="bg1"/>
                </a:solidFill>
                <a:latin typeface="Ubuntu Light" panose="020B0604030602030204" pitchFamily="34" charset="0"/>
              </a:rPr>
              <a:t>LINII </a:t>
            </a:r>
            <a:r>
              <a:rPr lang="pl-PL" baseline="30000" dirty="0" smtClean="0">
                <a:solidFill>
                  <a:schemeClr val="bg1"/>
                </a:solidFill>
                <a:latin typeface="Ubuntu Light" panose="020B0604030602030204" pitchFamily="34" charset="0"/>
              </a:rPr>
              <a:t>KOLEJOWEJ E75 </a:t>
            </a:r>
            <a:r>
              <a:rPr lang="pl-PL" baseline="30000" dirty="0">
                <a:solidFill>
                  <a:schemeClr val="bg1"/>
                </a:solidFill>
                <a:latin typeface="Ubuntu Light" panose="020B0604030602030204" pitchFamily="34" charset="0"/>
              </a:rPr>
              <a:t>NA ODCINKU CZYŻEW – BIAŁYSTOK” jest współfinansowany przez Unię Europejską z Instrumentu „Łącząc Europę”.</a:t>
            </a:r>
          </a:p>
          <a:p>
            <a:endParaRPr lang="pl-PL" baseline="30000" dirty="0">
              <a:solidFill>
                <a:schemeClr val="bg1"/>
              </a:solidFill>
              <a:latin typeface="Ubuntu Light" panose="020B0604030602030204" pitchFamily="34" charset="0"/>
            </a:endParaRPr>
          </a:p>
          <a:p>
            <a:r>
              <a:rPr lang="pl-PL" baseline="30000" dirty="0">
                <a:solidFill>
                  <a:schemeClr val="bg1"/>
                </a:solidFill>
                <a:latin typeface="Ubuntu Light" panose="020B0604030602030204" pitchFamily="34" charset="0"/>
              </a:rPr>
              <a:t>Projekt „PRACE NA LINII E75 NA ODCINKU SADOWNE – CZYŻEW WRAZ Z ROBOTAMI POZOSTAŁYMI NA ODCINKU WARSZAWA REMBERTÓW – SADOWNE” jest współfinansowany przez Unię Europejską z Instrumentu „Łącząc Europę”.</a:t>
            </a:r>
          </a:p>
          <a:p>
            <a:endParaRPr lang="pl-PL" baseline="30000" dirty="0">
              <a:solidFill>
                <a:schemeClr val="bg1"/>
              </a:solidFill>
              <a:latin typeface="Ubuntu Light" panose="020B0604030602030204" pitchFamily="34" charset="0"/>
            </a:endParaRPr>
          </a:p>
          <a:p>
            <a:r>
              <a:rPr lang="pl-PL" baseline="30000" dirty="0">
                <a:solidFill>
                  <a:schemeClr val="bg1"/>
                </a:solidFill>
                <a:latin typeface="Ubuntu Light" panose="020B0604030602030204" pitchFamily="34" charset="0"/>
              </a:rPr>
              <a:t>Wyłączną odpowiedzialność za treść publikacji ponosi jej autor. Unia Europejska nie odpowiada za ewentualne wykorzystanie informacji zawartych w </a:t>
            </a:r>
            <a:r>
              <a:rPr lang="pl-PL" baseline="30000" dirty="0" smtClean="0">
                <a:solidFill>
                  <a:schemeClr val="bg1"/>
                </a:solidFill>
                <a:latin typeface="Ubuntu Light" panose="020B0604030602030204" pitchFamily="34" charset="0"/>
              </a:rPr>
              <a:t>takiej </a:t>
            </a:r>
            <a:r>
              <a:rPr lang="pl-PL" baseline="30000" dirty="0">
                <a:solidFill>
                  <a:schemeClr val="bg1"/>
                </a:solidFill>
                <a:latin typeface="Ubuntu Light" panose="020B0604030602030204" pitchFamily="34" charset="0"/>
              </a:rPr>
              <a:t>publikacji.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0" y="6271785"/>
            <a:ext cx="12192000" cy="389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9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www.portalpasazera.pl            |            www.funduszeeuropejskie.gov.pl            |            www.plk-sa.pl</a:t>
            </a:r>
          </a:p>
        </p:txBody>
      </p:sp>
    </p:spTree>
    <p:extLst>
      <p:ext uri="{BB962C8B-B14F-4D97-AF65-F5344CB8AC3E}">
        <p14:creationId xmlns:p14="http://schemas.microsoft.com/office/powerpoint/2010/main" val="2504437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2981" y="6315803"/>
            <a:ext cx="15616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www.rail-baltica.pl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730"/>
            <a:ext cx="12191999" cy="570342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642" y="355356"/>
            <a:ext cx="2998540" cy="5792122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4573554" y="724723"/>
            <a:ext cx="8851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HELSINKI</a:t>
            </a:r>
          </a:p>
        </p:txBody>
      </p:sp>
      <p:sp>
        <p:nvSpPr>
          <p:cNvPr id="7" name="Prostokąt 6"/>
          <p:cNvSpPr/>
          <p:nvPr/>
        </p:nvSpPr>
        <p:spPr>
          <a:xfrm>
            <a:off x="3225688" y="3494782"/>
            <a:ext cx="10518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BIAŁYSTOK</a:t>
            </a:r>
            <a:endParaRPr lang="pl-PL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573699" y="4146535"/>
            <a:ext cx="10951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WARSZAWA</a:t>
            </a:r>
          </a:p>
        </p:txBody>
      </p:sp>
      <p:sp>
        <p:nvSpPr>
          <p:cNvPr id="9" name="Prostokąt 8"/>
          <p:cNvSpPr/>
          <p:nvPr/>
        </p:nvSpPr>
        <p:spPr>
          <a:xfrm>
            <a:off x="952013" y="4146535"/>
            <a:ext cx="7360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BERLIN</a:t>
            </a:r>
          </a:p>
        </p:txBody>
      </p:sp>
      <p:sp>
        <p:nvSpPr>
          <p:cNvPr id="10" name="Prostokąt 9"/>
          <p:cNvSpPr/>
          <p:nvPr/>
        </p:nvSpPr>
        <p:spPr>
          <a:xfrm>
            <a:off x="4573554" y="1099477"/>
            <a:ext cx="7280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TALLIN</a:t>
            </a:r>
            <a:endParaRPr lang="pl-PL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573554" y="1450715"/>
            <a:ext cx="9621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PARNAWA</a:t>
            </a:r>
            <a:endParaRPr lang="pl-PL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4573554" y="2074237"/>
            <a:ext cx="6206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RYGA</a:t>
            </a:r>
            <a:endParaRPr lang="pl-PL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4573554" y="2463578"/>
            <a:ext cx="1050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PONIEWIEŻ</a:t>
            </a:r>
            <a:endParaRPr lang="pl-PL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4481255" y="2938728"/>
            <a:ext cx="7841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KOWNO</a:t>
            </a:r>
            <a:endParaRPr lang="pl-PL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15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730"/>
            <a:ext cx="12191999" cy="5703423"/>
          </a:xfrm>
          <a:prstGeom prst="rect">
            <a:avLst/>
          </a:prstGeom>
        </p:spPr>
      </p:pic>
      <p:sp>
        <p:nvSpPr>
          <p:cNvPr id="22" name="Prostokąt 21"/>
          <p:cNvSpPr/>
          <p:nvPr/>
        </p:nvSpPr>
        <p:spPr>
          <a:xfrm>
            <a:off x="4573554" y="724723"/>
            <a:ext cx="8851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HELSINKI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3225688" y="3494782"/>
            <a:ext cx="10518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BIAŁYSTOK</a:t>
            </a:r>
            <a:endParaRPr lang="pl-PL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3573699" y="4146535"/>
            <a:ext cx="10951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WARSZAWA</a:t>
            </a:r>
          </a:p>
        </p:txBody>
      </p:sp>
      <p:sp>
        <p:nvSpPr>
          <p:cNvPr id="25" name="Prostokąt 24"/>
          <p:cNvSpPr/>
          <p:nvPr/>
        </p:nvSpPr>
        <p:spPr>
          <a:xfrm>
            <a:off x="952013" y="4146535"/>
            <a:ext cx="7360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BERLIN</a:t>
            </a:r>
          </a:p>
        </p:txBody>
      </p:sp>
      <p:sp>
        <p:nvSpPr>
          <p:cNvPr id="26" name="Prostokąt 25"/>
          <p:cNvSpPr/>
          <p:nvPr/>
        </p:nvSpPr>
        <p:spPr>
          <a:xfrm>
            <a:off x="4573554" y="1099477"/>
            <a:ext cx="7280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TALLIN</a:t>
            </a:r>
            <a:endParaRPr lang="pl-PL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4573554" y="1450715"/>
            <a:ext cx="9621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PARNAWA</a:t>
            </a:r>
            <a:endParaRPr lang="pl-PL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4573554" y="2074237"/>
            <a:ext cx="6206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RYGA</a:t>
            </a:r>
            <a:endParaRPr lang="pl-PL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4573554" y="2463578"/>
            <a:ext cx="1050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PONIEWIEŻ</a:t>
            </a:r>
            <a:endParaRPr lang="pl-PL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30" name="Prostokąt 29"/>
          <p:cNvSpPr/>
          <p:nvPr/>
        </p:nvSpPr>
        <p:spPr>
          <a:xfrm>
            <a:off x="4481255" y="2938728"/>
            <a:ext cx="7841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KOWNO</a:t>
            </a:r>
            <a:endParaRPr lang="pl-PL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01556" y="6129427"/>
            <a:ext cx="4863830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baseline="30000" dirty="0">
                <a:solidFill>
                  <a:schemeClr val="bg1"/>
                </a:solidFill>
              </a:rPr>
              <a:t>Projekt „Prace na linii E75 na odcinku Sadowne – Czyżew wraz z robotami </a:t>
            </a:r>
            <a:r>
              <a:rPr lang="pl-PL" sz="1600" b="1" baseline="30000" dirty="0" smtClean="0">
                <a:solidFill>
                  <a:schemeClr val="bg1"/>
                </a:solidFill>
              </a:rPr>
              <a:t>pozostałymi </a:t>
            </a:r>
            <a:r>
              <a:rPr lang="pl-PL" sz="1600" b="1" baseline="30000" dirty="0">
                <a:solidFill>
                  <a:schemeClr val="bg1"/>
                </a:solidFill>
              </a:rPr>
              <a:t>na odcinku Warszawa Rembertów – Sadowne” </a:t>
            </a:r>
          </a:p>
          <a:p>
            <a:r>
              <a:rPr lang="pl-PL" sz="1600" b="1" baseline="30000" dirty="0">
                <a:solidFill>
                  <a:schemeClr val="bg1"/>
                </a:solidFill>
              </a:rPr>
              <a:t>Projekt „Prace na linii </a:t>
            </a:r>
            <a:r>
              <a:rPr lang="pl-PL" sz="1600" b="1" baseline="30000" dirty="0" smtClean="0">
                <a:solidFill>
                  <a:schemeClr val="bg1"/>
                </a:solidFill>
              </a:rPr>
              <a:t>kolejowej E75 </a:t>
            </a:r>
            <a:r>
              <a:rPr lang="pl-PL" sz="1600" b="1" baseline="30000" dirty="0">
                <a:solidFill>
                  <a:schemeClr val="bg1"/>
                </a:solidFill>
              </a:rPr>
              <a:t>na odcinku Czyżew – Białystok</a:t>
            </a:r>
            <a:r>
              <a:rPr lang="pl-PL" sz="1600" b="1" baseline="30000" dirty="0" smtClean="0">
                <a:solidFill>
                  <a:schemeClr val="bg1"/>
                </a:solidFill>
              </a:rPr>
              <a:t>”</a:t>
            </a:r>
            <a:endParaRPr lang="pl-PL" sz="1600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93" y="-27432"/>
            <a:ext cx="4916958" cy="2426972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7220984" y="559014"/>
            <a:ext cx="4107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Polski fragment </a:t>
            </a:r>
            <a:r>
              <a:rPr lang="pl-PL" sz="1600" b="1" dirty="0" err="1" smtClean="0">
                <a:solidFill>
                  <a:schemeClr val="bg1"/>
                </a:solidFill>
                <a:latin typeface="Ubuntu" panose="020B0504030602030204" pitchFamily="34" charset="0"/>
              </a:rPr>
              <a:t>Rail</a:t>
            </a:r>
            <a:r>
              <a:rPr lang="pl-PL" sz="16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pl-PL" sz="1600" b="1" dirty="0" err="1" smtClean="0">
                <a:solidFill>
                  <a:schemeClr val="bg1"/>
                </a:solidFill>
                <a:latin typeface="Ubuntu" panose="020B0504030602030204" pitchFamily="34" charset="0"/>
              </a:rPr>
              <a:t>Baltiki</a:t>
            </a:r>
            <a:r>
              <a:rPr lang="pl-PL" sz="16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 zaczyna się w Warszawie i kończy w Trakiszkach, na granicy z Litwą. Całkowita długość </a:t>
            </a:r>
            <a:r>
              <a:rPr lang="pl-PL" sz="16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odcinka </a:t>
            </a:r>
            <a:r>
              <a:rPr lang="pl-PL" sz="16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wynosi 341 km.</a:t>
            </a:r>
            <a:endParaRPr lang="pl-PL" sz="1600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34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7229"/>
            <a:ext cx="12191999" cy="570342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910" y="271045"/>
            <a:ext cx="4834646" cy="1157717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7289675" y="508875"/>
            <a:ext cx="3838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  <a:latin typeface="Ubuntu" panose="020B0504030602030204" pitchFamily="34" charset="0"/>
              </a:rPr>
              <a:t>Linia E75 </a:t>
            </a:r>
            <a:r>
              <a:rPr lang="pl-PL" sz="16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– modernizowany </a:t>
            </a:r>
            <a:r>
              <a:rPr lang="pl-PL" sz="1600" b="1" dirty="0">
                <a:solidFill>
                  <a:schemeClr val="bg1"/>
                </a:solidFill>
                <a:latin typeface="Ubuntu" panose="020B0504030602030204" pitchFamily="34" charset="0"/>
              </a:rPr>
              <a:t>fragment </a:t>
            </a:r>
            <a:endParaRPr lang="pl-PL" sz="1600" b="1" dirty="0" smtClean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pl-PL" sz="16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polskiego odcinka </a:t>
            </a:r>
            <a:r>
              <a:rPr lang="pl-PL" sz="1600" b="1" dirty="0" err="1">
                <a:solidFill>
                  <a:schemeClr val="bg1"/>
                </a:solidFill>
                <a:latin typeface="Ubuntu" panose="020B0504030602030204" pitchFamily="34" charset="0"/>
              </a:rPr>
              <a:t>Rail</a:t>
            </a:r>
            <a:r>
              <a:rPr lang="pl-PL" sz="1600" b="1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pl-PL" sz="1600" b="1" dirty="0" err="1">
                <a:solidFill>
                  <a:schemeClr val="bg1"/>
                </a:solidFill>
                <a:latin typeface="Ubuntu" panose="020B0504030602030204" pitchFamily="34" charset="0"/>
              </a:rPr>
              <a:t>Baltiki</a:t>
            </a:r>
            <a:endParaRPr lang="pl-PL" sz="16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541888" y="5186961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1000" b="1" dirty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  <a:p>
            <a:pPr algn="ctr"/>
            <a:r>
              <a:rPr lang="pl-PL" sz="10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ODCINEK SADOWNE </a:t>
            </a:r>
            <a:r>
              <a:rPr lang="pl-PL" sz="1000" b="1" dirty="0">
                <a:solidFill>
                  <a:schemeClr val="bg1"/>
                </a:solidFill>
                <a:latin typeface="Ubuntu" panose="020B0504030602030204" pitchFamily="34" charset="0"/>
              </a:rPr>
              <a:t>– CZYŻEW </a:t>
            </a:r>
            <a:r>
              <a:rPr lang="pl-PL" sz="10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WRAZ Z </a:t>
            </a:r>
            <a:r>
              <a:rPr lang="pl-PL" sz="1000" b="1" dirty="0">
                <a:solidFill>
                  <a:schemeClr val="bg1"/>
                </a:solidFill>
                <a:latin typeface="Ubuntu" panose="020B0504030602030204" pitchFamily="34" charset="0"/>
              </a:rPr>
              <a:t>ROBOTAMI POZOSTAŁYMI </a:t>
            </a:r>
            <a:endParaRPr lang="pl-PL" sz="1000" b="1" dirty="0" smtClean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algn="ctr"/>
            <a:r>
              <a:rPr lang="pl-PL" sz="10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NA </a:t>
            </a:r>
            <a:r>
              <a:rPr lang="pl-PL" sz="1000" b="1" dirty="0">
                <a:solidFill>
                  <a:schemeClr val="bg1"/>
                </a:solidFill>
                <a:latin typeface="Ubuntu" panose="020B0504030602030204" pitchFamily="34" charset="0"/>
              </a:rPr>
              <a:t>ODCINKU WARSZAWA REMBERTÓW – </a:t>
            </a:r>
            <a:r>
              <a:rPr lang="pl-PL" sz="10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SADOWNE</a:t>
            </a:r>
            <a:endParaRPr lang="pl-PL" sz="10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9336793" y="5373914"/>
            <a:ext cx="609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ODCINEK </a:t>
            </a:r>
            <a:r>
              <a:rPr lang="pl-PL" sz="1000" b="1" dirty="0">
                <a:solidFill>
                  <a:schemeClr val="bg1"/>
                </a:solidFill>
                <a:latin typeface="Ubuntu" panose="020B0504030602030204" pitchFamily="34" charset="0"/>
              </a:rPr>
              <a:t>CZYŻEW – </a:t>
            </a:r>
            <a:r>
              <a:rPr lang="pl-PL" sz="10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BIAŁYSTOK</a:t>
            </a:r>
            <a:endParaRPr lang="pl-PL" sz="10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105784" y="5213979"/>
            <a:ext cx="4989864" cy="6330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9117496" y="5199301"/>
            <a:ext cx="2661725" cy="6595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7209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/>
          <a:stretch/>
        </p:blipFill>
        <p:spPr>
          <a:xfrm>
            <a:off x="0" y="281452"/>
            <a:ext cx="11292406" cy="570342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00" y="2221402"/>
            <a:ext cx="3370728" cy="340867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16" y="193220"/>
            <a:ext cx="5002306" cy="13593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324255" y="620170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Projekt „Modernizacja linii kolejowej E 75 </a:t>
            </a:r>
            <a:r>
              <a:rPr lang="pl-PL" sz="1400" b="1" baseline="30000" dirty="0" err="1">
                <a:solidFill>
                  <a:schemeClr val="bg1"/>
                </a:solidFill>
                <a:latin typeface="Ubuntu" panose="020B0504030602030204" pitchFamily="34" charset="0"/>
              </a:rPr>
              <a:t>Rail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pl-PL" sz="1400" b="1" baseline="30000" dirty="0" err="1">
                <a:solidFill>
                  <a:schemeClr val="bg1"/>
                </a:solidFill>
                <a:latin typeface="Ubuntu" panose="020B0504030602030204" pitchFamily="34" charset="0"/>
              </a:rPr>
              <a:t>Baltica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 Warszawa – </a:t>
            </a:r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Białystok</a:t>
            </a:r>
            <a:r>
              <a:rPr lang="pl-PL" sz="1400" b="1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–</a:t>
            </a:r>
            <a:r>
              <a:rPr lang="pl-PL" sz="14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granica 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z Litwą, </a:t>
            </a:r>
            <a:endParaRPr lang="pl-PL" sz="1400" b="1" baseline="30000" dirty="0" smtClean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odcinek 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Warszawa </a:t>
            </a:r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Rembertów</a:t>
            </a:r>
            <a:r>
              <a:rPr lang="pl-PL" sz="14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–</a:t>
            </a:r>
            <a:r>
              <a:rPr lang="pl-PL" sz="14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Zielonka – Tłuszcz (Sadowne)."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7148423" y="502189"/>
            <a:ext cx="4143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Ubuntu" panose="020B0504030602030204" pitchFamily="34" charset="0"/>
              </a:rPr>
              <a:t>Efekty modernizacji linii na odcinku Warszawa – Sadowne</a:t>
            </a:r>
          </a:p>
        </p:txBody>
      </p:sp>
      <p:sp>
        <p:nvSpPr>
          <p:cNvPr id="10" name="Prostokąt 9"/>
          <p:cNvSpPr/>
          <p:nvPr/>
        </p:nvSpPr>
        <p:spPr>
          <a:xfrm>
            <a:off x="4321261" y="2376101"/>
            <a:ext cx="5036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Ełk</a:t>
            </a:r>
            <a:endParaRPr lang="pl-PL" sz="2400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3635823" y="3398078"/>
            <a:ext cx="1117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Białystok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4257335" y="4152256"/>
            <a:ext cx="9156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Czyżew</a:t>
            </a:r>
            <a:endParaRPr lang="pl-PL" sz="2400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2560756" y="4264289"/>
            <a:ext cx="10663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rgbClr val="F9A21A"/>
                </a:solidFill>
                <a:latin typeface="Ubuntu" panose="020B0504030602030204" pitchFamily="34" charset="0"/>
              </a:rPr>
              <a:t>Sadowne</a:t>
            </a:r>
            <a:endParaRPr lang="pl-PL" sz="2400" b="1" baseline="30000" dirty="0">
              <a:solidFill>
                <a:srgbClr val="F9A21A"/>
              </a:solidFill>
              <a:latin typeface="Ubuntu" panose="020B0504030602030204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3189418" y="4865342"/>
            <a:ext cx="9140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>
                <a:solidFill>
                  <a:srgbClr val="F9A21A"/>
                </a:solidFill>
                <a:latin typeface="Ubuntu" panose="020B0504030602030204" pitchFamily="34" charset="0"/>
              </a:rPr>
              <a:t>Tłuszcz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2611744" y="5329435"/>
            <a:ext cx="11689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rgbClr val="F9A21A"/>
                </a:solidFill>
                <a:latin typeface="Ubuntu" panose="020B0504030602030204" pitchFamily="34" charset="0"/>
              </a:rPr>
              <a:t>Warszawa</a:t>
            </a:r>
            <a:endParaRPr lang="pl-PL" sz="2400" b="1" baseline="30000" dirty="0">
              <a:solidFill>
                <a:srgbClr val="F9A21A"/>
              </a:solidFill>
              <a:latin typeface="Ubuntu" panose="020B0504030602030204" pitchFamily="34" charset="0"/>
            </a:endParaRPr>
          </a:p>
        </p:txBody>
      </p:sp>
      <p:pic>
        <p:nvPicPr>
          <p:cNvPr id="34" name="Obraz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8" y="479284"/>
            <a:ext cx="6158018" cy="668758"/>
          </a:xfrm>
          <a:prstGeom prst="rect">
            <a:avLst/>
          </a:prstGeom>
        </p:spPr>
      </p:pic>
      <p:sp>
        <p:nvSpPr>
          <p:cNvPr id="28" name="pole tekstowe 27"/>
          <p:cNvSpPr txBox="1"/>
          <p:nvPr/>
        </p:nvSpPr>
        <p:spPr>
          <a:xfrm>
            <a:off x="252976" y="550092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Zakończono prace modernizacyjne na odcinku Warszawa – Sadowne. Inwestycja trwała w latach 2013-2017.</a:t>
            </a:r>
          </a:p>
        </p:txBody>
      </p:sp>
      <p:pic>
        <p:nvPicPr>
          <p:cNvPr id="29" name="Obraz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00" y="1510970"/>
            <a:ext cx="792480" cy="795528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00" y="2673141"/>
            <a:ext cx="792480" cy="798576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00" y="3759064"/>
            <a:ext cx="792480" cy="786384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589" y="1521350"/>
            <a:ext cx="3561467" cy="774768"/>
          </a:xfrm>
          <a:prstGeom prst="rect">
            <a:avLst/>
          </a:prstGeom>
        </p:spPr>
      </p:pic>
      <p:sp>
        <p:nvSpPr>
          <p:cNvPr id="33" name="Prostokąt 32"/>
          <p:cNvSpPr/>
          <p:nvPr/>
        </p:nvSpPr>
        <p:spPr>
          <a:xfrm>
            <a:off x="8104094" y="172172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Modernizacja </a:t>
            </a:r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66 km</a:t>
            </a:r>
            <a:b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</a:br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linii kolejowej </a:t>
            </a:r>
            <a:endParaRPr lang="pl-PL" sz="2400" baseline="30000" dirty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</p:txBody>
      </p:sp>
      <p:pic>
        <p:nvPicPr>
          <p:cNvPr id="35" name="Obraz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588" y="2685045"/>
            <a:ext cx="3561467" cy="774768"/>
          </a:xfrm>
          <a:prstGeom prst="rect">
            <a:avLst/>
          </a:prstGeom>
        </p:spPr>
      </p:pic>
      <p:pic>
        <p:nvPicPr>
          <p:cNvPr id="36" name="Obraz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588" y="3770680"/>
            <a:ext cx="3561467" cy="774768"/>
          </a:xfrm>
          <a:prstGeom prst="rect">
            <a:avLst/>
          </a:prstGeom>
        </p:spPr>
      </p:pic>
      <p:sp>
        <p:nvSpPr>
          <p:cNvPr id="37" name="Prostokąt 36"/>
          <p:cNvSpPr/>
          <p:nvPr/>
        </p:nvSpPr>
        <p:spPr>
          <a:xfrm>
            <a:off x="8104094" y="284077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Budowa nowej sieci trakcyjnej</a:t>
            </a:r>
            <a:b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</a:br>
            <a: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o długości 183 km</a:t>
            </a:r>
          </a:p>
        </p:txBody>
      </p:sp>
      <p:sp>
        <p:nvSpPr>
          <p:cNvPr id="38" name="Prostokąt 37"/>
          <p:cNvSpPr/>
          <p:nvPr/>
        </p:nvSpPr>
        <p:spPr>
          <a:xfrm>
            <a:off x="8059269" y="392573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Unowocześnienie </a:t>
            </a:r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15 </a:t>
            </a:r>
            <a: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przystanków </a:t>
            </a:r>
            <a:b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</a:br>
            <a: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oraz 4 stacji kolejowych</a:t>
            </a:r>
          </a:p>
        </p:txBody>
      </p:sp>
      <p:pic>
        <p:nvPicPr>
          <p:cNvPr id="39" name="Obraz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588" y="4822105"/>
            <a:ext cx="3561467" cy="845884"/>
          </a:xfrm>
          <a:prstGeom prst="rect">
            <a:avLst/>
          </a:prstGeom>
        </p:spPr>
      </p:pic>
      <p:sp>
        <p:nvSpPr>
          <p:cNvPr id="40" name="Prostokąt 39"/>
          <p:cNvSpPr/>
          <p:nvPr/>
        </p:nvSpPr>
        <p:spPr>
          <a:xfrm>
            <a:off x="8059269" y="482591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Dobudowa </a:t>
            </a:r>
            <a:r>
              <a:rPr lang="pl-PL" sz="16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nowej pary torów </a:t>
            </a:r>
            <a:endParaRPr lang="pl-PL" sz="1600" dirty="0" smtClean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  <a:p>
            <a:r>
              <a:rPr lang="pl-PL" sz="16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aglomeracyjnych </a:t>
            </a:r>
            <a:r>
              <a:rPr lang="pl-PL" sz="16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na odcinku </a:t>
            </a:r>
            <a:endParaRPr lang="pl-PL" sz="1600" dirty="0" smtClean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  <a:p>
            <a:r>
              <a:rPr lang="pl-PL" sz="16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Zielonka – Wołomin</a:t>
            </a:r>
            <a:endParaRPr lang="pl-PL" sz="1600" baseline="30000" dirty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</p:txBody>
      </p:sp>
      <p:pic>
        <p:nvPicPr>
          <p:cNvPr id="41" name="Obraz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700" y="4828617"/>
            <a:ext cx="801280" cy="79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2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9" r="1"/>
          <a:stretch/>
        </p:blipFill>
        <p:spPr>
          <a:xfrm>
            <a:off x="0" y="281452"/>
            <a:ext cx="9012544" cy="5703423"/>
          </a:xfrm>
          <a:prstGeom prst="rect">
            <a:avLst/>
          </a:prstGeom>
        </p:spPr>
      </p:pic>
      <p:pic>
        <p:nvPicPr>
          <p:cNvPr id="40" name="Obraz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480" y="1557246"/>
            <a:ext cx="2757468" cy="774768"/>
          </a:xfrm>
          <a:prstGeom prst="rect">
            <a:avLst/>
          </a:prstGeom>
        </p:spPr>
      </p:pic>
      <p:pic>
        <p:nvPicPr>
          <p:cNvPr id="41" name="Obraz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194" y="2686057"/>
            <a:ext cx="2758557" cy="774768"/>
          </a:xfrm>
          <a:prstGeom prst="rect">
            <a:avLst/>
          </a:prstGeom>
        </p:spPr>
      </p:pic>
      <p:pic>
        <p:nvPicPr>
          <p:cNvPr id="43" name="Obraz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80" y="3770680"/>
            <a:ext cx="2750572" cy="774768"/>
          </a:xfrm>
          <a:prstGeom prst="rect">
            <a:avLst/>
          </a:prstGeom>
        </p:spPr>
      </p:pic>
      <p:sp>
        <p:nvSpPr>
          <p:cNvPr id="44" name="Prostokąt 43"/>
          <p:cNvSpPr/>
          <p:nvPr/>
        </p:nvSpPr>
        <p:spPr>
          <a:xfrm>
            <a:off x="4442183" y="1742613"/>
            <a:ext cx="25875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Dostosowanie 17 przejść </a:t>
            </a:r>
            <a:b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</a:br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dla zwierząt</a:t>
            </a:r>
            <a:endParaRPr lang="pl-PL" sz="2400" baseline="30000" dirty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45" name="Prostokąt 44"/>
          <p:cNvSpPr/>
          <p:nvPr/>
        </p:nvSpPr>
        <p:spPr>
          <a:xfrm>
            <a:off x="4422900" y="274526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Przebudowa</a:t>
            </a:r>
            <a:r>
              <a:rPr lang="pl-PL" sz="24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24 przejazdów </a:t>
            </a:r>
          </a:p>
          <a:p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kolejowych</a:t>
            </a:r>
            <a:endParaRPr lang="pl-PL" sz="2400" baseline="30000" dirty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46" name="Prostokąt 45"/>
          <p:cNvSpPr/>
          <p:nvPr/>
        </p:nvSpPr>
        <p:spPr>
          <a:xfrm>
            <a:off x="4429367" y="392573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Przebudowa 8 mostów </a:t>
            </a:r>
            <a:b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</a:br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kolejowych</a:t>
            </a:r>
            <a:endParaRPr lang="pl-PL" sz="2400" baseline="30000" dirty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</p:txBody>
      </p:sp>
      <p:pic>
        <p:nvPicPr>
          <p:cNvPr id="47" name="Obraz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561" y="1539384"/>
            <a:ext cx="3639337" cy="774768"/>
          </a:xfrm>
          <a:prstGeom prst="rect">
            <a:avLst/>
          </a:prstGeom>
        </p:spPr>
      </p:pic>
      <p:sp>
        <p:nvSpPr>
          <p:cNvPr id="48" name="Prostokąt 47"/>
          <p:cNvSpPr/>
          <p:nvPr/>
        </p:nvSpPr>
        <p:spPr>
          <a:xfrm>
            <a:off x="8349749" y="171471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Budowa nowego przystanku </a:t>
            </a:r>
            <a: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/>
            </a:r>
            <a:b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</a:br>
            <a: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Warszawa Mokry Ług</a:t>
            </a:r>
          </a:p>
        </p:txBody>
      </p:sp>
      <p:pic>
        <p:nvPicPr>
          <p:cNvPr id="49" name="Obraz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37" y="2667048"/>
            <a:ext cx="780810" cy="775292"/>
          </a:xfrm>
          <a:prstGeom prst="rect">
            <a:avLst/>
          </a:prstGeom>
        </p:spPr>
      </p:pic>
      <p:pic>
        <p:nvPicPr>
          <p:cNvPr id="50" name="Obraz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488" y="1560492"/>
            <a:ext cx="760123" cy="754276"/>
          </a:xfrm>
          <a:prstGeom prst="rect">
            <a:avLst/>
          </a:prstGeom>
        </p:spPr>
      </p:pic>
      <p:pic>
        <p:nvPicPr>
          <p:cNvPr id="51" name="Obraz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1402"/>
            <a:ext cx="3370728" cy="3408672"/>
          </a:xfrm>
          <a:prstGeom prst="rect">
            <a:avLst/>
          </a:prstGeom>
        </p:spPr>
      </p:pic>
      <p:sp>
        <p:nvSpPr>
          <p:cNvPr id="52" name="Prostokąt 51"/>
          <p:cNvSpPr/>
          <p:nvPr/>
        </p:nvSpPr>
        <p:spPr>
          <a:xfrm>
            <a:off x="2120461" y="2376101"/>
            <a:ext cx="5036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Ełk</a:t>
            </a:r>
            <a:endParaRPr lang="pl-PL" sz="2400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53" name="Prostokąt 52"/>
          <p:cNvSpPr/>
          <p:nvPr/>
        </p:nvSpPr>
        <p:spPr>
          <a:xfrm>
            <a:off x="1435023" y="3398078"/>
            <a:ext cx="1117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Białystok</a:t>
            </a:r>
          </a:p>
        </p:txBody>
      </p:sp>
      <p:sp>
        <p:nvSpPr>
          <p:cNvPr id="54" name="Prostokąt 53"/>
          <p:cNvSpPr/>
          <p:nvPr/>
        </p:nvSpPr>
        <p:spPr>
          <a:xfrm>
            <a:off x="2056535" y="4152256"/>
            <a:ext cx="9156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Czyżew</a:t>
            </a:r>
            <a:endParaRPr lang="pl-PL" sz="2400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55" name="Prostokąt 54"/>
          <p:cNvSpPr/>
          <p:nvPr/>
        </p:nvSpPr>
        <p:spPr>
          <a:xfrm>
            <a:off x="359956" y="4264289"/>
            <a:ext cx="10663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rgbClr val="F9A21A"/>
                </a:solidFill>
                <a:latin typeface="Ubuntu" panose="020B0504030602030204" pitchFamily="34" charset="0"/>
              </a:rPr>
              <a:t>Sadowne</a:t>
            </a:r>
            <a:endParaRPr lang="pl-PL" sz="2400" b="1" baseline="30000" dirty="0">
              <a:solidFill>
                <a:srgbClr val="F9A21A"/>
              </a:solidFill>
              <a:latin typeface="Ubuntu" panose="020B0504030602030204" pitchFamily="34" charset="0"/>
            </a:endParaRPr>
          </a:p>
        </p:txBody>
      </p:sp>
      <p:sp>
        <p:nvSpPr>
          <p:cNvPr id="56" name="Prostokąt 55"/>
          <p:cNvSpPr/>
          <p:nvPr/>
        </p:nvSpPr>
        <p:spPr>
          <a:xfrm>
            <a:off x="988618" y="4865342"/>
            <a:ext cx="9140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>
                <a:solidFill>
                  <a:srgbClr val="F9A21A"/>
                </a:solidFill>
                <a:latin typeface="Ubuntu" panose="020B0504030602030204" pitchFamily="34" charset="0"/>
              </a:rPr>
              <a:t>Tłuszcz</a:t>
            </a:r>
          </a:p>
        </p:txBody>
      </p:sp>
      <p:sp>
        <p:nvSpPr>
          <p:cNvPr id="57" name="Prostokąt 56"/>
          <p:cNvSpPr/>
          <p:nvPr/>
        </p:nvSpPr>
        <p:spPr>
          <a:xfrm>
            <a:off x="410944" y="5329435"/>
            <a:ext cx="11689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rgbClr val="F9A21A"/>
                </a:solidFill>
                <a:latin typeface="Ubuntu" panose="020B0504030602030204" pitchFamily="34" charset="0"/>
              </a:rPr>
              <a:t>Warszawa</a:t>
            </a:r>
            <a:endParaRPr lang="pl-PL" sz="2400" b="1" baseline="30000" dirty="0">
              <a:solidFill>
                <a:srgbClr val="F9A21A"/>
              </a:solidFill>
              <a:latin typeface="Ubuntu" panose="020B0504030602030204" pitchFamily="34" charset="0"/>
            </a:endParaRPr>
          </a:p>
        </p:txBody>
      </p:sp>
      <p:pic>
        <p:nvPicPr>
          <p:cNvPr id="58" name="Obraz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37" y="3780096"/>
            <a:ext cx="783567" cy="786336"/>
          </a:xfrm>
          <a:prstGeom prst="rect">
            <a:avLst/>
          </a:prstGeom>
        </p:spPr>
      </p:pic>
      <p:pic>
        <p:nvPicPr>
          <p:cNvPr id="59" name="Obraz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37" y="1555301"/>
            <a:ext cx="792480" cy="798576"/>
          </a:xfrm>
          <a:prstGeom prst="rect">
            <a:avLst/>
          </a:prstGeom>
        </p:spPr>
      </p:pic>
      <p:pic>
        <p:nvPicPr>
          <p:cNvPr id="60" name="Obraz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561" y="2677614"/>
            <a:ext cx="3639337" cy="982701"/>
          </a:xfrm>
          <a:prstGeom prst="rect">
            <a:avLst/>
          </a:prstGeom>
        </p:spPr>
      </p:pic>
      <p:sp>
        <p:nvSpPr>
          <p:cNvPr id="61" name="Prostokąt 60"/>
          <p:cNvSpPr/>
          <p:nvPr/>
        </p:nvSpPr>
        <p:spPr>
          <a:xfrm>
            <a:off x="8349749" y="274570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Budowa </a:t>
            </a:r>
            <a:r>
              <a:rPr lang="pl-PL" sz="16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nowego systemu </a:t>
            </a:r>
            <a:r>
              <a:rPr lang="pl-PL" sz="16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/>
            </a:r>
            <a:br>
              <a:rPr lang="pl-PL" sz="16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</a:br>
            <a:r>
              <a:rPr lang="pl-PL" sz="16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łączności i </a:t>
            </a:r>
            <a:r>
              <a:rPr lang="pl-PL" sz="16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informacji pasażerskiej </a:t>
            </a:r>
            <a:endParaRPr lang="pl-PL" sz="1600" dirty="0" smtClean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  <a:p>
            <a:r>
              <a:rPr lang="pl-PL" sz="16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(</a:t>
            </a:r>
            <a:r>
              <a:rPr lang="pl-PL" sz="16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wyświetlacze i megafony)</a:t>
            </a:r>
            <a:endParaRPr lang="pl-PL" sz="1600" baseline="30000" dirty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</p:txBody>
      </p:sp>
      <p:pic>
        <p:nvPicPr>
          <p:cNvPr id="62" name="Obraz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562" y="3791664"/>
            <a:ext cx="3639336" cy="774768"/>
          </a:xfrm>
          <a:prstGeom prst="rect">
            <a:avLst/>
          </a:prstGeom>
        </p:spPr>
      </p:pic>
      <p:sp>
        <p:nvSpPr>
          <p:cNvPr id="63" name="Prostokąt 62"/>
          <p:cNvSpPr/>
          <p:nvPr/>
        </p:nvSpPr>
        <p:spPr>
          <a:xfrm>
            <a:off x="8349749" y="387174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B</a:t>
            </a:r>
            <a:r>
              <a:rPr lang="pl-PL" sz="16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udowa </a:t>
            </a:r>
            <a:r>
              <a:rPr lang="pl-PL" sz="16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nowego systemu </a:t>
            </a:r>
            <a:r>
              <a:rPr lang="pl-PL" sz="16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/>
            </a:r>
            <a:br>
              <a:rPr lang="pl-PL" sz="16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</a:br>
            <a:r>
              <a:rPr lang="pl-PL" sz="16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sterowania ruchem </a:t>
            </a:r>
            <a:r>
              <a:rPr lang="pl-PL" sz="16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kolejowym</a:t>
            </a:r>
            <a:endParaRPr lang="pl-PL" sz="1600" baseline="30000" dirty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</p:txBody>
      </p:sp>
      <p:pic>
        <p:nvPicPr>
          <p:cNvPr id="64" name="Obraz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43" y="2714655"/>
            <a:ext cx="760123" cy="754751"/>
          </a:xfrm>
          <a:prstGeom prst="rect">
            <a:avLst/>
          </a:prstGeom>
        </p:spPr>
      </p:pic>
      <p:pic>
        <p:nvPicPr>
          <p:cNvPr id="65" name="Obraz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43" y="3796494"/>
            <a:ext cx="760123" cy="75475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16" y="193220"/>
            <a:ext cx="5002306" cy="13593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324255" y="6201703"/>
            <a:ext cx="6096000" cy="4514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Modernizacja linii kolejowej E 75 </a:t>
            </a:r>
            <a:r>
              <a:rPr lang="pl-PL" sz="1400" b="1" baseline="30000" dirty="0" err="1">
                <a:solidFill>
                  <a:schemeClr val="bg1"/>
                </a:solidFill>
                <a:latin typeface="Ubuntu" panose="020B0504030602030204" pitchFamily="34" charset="0"/>
              </a:rPr>
              <a:t>Rail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pl-PL" sz="1400" b="1" baseline="30000" dirty="0" err="1">
                <a:solidFill>
                  <a:schemeClr val="bg1"/>
                </a:solidFill>
                <a:latin typeface="Ubuntu" panose="020B0504030602030204" pitchFamily="34" charset="0"/>
              </a:rPr>
              <a:t>Baltica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 Warszawa – Białystok </a:t>
            </a:r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– 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granica z Litwą, </a:t>
            </a:r>
            <a:endParaRPr lang="pl-PL" sz="1400" b="1" baseline="30000" dirty="0" smtClean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odcinek 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Warszawa </a:t>
            </a:r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Rembertów</a:t>
            </a:r>
            <a:r>
              <a:rPr lang="pl-PL" sz="14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–</a:t>
            </a:r>
            <a:r>
              <a:rPr lang="pl-PL" sz="14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Zielonka</a:t>
            </a:r>
            <a:r>
              <a:rPr lang="pl-PL" sz="14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–</a:t>
            </a:r>
            <a:r>
              <a:rPr lang="pl-PL" sz="14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Tłuszcz 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(Sadowne).</a:t>
            </a:r>
          </a:p>
        </p:txBody>
      </p:sp>
      <p:sp>
        <p:nvSpPr>
          <p:cNvPr id="4" name="Prostokąt 3"/>
          <p:cNvSpPr/>
          <p:nvPr/>
        </p:nvSpPr>
        <p:spPr>
          <a:xfrm>
            <a:off x="7199979" y="606168"/>
            <a:ext cx="4230022" cy="666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Efekty </a:t>
            </a:r>
            <a:r>
              <a:rPr lang="pl-PL" sz="28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modernizacji </a:t>
            </a:r>
            <a:r>
              <a:rPr lang="pl-PL" sz="28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linii na odcinku Warszawa – Sadowne</a:t>
            </a:r>
          </a:p>
        </p:txBody>
      </p:sp>
      <p:pic>
        <p:nvPicPr>
          <p:cNvPr id="34" name="Obraz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8" y="479284"/>
            <a:ext cx="6158018" cy="668758"/>
          </a:xfrm>
          <a:prstGeom prst="rect">
            <a:avLst/>
          </a:prstGeom>
        </p:spPr>
      </p:pic>
      <p:sp>
        <p:nvSpPr>
          <p:cNvPr id="33" name="pole tekstowe 32"/>
          <p:cNvSpPr txBox="1"/>
          <p:nvPr/>
        </p:nvSpPr>
        <p:spPr>
          <a:xfrm>
            <a:off x="266624" y="550092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Zakończono prace modernizacyjne na odcinku Warszawa – Sadowne. Inwestycja trwała w latach 2013-2017.</a:t>
            </a:r>
          </a:p>
        </p:txBody>
      </p:sp>
    </p:spTree>
    <p:extLst>
      <p:ext uri="{BB962C8B-B14F-4D97-AF65-F5344CB8AC3E}">
        <p14:creationId xmlns:p14="http://schemas.microsoft.com/office/powerpoint/2010/main" val="122369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1" t="13766" r="7426" b="28161"/>
          <a:stretch/>
        </p:blipFill>
        <p:spPr>
          <a:xfrm>
            <a:off x="6812616" y="283334"/>
            <a:ext cx="5379384" cy="325835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16" y="193220"/>
            <a:ext cx="5002306" cy="13593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324255" y="6201703"/>
            <a:ext cx="6096000" cy="4514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Projekt „Modernizacja linii kolejowej E 75 </a:t>
            </a:r>
            <a:r>
              <a:rPr lang="pl-PL" sz="1400" b="1" baseline="30000" dirty="0" err="1">
                <a:solidFill>
                  <a:schemeClr val="bg1"/>
                </a:solidFill>
                <a:latin typeface="Ubuntu" panose="020B0504030602030204" pitchFamily="34" charset="0"/>
              </a:rPr>
              <a:t>Rail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pl-PL" sz="1400" b="1" baseline="30000" dirty="0" err="1">
                <a:solidFill>
                  <a:schemeClr val="bg1"/>
                </a:solidFill>
                <a:latin typeface="Ubuntu" panose="020B0504030602030204" pitchFamily="34" charset="0"/>
              </a:rPr>
              <a:t>Baltica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 Warszawa – Białystok – granica z Litwą, </a:t>
            </a:r>
            <a:endParaRPr lang="pl-PL" sz="1400" b="1" baseline="30000" dirty="0" smtClean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odcinek 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Warszawa </a:t>
            </a:r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Rembertów</a:t>
            </a:r>
            <a:r>
              <a:rPr lang="pl-PL" sz="14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–</a:t>
            </a:r>
            <a:r>
              <a:rPr lang="pl-PL" sz="14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Zielonka  –</a:t>
            </a:r>
            <a:r>
              <a:rPr lang="pl-PL" sz="14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Tłuszcz 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(Sadowne)."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7148423" y="502189"/>
            <a:ext cx="4143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Ubuntu" panose="020B0504030602030204" pitchFamily="34" charset="0"/>
              </a:rPr>
              <a:t>Efekty modernizacji </a:t>
            </a:r>
            <a:r>
              <a:rPr lang="pl-PL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linii E 75 </a:t>
            </a:r>
            <a:r>
              <a:rPr lang="pl-PL" b="1" dirty="0">
                <a:solidFill>
                  <a:schemeClr val="bg1"/>
                </a:solidFill>
                <a:latin typeface="Ubuntu" panose="020B0504030602030204" pitchFamily="34" charset="0"/>
              </a:rPr>
              <a:t>na odcinku Warszawa – Sadowne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t="-115" r="24209" b="-825"/>
          <a:stretch/>
        </p:blipFill>
        <p:spPr>
          <a:xfrm>
            <a:off x="0" y="276726"/>
            <a:ext cx="6812924" cy="580210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1" t="29027" r="24631" b="27212"/>
          <a:stretch/>
        </p:blipFill>
        <p:spPr>
          <a:xfrm>
            <a:off x="6812616" y="3541690"/>
            <a:ext cx="5379383" cy="247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9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/>
          <a:stretch/>
        </p:blipFill>
        <p:spPr>
          <a:xfrm>
            <a:off x="-13648" y="281452"/>
            <a:ext cx="10980374" cy="570342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601" y="2123643"/>
            <a:ext cx="3413801" cy="345223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631" y="219364"/>
            <a:ext cx="5002306" cy="1322429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553" y="1236110"/>
            <a:ext cx="3141726" cy="715078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3995585" y="2362033"/>
            <a:ext cx="5036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smtClean="0">
                <a:solidFill>
                  <a:schemeClr val="bg1"/>
                </a:solidFill>
                <a:latin typeface="Ubuntu" panose="020B0504030602030204" pitchFamily="34" charset="0"/>
              </a:rPr>
              <a:t>Ełk</a:t>
            </a:r>
            <a:endParaRPr lang="pl-PL" sz="2400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3381635" y="3330073"/>
            <a:ext cx="1117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Białystok</a:t>
            </a:r>
          </a:p>
        </p:txBody>
      </p:sp>
      <p:sp>
        <p:nvSpPr>
          <p:cNvPr id="10" name="Prostokąt 9"/>
          <p:cNvSpPr/>
          <p:nvPr/>
        </p:nvSpPr>
        <p:spPr>
          <a:xfrm>
            <a:off x="3934805" y="4095999"/>
            <a:ext cx="9156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rgbClr val="FFA81C"/>
                </a:solidFill>
                <a:latin typeface="Ubuntu" panose="020B0504030602030204" pitchFamily="34" charset="0"/>
              </a:rPr>
              <a:t>Czyżew</a:t>
            </a:r>
            <a:endParaRPr lang="pl-PL" sz="2400" b="1" baseline="30000" dirty="0">
              <a:solidFill>
                <a:srgbClr val="FFA81C"/>
              </a:solidFill>
              <a:latin typeface="Ubuntu" panose="020B0504030602030204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073561" y="4265276"/>
            <a:ext cx="10663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rgbClr val="FFA81C"/>
                </a:solidFill>
                <a:latin typeface="Ubuntu" panose="020B0504030602030204" pitchFamily="34" charset="0"/>
              </a:rPr>
              <a:t>Sadowne</a:t>
            </a:r>
            <a:endParaRPr lang="pl-PL" sz="2400" b="1" baseline="30000" dirty="0">
              <a:solidFill>
                <a:srgbClr val="FFA81C"/>
              </a:solidFill>
              <a:latin typeface="Ubuntu" panose="020B0504030602030204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2736887" y="4835894"/>
            <a:ext cx="9140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Tłuszcz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2286068" y="5315367"/>
            <a:ext cx="11689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Warszawa</a:t>
            </a:r>
            <a:endParaRPr lang="pl-PL" sz="2400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24255" y="6201703"/>
            <a:ext cx="6096000" cy="3795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Projekt „Prace na linii E75 na odcinku Sadowne – Czyżew wraz z robotami </a:t>
            </a:r>
            <a:b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pozostałymi na odcinku Warszawa Rembertów – Sadowne</a:t>
            </a:r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”</a:t>
            </a:r>
            <a:endParaRPr lang="pl-PL" sz="1400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15" y="1974649"/>
            <a:ext cx="3561467" cy="774768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14" y="3005824"/>
            <a:ext cx="3561467" cy="774768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587" y="4058127"/>
            <a:ext cx="3561467" cy="774768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349" y="1974649"/>
            <a:ext cx="780282" cy="774768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349" y="4013911"/>
            <a:ext cx="795528" cy="792480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094" y="2972624"/>
            <a:ext cx="788537" cy="786331"/>
          </a:xfrm>
          <a:prstGeom prst="rect">
            <a:avLst/>
          </a:prstGeom>
        </p:spPr>
      </p:pic>
      <p:sp>
        <p:nvSpPr>
          <p:cNvPr id="21" name="Prostokąt 20"/>
          <p:cNvSpPr/>
          <p:nvPr/>
        </p:nvSpPr>
        <p:spPr>
          <a:xfrm>
            <a:off x="8048349" y="2267989"/>
            <a:ext cx="34211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2 stacji i 4 przystanków osobowych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8048788" y="3307570"/>
            <a:ext cx="12554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12 peronów</a:t>
            </a:r>
            <a:endParaRPr lang="pl-PL" sz="2400" baseline="30000" dirty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8033384" y="4350259"/>
            <a:ext cx="32447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3 mostów i wiaduktu kolejowego</a:t>
            </a:r>
            <a:endParaRPr lang="pl-PL" sz="2400" baseline="30000" dirty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7135240" y="527691"/>
            <a:ext cx="433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Ubuntu" panose="020B0504030602030204" pitchFamily="34" charset="0"/>
              </a:rPr>
              <a:t>Z</a:t>
            </a:r>
            <a:r>
              <a:rPr lang="pl-PL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akres </a:t>
            </a:r>
            <a:r>
              <a:rPr lang="pl-PL" b="1" dirty="0">
                <a:solidFill>
                  <a:schemeClr val="bg1"/>
                </a:solidFill>
                <a:latin typeface="Ubuntu" panose="020B0504030602030204" pitchFamily="34" charset="0"/>
              </a:rPr>
              <a:t>modernizacji linii na odcinku Sadowne – Czyżew</a:t>
            </a:r>
            <a:endParaRPr lang="pl-PL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29" name="Obraz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4" y="533876"/>
            <a:ext cx="6276214" cy="617724"/>
          </a:xfrm>
          <a:prstGeom prst="rect">
            <a:avLst/>
          </a:prstGeom>
        </p:spPr>
      </p:pic>
      <p:sp>
        <p:nvSpPr>
          <p:cNvPr id="28" name="Prostokąt 27"/>
          <p:cNvSpPr/>
          <p:nvPr/>
        </p:nvSpPr>
        <p:spPr>
          <a:xfrm>
            <a:off x="162773" y="55797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Ruszają prace </a:t>
            </a:r>
            <a:r>
              <a:rPr lang="pl-PL" sz="1400" b="1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modernizacyjne </a:t>
            </a:r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na kolejnym </a:t>
            </a:r>
            <a:r>
              <a:rPr lang="pl-PL" sz="1400" b="1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odcinku: </a:t>
            </a:r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Sadowne – Czyżew. Inwestycja planowana jest na lata 2017-2019.</a:t>
            </a:r>
          </a:p>
        </p:txBody>
      </p:sp>
      <p:sp>
        <p:nvSpPr>
          <p:cNvPr id="4" name="Prostokąt 3"/>
          <p:cNvSpPr/>
          <p:nvPr/>
        </p:nvSpPr>
        <p:spPr>
          <a:xfrm>
            <a:off x="7094746" y="1375042"/>
            <a:ext cx="38719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Przebudowa lub budowa:</a:t>
            </a:r>
            <a:endParaRPr lang="pl-PL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30" name="Obraz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808" y="5049511"/>
            <a:ext cx="783069" cy="774768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79" y="5021501"/>
            <a:ext cx="3561467" cy="774768"/>
          </a:xfrm>
          <a:prstGeom prst="rect">
            <a:avLst/>
          </a:prstGeom>
        </p:spPr>
      </p:pic>
      <p:sp>
        <p:nvSpPr>
          <p:cNvPr id="32" name="Prostokąt 31"/>
          <p:cNvSpPr/>
          <p:nvPr/>
        </p:nvSpPr>
        <p:spPr>
          <a:xfrm>
            <a:off x="8068439" y="5315367"/>
            <a:ext cx="35910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11 </a:t>
            </a:r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przejazdów kolejowo-drogowych</a:t>
            </a:r>
            <a:endParaRPr lang="pl-PL" sz="2400" baseline="30000" dirty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1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"/>
          <a:stretch/>
        </p:blipFill>
        <p:spPr>
          <a:xfrm>
            <a:off x="0" y="282069"/>
            <a:ext cx="11867478" cy="5703423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694" y="2042154"/>
            <a:ext cx="3561467" cy="774768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694" y="3042699"/>
            <a:ext cx="3561467" cy="774768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719" y="3041565"/>
            <a:ext cx="781263" cy="775742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542" y="2035425"/>
            <a:ext cx="770440" cy="774768"/>
          </a:xfrm>
          <a:prstGeom prst="rect">
            <a:avLst/>
          </a:prstGeom>
        </p:spPr>
      </p:pic>
      <p:sp>
        <p:nvSpPr>
          <p:cNvPr id="21" name="Prostokąt 20"/>
          <p:cNvSpPr/>
          <p:nvPr/>
        </p:nvSpPr>
        <p:spPr>
          <a:xfrm>
            <a:off x="8075304" y="2132432"/>
            <a:ext cx="33762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9 </a:t>
            </a:r>
            <a: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skrzyżowań </a:t>
            </a:r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dwupoziomowych </a:t>
            </a:r>
            <a:b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</a:br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na odcinku Warszawa – </a:t>
            </a:r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Sadowne </a:t>
            </a:r>
            <a:endParaRPr lang="pl-PL" sz="2400" baseline="30000" dirty="0" smtClean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  <a:p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oraz w Małkini</a:t>
            </a:r>
            <a:endParaRPr lang="pl-PL" sz="2400" baseline="30000" dirty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8088644" y="3344419"/>
            <a:ext cx="20537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przejścia </a:t>
            </a:r>
            <a: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pod torami</a:t>
            </a:r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164" y="2123643"/>
            <a:ext cx="3413801" cy="3452230"/>
          </a:xfrm>
          <a:prstGeom prst="rect">
            <a:avLst/>
          </a:prstGeom>
        </p:spPr>
      </p:pic>
      <p:sp>
        <p:nvSpPr>
          <p:cNvPr id="28" name="Prostokąt 27"/>
          <p:cNvSpPr/>
          <p:nvPr/>
        </p:nvSpPr>
        <p:spPr>
          <a:xfrm>
            <a:off x="4768148" y="2362033"/>
            <a:ext cx="5036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smtClean="0">
                <a:solidFill>
                  <a:schemeClr val="bg1"/>
                </a:solidFill>
                <a:latin typeface="Ubuntu" panose="020B0504030602030204" pitchFamily="34" charset="0"/>
              </a:rPr>
              <a:t>Ełk</a:t>
            </a:r>
            <a:endParaRPr lang="pl-PL" sz="2400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4154198" y="3330073"/>
            <a:ext cx="1117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Białystok</a:t>
            </a:r>
          </a:p>
        </p:txBody>
      </p:sp>
      <p:sp>
        <p:nvSpPr>
          <p:cNvPr id="30" name="Prostokąt 29"/>
          <p:cNvSpPr/>
          <p:nvPr/>
        </p:nvSpPr>
        <p:spPr>
          <a:xfrm>
            <a:off x="4707368" y="4095999"/>
            <a:ext cx="9156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rgbClr val="FFA81C"/>
                </a:solidFill>
                <a:latin typeface="Ubuntu" panose="020B0504030602030204" pitchFamily="34" charset="0"/>
              </a:rPr>
              <a:t>Czyżew</a:t>
            </a:r>
            <a:endParaRPr lang="pl-PL" sz="2400" b="1" baseline="30000" dirty="0">
              <a:solidFill>
                <a:srgbClr val="FFA81C"/>
              </a:solidFill>
              <a:latin typeface="Ubuntu" panose="020B0504030602030204" pitchFamily="34" charset="0"/>
            </a:endParaRPr>
          </a:p>
        </p:txBody>
      </p:sp>
      <p:sp>
        <p:nvSpPr>
          <p:cNvPr id="31" name="Prostokąt 30"/>
          <p:cNvSpPr/>
          <p:nvPr/>
        </p:nvSpPr>
        <p:spPr>
          <a:xfrm>
            <a:off x="2846124" y="4265276"/>
            <a:ext cx="10663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rgbClr val="FFA81C"/>
                </a:solidFill>
                <a:latin typeface="Ubuntu" panose="020B0504030602030204" pitchFamily="34" charset="0"/>
              </a:rPr>
              <a:t>Sadowne</a:t>
            </a:r>
            <a:endParaRPr lang="pl-PL" sz="2400" b="1" baseline="30000" dirty="0">
              <a:solidFill>
                <a:srgbClr val="FFA81C"/>
              </a:solidFill>
              <a:latin typeface="Ubuntu" panose="020B0504030602030204" pitchFamily="34" charset="0"/>
            </a:endParaRPr>
          </a:p>
        </p:txBody>
      </p:sp>
      <p:sp>
        <p:nvSpPr>
          <p:cNvPr id="32" name="Prostokąt 31"/>
          <p:cNvSpPr/>
          <p:nvPr/>
        </p:nvSpPr>
        <p:spPr>
          <a:xfrm>
            <a:off x="3509450" y="4835894"/>
            <a:ext cx="9140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Tłuszcz</a:t>
            </a:r>
          </a:p>
        </p:txBody>
      </p:sp>
      <p:sp>
        <p:nvSpPr>
          <p:cNvPr id="33" name="Prostokąt 32"/>
          <p:cNvSpPr/>
          <p:nvPr/>
        </p:nvSpPr>
        <p:spPr>
          <a:xfrm>
            <a:off x="3058631" y="5315367"/>
            <a:ext cx="11689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Warszawa</a:t>
            </a:r>
            <a:endParaRPr lang="pl-PL" sz="2400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34" name="Obraz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631" y="219364"/>
            <a:ext cx="5002306" cy="1322429"/>
          </a:xfrm>
          <a:prstGeom prst="rect">
            <a:avLst/>
          </a:prstGeom>
        </p:spPr>
      </p:pic>
      <p:sp>
        <p:nvSpPr>
          <p:cNvPr id="35" name="pole tekstowe 34"/>
          <p:cNvSpPr txBox="1"/>
          <p:nvPr/>
        </p:nvSpPr>
        <p:spPr>
          <a:xfrm>
            <a:off x="7107323" y="527815"/>
            <a:ext cx="4408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Ubuntu" panose="020B0504030602030204" pitchFamily="34" charset="0"/>
              </a:rPr>
              <a:t>Z</a:t>
            </a:r>
            <a:r>
              <a:rPr lang="pl-PL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akres modernizacji </a:t>
            </a:r>
            <a:r>
              <a:rPr lang="pl-PL" b="1" dirty="0">
                <a:solidFill>
                  <a:schemeClr val="bg1"/>
                </a:solidFill>
                <a:latin typeface="Ubuntu" panose="020B0504030602030204" pitchFamily="34" charset="0"/>
              </a:rPr>
              <a:t>linii na odcinku Sadowne – Czyżew</a:t>
            </a:r>
            <a:endParaRPr lang="pl-PL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553" y="1236110"/>
            <a:ext cx="3141726" cy="715078"/>
          </a:xfrm>
          <a:prstGeom prst="rect">
            <a:avLst/>
          </a:prstGeom>
        </p:spPr>
      </p:pic>
      <p:sp>
        <p:nvSpPr>
          <p:cNvPr id="37" name="Prostokąt 36"/>
          <p:cNvSpPr/>
          <p:nvPr/>
        </p:nvSpPr>
        <p:spPr>
          <a:xfrm>
            <a:off x="7081868" y="1375042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Przebudowa lub budowa:</a:t>
            </a:r>
            <a:endParaRPr lang="pl-PL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8" y="504502"/>
            <a:ext cx="6354960" cy="647098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58978" y="54601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Ruszają prace </a:t>
            </a:r>
            <a:r>
              <a:rPr lang="pl-PL" sz="1400" b="1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modernizacyjne </a:t>
            </a:r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na kolejnym </a:t>
            </a:r>
            <a:r>
              <a:rPr lang="pl-PL" sz="1400" b="1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odcinku: </a:t>
            </a:r>
            <a:r>
              <a:rPr lang="pl-PL" sz="14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Sadowne – Czyżew. Inwestycja planowana jest na lata 2017-2019.</a:t>
            </a:r>
          </a:p>
        </p:txBody>
      </p:sp>
      <p:pic>
        <p:nvPicPr>
          <p:cNvPr id="42" name="Obraz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07" y="4774704"/>
            <a:ext cx="5002306" cy="1322429"/>
          </a:xfrm>
          <a:prstGeom prst="rect">
            <a:avLst/>
          </a:prstGeom>
        </p:spPr>
      </p:pic>
      <p:sp>
        <p:nvSpPr>
          <p:cNvPr id="40" name="pole tekstowe 39"/>
          <p:cNvSpPr txBox="1"/>
          <p:nvPr/>
        </p:nvSpPr>
        <p:spPr>
          <a:xfrm>
            <a:off x="7081868" y="5060797"/>
            <a:ext cx="4408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Koszty kwalifikowalne dla tego projektu wynoszą ponad 1 mld zł</a:t>
            </a:r>
            <a:endParaRPr lang="pl-PL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324255" y="6201703"/>
            <a:ext cx="6096000" cy="3795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Projekt „Prace na linii </a:t>
            </a:r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E75 na odcinku Sadowne – Czyżew wraz z 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robotami </a:t>
            </a:r>
            <a:b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pozostałymi na odcinku Warszawa </a:t>
            </a:r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Rembertów </a:t>
            </a:r>
            <a:r>
              <a:rPr lang="pl-PL" sz="1400" b="1" baseline="30000" dirty="0">
                <a:solidFill>
                  <a:schemeClr val="bg1"/>
                </a:solidFill>
                <a:latin typeface="Ubuntu" panose="020B0504030602030204" pitchFamily="34" charset="0"/>
              </a:rPr>
              <a:t>– Sadowne</a:t>
            </a:r>
            <a:r>
              <a:rPr lang="pl-PL" sz="1400" b="1" baseline="30000" dirty="0" smtClean="0">
                <a:solidFill>
                  <a:schemeClr val="bg1"/>
                </a:solidFill>
                <a:latin typeface="Ubuntu" panose="020B0504030602030204" pitchFamily="34" charset="0"/>
              </a:rPr>
              <a:t>”</a:t>
            </a:r>
            <a:endParaRPr lang="pl-PL" sz="1400" b="1" baseline="30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26" name="Obraz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694" y="4046729"/>
            <a:ext cx="3561467" cy="774768"/>
          </a:xfrm>
          <a:prstGeom prst="rect">
            <a:avLst/>
          </a:prstGeom>
        </p:spPr>
      </p:pic>
      <p:sp>
        <p:nvSpPr>
          <p:cNvPr id="38" name="Prostokąt 37"/>
          <p:cNvSpPr/>
          <p:nvPr/>
        </p:nvSpPr>
        <p:spPr>
          <a:xfrm>
            <a:off x="8112708" y="4337432"/>
            <a:ext cx="24432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3 </a:t>
            </a:r>
            <a:r>
              <a:rPr lang="pl-PL" sz="2400" baseline="30000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przejść </a:t>
            </a:r>
            <a:r>
              <a:rPr lang="pl-PL" sz="2400" baseline="30000" dirty="0" smtClean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gospodarczych</a:t>
            </a:r>
            <a:endParaRPr lang="pl-PL" sz="2400" baseline="30000" dirty="0">
              <a:solidFill>
                <a:schemeClr val="accent5">
                  <a:lumMod val="75000"/>
                </a:schemeClr>
              </a:solidFill>
              <a:latin typeface="Ubuntu" panose="020B050403060203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719" y="4034579"/>
            <a:ext cx="781263" cy="77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4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2589</TotalTime>
  <Words>1096</Words>
  <Application>Microsoft Office PowerPoint</Application>
  <PresentationFormat>Panoramiczny</PresentationFormat>
  <Paragraphs>207</Paragraphs>
  <Slides>16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Tahoma</vt:lpstr>
      <vt:lpstr>Ubuntu</vt:lpstr>
      <vt:lpstr>Ubuntu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FORMIND</dc:creator>
  <cp:lastModifiedBy>Konopko-Walkowiak Katarzyna</cp:lastModifiedBy>
  <cp:revision>156</cp:revision>
  <dcterms:created xsi:type="dcterms:W3CDTF">2017-08-02T13:27:54Z</dcterms:created>
  <dcterms:modified xsi:type="dcterms:W3CDTF">2017-09-18T13:42:11Z</dcterms:modified>
</cp:coreProperties>
</file>